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8"/>
  </p:notesMasterIdLst>
  <p:sldIdLst>
    <p:sldId id="256" r:id="rId2"/>
    <p:sldId id="260" r:id="rId3"/>
    <p:sldId id="258" r:id="rId4"/>
    <p:sldId id="262"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9521" autoAdjust="0"/>
  </p:normalViewPr>
  <p:slideViewPr>
    <p:cSldViewPr snapToGrid="0">
      <p:cViewPr varScale="1">
        <p:scale>
          <a:sx n="38" d="100"/>
          <a:sy n="38" d="100"/>
        </p:scale>
        <p:origin x="125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A85EB-3702-4810-A7CA-9414FCD161DF}" type="datetimeFigureOut">
              <a:rPr lang="en-US" smtClean="0"/>
              <a:t>10/22/2021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DC0160-05D9-4126-ACFA-72536DF1A3A0}" type="slidenum">
              <a:rPr lang="en-US" smtClean="0"/>
              <a:t>‹#›</a:t>
            </a:fld>
            <a:endParaRPr lang="en-US"/>
          </a:p>
        </p:txBody>
      </p:sp>
    </p:spTree>
    <p:extLst>
      <p:ext uri="{BB962C8B-B14F-4D97-AF65-F5344CB8AC3E}">
        <p14:creationId xmlns:p14="http://schemas.microsoft.com/office/powerpoint/2010/main" val="825719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Bradley Crossing is one of two affordable housing options in JFS Housing,</a:t>
            </a:r>
            <a:r>
              <a:rPr lang="en-US" baseline="0" dirty="0"/>
              <a:t> Inc., which is a subsidiary of Jewish Family Services. Bradley Crossing offers 114 apartments </a:t>
            </a:r>
            <a:r>
              <a:rPr lang="en-US" baseline="0" dirty="0">
                <a:solidFill>
                  <a:srgbClr val="FF0000"/>
                </a:solidFill>
              </a:rPr>
              <a:t>across 6 buildings. </a:t>
            </a:r>
            <a:r>
              <a:rPr lang="en-US" baseline="0" dirty="0"/>
              <a:t>Rents are reduced based on income eligibility requirements and the availability of Section 8 designated units. Community members include adults and children with and without disabilities. </a:t>
            </a:r>
            <a:endParaRPr lang="en-US" dirty="0"/>
          </a:p>
          <a:p>
            <a:endParaRPr lang="en-US" dirty="0"/>
          </a:p>
          <a:p>
            <a:r>
              <a:rPr lang="en-US" dirty="0"/>
              <a:t>*Change team – </a:t>
            </a:r>
          </a:p>
          <a:p>
            <a:r>
              <a:rPr lang="en-US" dirty="0"/>
              <a:t>Kevin Boland – Director</a:t>
            </a:r>
            <a:r>
              <a:rPr lang="en-US" baseline="0" dirty="0"/>
              <a:t> of Social Services, JFS</a:t>
            </a:r>
          </a:p>
          <a:p>
            <a:r>
              <a:rPr lang="en-US" dirty="0"/>
              <a:t>Shelby</a:t>
            </a:r>
            <a:r>
              <a:rPr lang="en-US" baseline="0" dirty="0"/>
              <a:t> – Community Programs Coordinator</a:t>
            </a:r>
          </a:p>
          <a:p>
            <a:r>
              <a:rPr lang="en-US" dirty="0"/>
              <a:t>Dan – VP of Housing and Residential</a:t>
            </a:r>
            <a:r>
              <a:rPr lang="en-US" baseline="0" dirty="0"/>
              <a:t> Services</a:t>
            </a:r>
          </a:p>
          <a:p>
            <a:r>
              <a:rPr lang="en-US" dirty="0"/>
              <a:t>Shania</a:t>
            </a:r>
            <a:r>
              <a:rPr lang="en-US" baseline="0" dirty="0"/>
              <a:t> O’Kimosh, Emily Carey, and </a:t>
            </a:r>
            <a:r>
              <a:rPr lang="en-US" baseline="0" dirty="0" err="1"/>
              <a:t>Mee</a:t>
            </a:r>
            <a:r>
              <a:rPr lang="en-US" baseline="0" dirty="0"/>
              <a:t> </a:t>
            </a:r>
            <a:r>
              <a:rPr lang="en-US" baseline="0" dirty="0" err="1"/>
              <a:t>Xiong</a:t>
            </a:r>
            <a:r>
              <a:rPr lang="en-US" baseline="0" dirty="0"/>
              <a:t> – UW-Milwaukee Master of Social Work Interns for JFS</a:t>
            </a:r>
            <a:endParaRPr lang="en-US" dirty="0"/>
          </a:p>
          <a:p>
            <a:endParaRPr lang="en-US" dirty="0"/>
          </a:p>
          <a:p>
            <a:r>
              <a:rPr lang="en-US" dirty="0"/>
              <a:t>The project consisted</a:t>
            </a:r>
            <a:r>
              <a:rPr lang="en-US" baseline="0" dirty="0"/>
              <a:t> of two cycles – the first was development of the survey and surveying process based on previous annual Bradley Crossing resident satisfaction surveys.</a:t>
            </a:r>
          </a:p>
          <a:p>
            <a:endParaRPr lang="en-US" baseline="0" dirty="0"/>
          </a:p>
          <a:p>
            <a:r>
              <a:rPr lang="en-US" baseline="0" dirty="0"/>
              <a:t>The second cycle was carrying out the survey process including marketing, survey distribution, and survey analysis.</a:t>
            </a:r>
          </a:p>
        </p:txBody>
      </p:sp>
      <p:sp>
        <p:nvSpPr>
          <p:cNvPr id="4" name="Slide Number Placeholder 3"/>
          <p:cNvSpPr>
            <a:spLocks noGrp="1"/>
          </p:cNvSpPr>
          <p:nvPr>
            <p:ph type="sldNum" sz="quarter" idx="10"/>
          </p:nvPr>
        </p:nvSpPr>
        <p:spPr/>
        <p:txBody>
          <a:bodyPr/>
          <a:lstStyle/>
          <a:p>
            <a:fld id="{CCDC0160-05D9-4126-ACFA-72536DF1A3A0}" type="slidenum">
              <a:rPr lang="en-US" smtClean="0"/>
              <a:t>1</a:t>
            </a:fld>
            <a:endParaRPr lang="en-US"/>
          </a:p>
        </p:txBody>
      </p:sp>
    </p:spTree>
    <p:extLst>
      <p:ext uri="{BB962C8B-B14F-4D97-AF65-F5344CB8AC3E}">
        <p14:creationId xmlns:p14="http://schemas.microsoft.com/office/powerpoint/2010/main" val="129700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a:t>
            </a:r>
            <a:r>
              <a:rPr lang="en-US" baseline="0" dirty="0"/>
              <a:t> a satisfaction survey has been completed in previous years, the survey was distributed and analyzed by a third party in 2019. The aim of this project was to first analyze the 2019 survey and create a new surveying process including marketing, survey development, survey distribution, data analysis, and recommendations.</a:t>
            </a:r>
          </a:p>
          <a:p>
            <a:endParaRPr lang="en-US" baseline="0" dirty="0"/>
          </a:p>
          <a:p>
            <a:r>
              <a:rPr lang="en-US" baseline="0" dirty="0"/>
              <a:t>The goal was 50 respondents for the 2020 survey. Questions for the 2020 survey did include questions related to COVID-19 pandemic resources and support. </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CCDC0160-05D9-4126-ACFA-72536DF1A3A0}" type="slidenum">
              <a:rPr lang="en-US" smtClean="0"/>
              <a:t>2</a:t>
            </a:fld>
            <a:endParaRPr lang="en-US"/>
          </a:p>
        </p:txBody>
      </p:sp>
    </p:spTree>
    <p:extLst>
      <p:ext uri="{BB962C8B-B14F-4D97-AF65-F5344CB8AC3E}">
        <p14:creationId xmlns:p14="http://schemas.microsoft.com/office/powerpoint/2010/main" val="985810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Enticement – to</a:t>
            </a:r>
            <a:r>
              <a:rPr lang="en-US" baseline="0" dirty="0"/>
              <a:t> increase participation, residents could be entered into one of five drawings for a $50 gift card. The caveat being that if you wanted to participate in the drawing, the respondent had to provide their name and apartment number. Although the results were confidential and marketed as such, names were required to participate in the drawing even though the names were not kept for data analysis. Enticement for participation was used in the 2019 survey – each participant received a Bradley Crossing t-shirt.</a:t>
            </a:r>
          </a:p>
          <a:p>
            <a:endParaRPr lang="en-US" baseline="0" dirty="0"/>
          </a:p>
          <a:p>
            <a:r>
              <a:rPr lang="en-US" baseline="0" dirty="0"/>
              <a:t>Method –</a:t>
            </a:r>
          </a:p>
          <a:p>
            <a:r>
              <a:rPr lang="en-US" baseline="0" dirty="0"/>
              <a:t>1 survey per household</a:t>
            </a:r>
          </a:p>
          <a:p>
            <a:endParaRPr lang="en-US" baseline="0" dirty="0"/>
          </a:p>
          <a:p>
            <a:endParaRPr lang="en-US" dirty="0"/>
          </a:p>
          <a:p>
            <a:r>
              <a:rPr lang="en-US" dirty="0"/>
              <a:t>Questions</a:t>
            </a:r>
            <a:r>
              <a:rPr lang="en-US" baseline="0" dirty="0"/>
              <a:t> from the survey measured belongingness in the community, knowing way around community, knowing the rules of the community, acceptance in the community, independence in the community, feeling close to others in the community, having useful and productive activities in community, changes (for better or worse) in the community, stress management, knowledge of community resources or assistance programs, children participation in programs, COVID-19 isolation resources and information about COVID-19 safety and health.</a:t>
            </a:r>
          </a:p>
        </p:txBody>
      </p:sp>
      <p:sp>
        <p:nvSpPr>
          <p:cNvPr id="4" name="Slide Number Placeholder 3"/>
          <p:cNvSpPr>
            <a:spLocks noGrp="1"/>
          </p:cNvSpPr>
          <p:nvPr>
            <p:ph type="sldNum" sz="quarter" idx="10"/>
          </p:nvPr>
        </p:nvSpPr>
        <p:spPr/>
        <p:txBody>
          <a:bodyPr/>
          <a:lstStyle/>
          <a:p>
            <a:fld id="{CCDC0160-05D9-4126-ACFA-72536DF1A3A0}" type="slidenum">
              <a:rPr lang="en-US" smtClean="0"/>
              <a:t>3</a:t>
            </a:fld>
            <a:endParaRPr lang="en-US"/>
          </a:p>
        </p:txBody>
      </p:sp>
    </p:spTree>
    <p:extLst>
      <p:ext uri="{BB962C8B-B14F-4D97-AF65-F5344CB8AC3E}">
        <p14:creationId xmlns:p14="http://schemas.microsoft.com/office/powerpoint/2010/main" val="3587394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findings</a:t>
            </a:r>
          </a:p>
          <a:p>
            <a:r>
              <a:rPr lang="en-US" dirty="0"/>
              <a:t>Data</a:t>
            </a:r>
            <a:r>
              <a:rPr lang="en-US" baseline="0" dirty="0"/>
              <a:t> analysis consisted of quantitative and qualitative data analysis. For surveys completed via phone or paper, interns input data into Survey Monkey. Survey Monkey was used for quantitative data analysis. Qualitative data was entered into an Excel spreadsheet and analyzed to explain variations and relationships between the responses. </a:t>
            </a:r>
          </a:p>
          <a:p>
            <a:endParaRPr lang="en-US" baseline="0" dirty="0"/>
          </a:p>
          <a:p>
            <a:endParaRPr lang="en-US" dirty="0"/>
          </a:p>
          <a:p>
            <a:r>
              <a:rPr lang="en-US" dirty="0"/>
              <a:t>51 responses out</a:t>
            </a:r>
            <a:r>
              <a:rPr lang="en-US" baseline="0" dirty="0"/>
              <a:t> of 112 total households – 45.54% response rate. Met goal of achieving 50 survey responses.</a:t>
            </a:r>
          </a:p>
          <a:p>
            <a:r>
              <a:rPr lang="en-US" baseline="0" dirty="0"/>
              <a:t>Of the 51 respondents, 41 of them disclosed their name and location as a requirement to be entered into the gift card drawing.</a:t>
            </a:r>
          </a:p>
          <a:p>
            <a:r>
              <a:rPr lang="en-US" baseline="0" dirty="0"/>
              <a:t>Of the 41 respondents that did disclose their name and location, 25 were from the main building of Bradley Crossing</a:t>
            </a:r>
            <a:r>
              <a:rPr lang="en-US" sz="1200" b="0" i="0" kern="1200" dirty="0">
                <a:solidFill>
                  <a:schemeClr val="tx1"/>
                </a:solidFill>
                <a:effectLst/>
                <a:latin typeface="+mn-lt"/>
                <a:ea typeface="+mn-ea"/>
                <a:cs typeface="+mn-cs"/>
              </a:rPr>
              <a:t> </a:t>
            </a:r>
          </a:p>
          <a:p>
            <a:endParaRPr lang="en-US" sz="1200" b="0" i="0" kern="1200" baseline="0" dirty="0">
              <a:solidFill>
                <a:schemeClr val="tx1"/>
              </a:solidFill>
              <a:effectLst/>
              <a:latin typeface="+mn-lt"/>
              <a:ea typeface="+mn-ea"/>
              <a:cs typeface="+mn-cs"/>
            </a:endParaRPr>
          </a:p>
          <a:p>
            <a:r>
              <a:rPr lang="en-US" dirty="0"/>
              <a:t>80% of respondents strongly agree or agree with feeling like they can be independent in the community.</a:t>
            </a:r>
          </a:p>
          <a:p>
            <a:r>
              <a:rPr lang="en-US" dirty="0"/>
              <a:t>61% of respondents strongly agree or agree with feeling like they belong in the community.</a:t>
            </a:r>
          </a:p>
          <a:p>
            <a:r>
              <a:rPr lang="en-US" dirty="0"/>
              <a:t>57% of respondents strongly agree or agree with having something to do in the community during the day that is useful and productive</a:t>
            </a:r>
          </a:p>
          <a:p>
            <a:r>
              <a:rPr lang="en-US" dirty="0"/>
              <a:t>38% of respondents reported having somewhat worse or much worse changes in their living situation since living at Bradley Crossing; 50% of respondents reported having somewhat better or much better changes in their living situation since living at Bradley Crossing</a:t>
            </a:r>
          </a:p>
          <a:p>
            <a:r>
              <a:rPr lang="en-US" dirty="0"/>
              <a:t>92% of respondents said that they received information about available community resources or assistance programs</a:t>
            </a:r>
          </a:p>
          <a:p>
            <a:r>
              <a:rPr lang="en-US" dirty="0"/>
              <a:t>79% of respondents said that they received information COVID-19 isolation resources</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What we’re good at – providing a space where residents can feel independent, comfortable and confident in the community but also having access to community resource and assistance programs via Bradley Crossing staff. </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What we need to improve upon – the sense of community – the feeling of belongingness and an increase in targeted programs where residents can gather to build community in ways that feel useful and productive. Other concerns noted in the data include upkeep and maintenance of buildings, the noise level and unsupervised children. For respondents that identified their location, it was noticed that most respondents were coming from the main building – lack of engagement from outside buildings.</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Key findings when comparing 2019 data to 2020 data:</a:t>
            </a:r>
          </a:p>
          <a:p>
            <a:r>
              <a:rPr lang="en-US" baseline="0" dirty="0"/>
              <a:t>Compared to 2019 survey results, there has been a decreased sense of belonging at Bradley Crossing. Compared to 2019 survey results, there has been an increase in satisfaction with Bradley Crossing staff and management. There was no significant change between 2019 and 2020 in the sense of independence,.</a:t>
            </a:r>
          </a:p>
        </p:txBody>
      </p:sp>
      <p:sp>
        <p:nvSpPr>
          <p:cNvPr id="4" name="Slide Number Placeholder 3"/>
          <p:cNvSpPr>
            <a:spLocks noGrp="1"/>
          </p:cNvSpPr>
          <p:nvPr>
            <p:ph type="sldNum" sz="quarter" idx="10"/>
          </p:nvPr>
        </p:nvSpPr>
        <p:spPr/>
        <p:txBody>
          <a:bodyPr/>
          <a:lstStyle/>
          <a:p>
            <a:fld id="{CCDC0160-05D9-4126-ACFA-72536DF1A3A0}" type="slidenum">
              <a:rPr lang="en-US" smtClean="0"/>
              <a:t>4</a:t>
            </a:fld>
            <a:endParaRPr lang="en-US"/>
          </a:p>
        </p:txBody>
      </p:sp>
    </p:spTree>
    <p:extLst>
      <p:ext uri="{BB962C8B-B14F-4D97-AF65-F5344CB8AC3E}">
        <p14:creationId xmlns:p14="http://schemas.microsoft.com/office/powerpoint/2010/main" val="2256998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supports – adapt, abandon, etc.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residents who did not attend programming or utilize resources feel survey isn’t applicable – increase</a:t>
            </a:r>
            <a:r>
              <a:rPr lang="en-US" baseline="0" dirty="0"/>
              <a:t> understanding of importance not just for those that are already considered engaged.</a:t>
            </a:r>
            <a:endParaRPr lang="en-US" dirty="0"/>
          </a:p>
          <a:p>
            <a:endParaRPr lang="en-US" dirty="0"/>
          </a:p>
        </p:txBody>
      </p:sp>
      <p:sp>
        <p:nvSpPr>
          <p:cNvPr id="4" name="Slide Number Placeholder 3"/>
          <p:cNvSpPr>
            <a:spLocks noGrp="1"/>
          </p:cNvSpPr>
          <p:nvPr>
            <p:ph type="sldNum" sz="quarter" idx="10"/>
          </p:nvPr>
        </p:nvSpPr>
        <p:spPr/>
        <p:txBody>
          <a:bodyPr/>
          <a:lstStyle/>
          <a:p>
            <a:fld id="{CCDC0160-05D9-4126-ACFA-72536DF1A3A0}" type="slidenum">
              <a:rPr lang="en-US" smtClean="0"/>
              <a:t>5</a:t>
            </a:fld>
            <a:endParaRPr lang="en-US"/>
          </a:p>
        </p:txBody>
      </p:sp>
    </p:spTree>
    <p:extLst>
      <p:ext uri="{BB962C8B-B14F-4D97-AF65-F5344CB8AC3E}">
        <p14:creationId xmlns:p14="http://schemas.microsoft.com/office/powerpoint/2010/main" val="3246966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CCDC0160-05D9-4126-ACFA-72536DF1A3A0}" type="slidenum">
              <a:rPr lang="en-US" smtClean="0"/>
              <a:t>6</a:t>
            </a:fld>
            <a:endParaRPr lang="en-US"/>
          </a:p>
        </p:txBody>
      </p:sp>
    </p:spTree>
    <p:extLst>
      <p:ext uri="{BB962C8B-B14F-4D97-AF65-F5344CB8AC3E}">
        <p14:creationId xmlns:p14="http://schemas.microsoft.com/office/powerpoint/2010/main" val="1520438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67E902-9177-4814-B4D3-09AF4884760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538731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67E902-9177-4814-B4D3-09AF4884760C}"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197183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D67E902-9177-4814-B4D3-09AF4884760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3228662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D67E902-9177-4814-B4D3-09AF4884760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66BFA-76DE-4783-A506-E7B28658C10E}"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51594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7E902-9177-4814-B4D3-09AF4884760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3418716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D67E902-9177-4814-B4D3-09AF4884760C}" type="datetimeFigureOut">
              <a:rPr lang="en-US" smtClean="0"/>
              <a:t>10/22/2021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3865297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D67E902-9177-4814-B4D3-09AF4884760C}" type="datetimeFigureOut">
              <a:rPr lang="en-US" smtClean="0"/>
              <a:t>10/22/2021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1702200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67E902-9177-4814-B4D3-09AF4884760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3126671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67E902-9177-4814-B4D3-09AF4884760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276688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67E902-9177-4814-B4D3-09AF4884760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12889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7E902-9177-4814-B4D3-09AF4884760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683819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67E902-9177-4814-B4D3-09AF4884760C}"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367637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67E902-9177-4814-B4D3-09AF4884760C}" type="datetimeFigureOut">
              <a:rPr lang="en-US" smtClean="0"/>
              <a:t>10/22/2021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4077237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D67E902-9177-4814-B4D3-09AF4884760C}" type="datetimeFigureOut">
              <a:rPr lang="en-US" smtClean="0"/>
              <a:t>10/22/2021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3636196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D67E902-9177-4814-B4D3-09AF4884760C}" type="datetimeFigureOut">
              <a:rPr lang="en-US" smtClean="0"/>
              <a:t>10/22/2021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2067190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D67E902-9177-4814-B4D3-09AF4884760C}" type="datetimeFigureOut">
              <a:rPr lang="en-US" smtClean="0"/>
              <a:t>10/22/2021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2663579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67E902-9177-4814-B4D3-09AF4884760C}"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766BFA-76DE-4783-A506-E7B28658C10E}" type="slidenum">
              <a:rPr lang="en-US" smtClean="0"/>
              <a:t>‹#›</a:t>
            </a:fld>
            <a:endParaRPr lang="en-US"/>
          </a:p>
        </p:txBody>
      </p:sp>
    </p:spTree>
    <p:extLst>
      <p:ext uri="{BB962C8B-B14F-4D97-AF65-F5344CB8AC3E}">
        <p14:creationId xmlns:p14="http://schemas.microsoft.com/office/powerpoint/2010/main" val="136533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D67E902-9177-4814-B4D3-09AF4884760C}" type="datetimeFigureOut">
              <a:rPr lang="en-US" smtClean="0"/>
              <a:t>10/22/2021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2766BFA-76DE-4783-A506-E7B28658C10E}" type="slidenum">
              <a:rPr lang="en-US" smtClean="0"/>
              <a:t>‹#›</a:t>
            </a:fld>
            <a:endParaRPr lang="en-US"/>
          </a:p>
        </p:txBody>
      </p:sp>
    </p:spTree>
    <p:extLst>
      <p:ext uri="{BB962C8B-B14F-4D97-AF65-F5344CB8AC3E}">
        <p14:creationId xmlns:p14="http://schemas.microsoft.com/office/powerpoint/2010/main" val="253889787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0"/>
            <a:ext cx="8825658" cy="3329581"/>
          </a:xfrm>
        </p:spPr>
        <p:txBody>
          <a:bodyPr/>
          <a:lstStyle/>
          <a:p>
            <a:r>
              <a:rPr lang="en-US" dirty="0"/>
              <a:t>Building a Better Community</a:t>
            </a:r>
          </a:p>
        </p:txBody>
      </p:sp>
      <p:sp>
        <p:nvSpPr>
          <p:cNvPr id="3" name="Subtitle 2"/>
          <p:cNvSpPr>
            <a:spLocks noGrp="1"/>
          </p:cNvSpPr>
          <p:nvPr>
            <p:ph type="subTitle" idx="1"/>
          </p:nvPr>
        </p:nvSpPr>
        <p:spPr>
          <a:xfrm>
            <a:off x="1154955" y="3473236"/>
            <a:ext cx="8825658" cy="861420"/>
          </a:xfrm>
        </p:spPr>
        <p:txBody>
          <a:bodyPr>
            <a:noAutofit/>
          </a:bodyPr>
          <a:lstStyle/>
          <a:p>
            <a:r>
              <a:rPr lang="en-US" sz="2400" b="1" dirty="0"/>
              <a:t>A review of the annual Bradley crossing resident satisfaction survey and provide recommended outcomes for community improvement</a:t>
            </a:r>
          </a:p>
        </p:txBody>
      </p:sp>
      <p:sp>
        <p:nvSpPr>
          <p:cNvPr id="4" name="Rectangle 3"/>
          <p:cNvSpPr/>
          <p:nvPr/>
        </p:nvSpPr>
        <p:spPr>
          <a:xfrm>
            <a:off x="1154955" y="5312977"/>
            <a:ext cx="3991798" cy="923330"/>
          </a:xfrm>
          <a:prstGeom prst="rect">
            <a:avLst/>
          </a:prstGeom>
        </p:spPr>
        <p:txBody>
          <a:bodyPr wrap="none">
            <a:spAutoFit/>
          </a:bodyPr>
          <a:lstStyle/>
          <a:p>
            <a:r>
              <a:rPr lang="en-US" b="1" dirty="0"/>
              <a:t>Shelby Guendel</a:t>
            </a:r>
          </a:p>
          <a:p>
            <a:r>
              <a:rPr lang="en-US" b="1" dirty="0"/>
              <a:t>Community Programs Coordinator</a:t>
            </a:r>
          </a:p>
          <a:p>
            <a:r>
              <a:rPr lang="en-US" b="1" dirty="0"/>
              <a:t>Jewish Family Services, Inc. </a:t>
            </a:r>
            <a:endParaRPr lang="en-US" dirty="0"/>
          </a:p>
        </p:txBody>
      </p:sp>
      <p:pic>
        <p:nvPicPr>
          <p:cNvPr id="1026" name="Picture 2" descr="Jewish Family Services Milwauke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951" y="5189010"/>
            <a:ext cx="2209800" cy="13811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Logo, company name&#10;&#10;Description automatically generated">
            <a:extLst>
              <a:ext uri="{FF2B5EF4-FFF2-40B4-BE49-F238E27FC236}">
                <a16:creationId xmlns:a16="http://schemas.microsoft.com/office/drawing/2014/main" id="{A8022642-959B-4932-8A71-B3E620FC0FDB}"/>
              </a:ext>
            </a:extLst>
          </p:cNvPr>
          <p:cNvPicPr>
            <a:picLocks noChangeAspect="1"/>
          </p:cNvPicPr>
          <p:nvPr/>
        </p:nvPicPr>
        <p:blipFill>
          <a:blip r:embed="rId4"/>
          <a:stretch>
            <a:fillRect/>
          </a:stretch>
        </p:blipFill>
        <p:spPr>
          <a:xfrm>
            <a:off x="9556698" y="5312977"/>
            <a:ext cx="2477879" cy="1257159"/>
          </a:xfrm>
          <a:prstGeom prst="rect">
            <a:avLst/>
          </a:prstGeom>
        </p:spPr>
      </p:pic>
    </p:spTree>
    <p:extLst>
      <p:ext uri="{BB962C8B-B14F-4D97-AF65-F5344CB8AC3E}">
        <p14:creationId xmlns:p14="http://schemas.microsoft.com/office/powerpoint/2010/main" val="56314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a:t>
            </a:r>
          </a:p>
        </p:txBody>
      </p:sp>
      <p:sp>
        <p:nvSpPr>
          <p:cNvPr id="3" name="Content Placeholder 2"/>
          <p:cNvSpPr>
            <a:spLocks noGrp="1"/>
          </p:cNvSpPr>
          <p:nvPr>
            <p:ph idx="1"/>
          </p:nvPr>
        </p:nvSpPr>
        <p:spPr>
          <a:xfrm>
            <a:off x="1104293" y="1528262"/>
            <a:ext cx="8946541" cy="4195481"/>
          </a:xfrm>
        </p:spPr>
        <p:txBody>
          <a:bodyPr/>
          <a:lstStyle/>
          <a:p>
            <a:r>
              <a:rPr lang="en-US" dirty="0"/>
              <a:t>Create survey to offer a validated measure of resident satisfaction of community integration with a goal of 50 responses by March 30, 2021. </a:t>
            </a:r>
          </a:p>
          <a:p>
            <a:r>
              <a:rPr lang="en-US" dirty="0"/>
              <a:t>Baseline for survey responses from 2019 survey was 57 responses. </a:t>
            </a:r>
          </a:p>
        </p:txBody>
      </p:sp>
    </p:spTree>
    <p:extLst>
      <p:ext uri="{BB962C8B-B14F-4D97-AF65-F5344CB8AC3E}">
        <p14:creationId xmlns:p14="http://schemas.microsoft.com/office/powerpoint/2010/main" val="2452997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 Used</a:t>
            </a:r>
          </a:p>
        </p:txBody>
      </p:sp>
      <p:sp>
        <p:nvSpPr>
          <p:cNvPr id="3" name="Content Placeholder 2"/>
          <p:cNvSpPr>
            <a:spLocks noGrp="1"/>
          </p:cNvSpPr>
          <p:nvPr>
            <p:ph idx="1"/>
          </p:nvPr>
        </p:nvSpPr>
        <p:spPr/>
        <p:txBody>
          <a:bodyPr/>
          <a:lstStyle/>
          <a:p>
            <a:r>
              <a:rPr lang="en-US" dirty="0"/>
              <a:t>Survey</a:t>
            </a:r>
          </a:p>
          <a:p>
            <a:pPr lvl="1"/>
            <a:r>
              <a:rPr lang="en-US" dirty="0"/>
              <a:t>20 questions – quantitative data (via Likert Scale) and qualitative data (via written comments)</a:t>
            </a:r>
          </a:p>
          <a:p>
            <a:pPr lvl="1"/>
            <a:r>
              <a:rPr lang="en-US" dirty="0"/>
              <a:t>English</a:t>
            </a:r>
          </a:p>
          <a:p>
            <a:pPr lvl="1"/>
            <a:r>
              <a:rPr lang="en-US" dirty="0"/>
              <a:t>Enticement</a:t>
            </a:r>
          </a:p>
          <a:p>
            <a:r>
              <a:rPr lang="en-US" dirty="0"/>
              <a:t>Method – paper, online (via Survey Monkey) or phone</a:t>
            </a:r>
          </a:p>
          <a:p>
            <a:pPr lvl="1"/>
            <a:r>
              <a:rPr lang="en-US" dirty="0"/>
              <a:t>Drop box for paper surveys as in the main building</a:t>
            </a:r>
          </a:p>
          <a:p>
            <a:pPr lvl="1"/>
            <a:r>
              <a:rPr lang="en-US" dirty="0"/>
              <a:t>Surveys completed by phone were reserved for those that needed assistance reading and/or writing</a:t>
            </a:r>
          </a:p>
          <a:p>
            <a:r>
              <a:rPr lang="en-US" dirty="0"/>
              <a:t>Survey Example</a:t>
            </a:r>
          </a:p>
          <a:p>
            <a:endParaRPr lang="en-US" dirty="0"/>
          </a:p>
          <a:p>
            <a:endParaRPr lang="en-US" dirty="0"/>
          </a:p>
        </p:txBody>
      </p:sp>
    </p:spTree>
    <p:extLst>
      <p:ext uri="{BB962C8B-B14F-4D97-AF65-F5344CB8AC3E}">
        <p14:creationId xmlns:p14="http://schemas.microsoft.com/office/powerpoint/2010/main" val="231965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a:xfrm>
            <a:off x="875201" y="1348381"/>
            <a:ext cx="9632904" cy="5202321"/>
          </a:xfrm>
        </p:spPr>
        <p:txBody>
          <a:bodyPr>
            <a:normAutofit fontScale="85000" lnSpcReduction="20000"/>
          </a:bodyPr>
          <a:lstStyle/>
          <a:p>
            <a:r>
              <a:rPr lang="en-US" dirty="0"/>
              <a:t>80% of respondents strongly agree or agree with feeling like they can be independent in the community.</a:t>
            </a:r>
          </a:p>
          <a:p>
            <a:r>
              <a:rPr lang="en-US" dirty="0"/>
              <a:t>61% of respondents strongly agree or agree with feeling like they belong in the community.</a:t>
            </a:r>
          </a:p>
          <a:p>
            <a:r>
              <a:rPr lang="en-US" dirty="0"/>
              <a:t>57% of respondents strongly agree or agree with having something to do in the community during the day that is useful and productive</a:t>
            </a:r>
          </a:p>
          <a:p>
            <a:r>
              <a:rPr lang="en-US" dirty="0"/>
              <a:t>38% of respondents reported having somewhat worse or much worse changes in their living situation since living at Bradley Crossing; 50% of respondents reported having somewhat better or much better changes in their living situation since living at Bradley Crossing</a:t>
            </a:r>
          </a:p>
          <a:p>
            <a:r>
              <a:rPr lang="en-US" dirty="0"/>
              <a:t>92% of respondents said that they received information about available community resources or assistance programs</a:t>
            </a:r>
          </a:p>
          <a:p>
            <a:r>
              <a:rPr lang="en-US" dirty="0"/>
              <a:t>79% of respondents said that they received information COVID-19 isolation resources</a:t>
            </a:r>
          </a:p>
          <a:p>
            <a:endParaRPr lang="en-US" dirty="0"/>
          </a:p>
          <a:p>
            <a:r>
              <a:rPr lang="en-US" dirty="0"/>
              <a:t>From 2019 to 2020: </a:t>
            </a:r>
          </a:p>
          <a:p>
            <a:r>
              <a:rPr lang="en-US" dirty="0"/>
              <a:t>Decreased sense of belonging</a:t>
            </a:r>
          </a:p>
          <a:p>
            <a:r>
              <a:rPr lang="en-US" dirty="0"/>
              <a:t>Increase in satisfaction with Bradley Crossing staff and management</a:t>
            </a:r>
          </a:p>
          <a:p>
            <a:r>
              <a:rPr lang="en-US" dirty="0"/>
              <a:t>No significant changes in the sense of independence</a:t>
            </a:r>
          </a:p>
          <a:p>
            <a:endParaRPr lang="en-US" dirty="0"/>
          </a:p>
        </p:txBody>
      </p:sp>
    </p:spTree>
    <p:extLst>
      <p:ext uri="{BB962C8B-B14F-4D97-AF65-F5344CB8AC3E}">
        <p14:creationId xmlns:p14="http://schemas.microsoft.com/office/powerpoint/2010/main" val="335518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Made – Survey Logistics</a:t>
            </a:r>
          </a:p>
        </p:txBody>
      </p:sp>
      <p:sp>
        <p:nvSpPr>
          <p:cNvPr id="3" name="Content Placeholder 2"/>
          <p:cNvSpPr>
            <a:spLocks noGrp="1"/>
          </p:cNvSpPr>
          <p:nvPr>
            <p:ph idx="1"/>
          </p:nvPr>
        </p:nvSpPr>
        <p:spPr/>
        <p:txBody>
          <a:bodyPr/>
          <a:lstStyle/>
          <a:p>
            <a:r>
              <a:rPr lang="en-US" dirty="0"/>
              <a:t>Adopt the survey process created for the 2020 survey – met goal or respondents while also maintaining COVID-19 safety protocols</a:t>
            </a:r>
          </a:p>
          <a:p>
            <a:r>
              <a:rPr lang="en-US" dirty="0"/>
              <a:t>Adopt the gift card/monetary process for raffle participation. Could try to include a small gift for all participants if budget allows. </a:t>
            </a:r>
          </a:p>
          <a:p>
            <a:r>
              <a:rPr lang="en-US" dirty="0"/>
              <a:t>Although goal of 50 respondents was met, increased participation in outer buildings needs to be improved upon; </a:t>
            </a:r>
          </a:p>
        </p:txBody>
      </p:sp>
    </p:spTree>
    <p:extLst>
      <p:ext uri="{BB962C8B-B14F-4D97-AF65-F5344CB8AC3E}">
        <p14:creationId xmlns:p14="http://schemas.microsoft.com/office/powerpoint/2010/main" val="1707240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based on Results to Build a Better Community</a:t>
            </a:r>
          </a:p>
        </p:txBody>
      </p:sp>
      <p:sp>
        <p:nvSpPr>
          <p:cNvPr id="3" name="Content Placeholder 2"/>
          <p:cNvSpPr>
            <a:spLocks noGrp="1"/>
          </p:cNvSpPr>
          <p:nvPr>
            <p:ph idx="1"/>
          </p:nvPr>
        </p:nvSpPr>
        <p:spPr>
          <a:xfrm>
            <a:off x="1103312" y="2052918"/>
            <a:ext cx="9329842" cy="4617705"/>
          </a:xfrm>
        </p:spPr>
        <p:txBody>
          <a:bodyPr>
            <a:normAutofit fontScale="92500" lnSpcReduction="20000"/>
          </a:bodyPr>
          <a:lstStyle/>
          <a:p>
            <a:r>
              <a:rPr lang="en-US" dirty="0"/>
              <a:t>Increase sense of belonging, programs for residents, and ways in which residents can gather that feels useful and productive</a:t>
            </a:r>
          </a:p>
          <a:p>
            <a:pPr lvl="1"/>
            <a:r>
              <a:rPr lang="en-US" dirty="0"/>
              <a:t>Targeted surveying methods on programs/programming interests</a:t>
            </a:r>
          </a:p>
          <a:p>
            <a:pPr lvl="1"/>
            <a:r>
              <a:rPr lang="en-US" dirty="0"/>
              <a:t>Programs that are both individual and inclusive to Bradley Crossing’s unique population</a:t>
            </a:r>
          </a:p>
          <a:p>
            <a:pPr lvl="1"/>
            <a:r>
              <a:rPr lang="en-US" dirty="0"/>
              <a:t>Programs that build a sense of pride for the Bradley Crossing community</a:t>
            </a:r>
          </a:p>
          <a:p>
            <a:r>
              <a:rPr lang="en-US" dirty="0"/>
              <a:t>Increase communication about standards related to noise and the supervision of children</a:t>
            </a:r>
          </a:p>
          <a:p>
            <a:pPr lvl="1"/>
            <a:r>
              <a:rPr lang="en-US" dirty="0"/>
              <a:t>Larger conversations about what it means to live in a residential community</a:t>
            </a:r>
          </a:p>
          <a:p>
            <a:pPr lvl="1"/>
            <a:r>
              <a:rPr lang="en-US" dirty="0"/>
              <a:t>Increased communication of standards</a:t>
            </a:r>
          </a:p>
          <a:p>
            <a:pPr lvl="1"/>
            <a:r>
              <a:rPr lang="en-US" dirty="0"/>
              <a:t>Accountability processes</a:t>
            </a:r>
          </a:p>
          <a:p>
            <a:r>
              <a:rPr lang="en-US" dirty="0"/>
              <a:t>Increase upkeep and maintenance of buildings</a:t>
            </a:r>
          </a:p>
          <a:p>
            <a:pPr lvl="1"/>
            <a:r>
              <a:rPr lang="en-US" dirty="0"/>
              <a:t>Streamlined process for maintenance requests, ability to collect data on maintenance including when requested/completed, what, etc.</a:t>
            </a:r>
          </a:p>
          <a:p>
            <a:pPr lvl="1"/>
            <a:endParaRPr lang="en-US" dirty="0"/>
          </a:p>
        </p:txBody>
      </p:sp>
    </p:spTree>
    <p:extLst>
      <p:ext uri="{BB962C8B-B14F-4D97-AF65-F5344CB8AC3E}">
        <p14:creationId xmlns:p14="http://schemas.microsoft.com/office/powerpoint/2010/main" val="2291578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166</TotalTime>
  <Words>1379</Words>
  <Application>Microsoft Office PowerPoint</Application>
  <PresentationFormat>Widescreen</PresentationFormat>
  <Paragraphs>96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Ion</vt:lpstr>
      <vt:lpstr>Building a Better Community</vt:lpstr>
      <vt:lpstr>Aim</vt:lpstr>
      <vt:lpstr>Measures Used</vt:lpstr>
      <vt:lpstr>Results:</vt:lpstr>
      <vt:lpstr>Changes Made – Survey Logistics</vt:lpstr>
      <vt:lpstr>Recommendations based on Results to Build a Better Community</vt:lpstr>
    </vt:vector>
  </TitlesOfParts>
  <Company>Jewish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Shelby Guendel</dc:creator>
  <cp:lastModifiedBy>Moebius, Amy</cp:lastModifiedBy>
  <cp:revision>24</cp:revision>
  <dcterms:created xsi:type="dcterms:W3CDTF">2021-09-13T14:04:06Z</dcterms:created>
  <dcterms:modified xsi:type="dcterms:W3CDTF">2021-10-22T14:57:26Z</dcterms:modified>
</cp:coreProperties>
</file>