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2" r:id="rId6"/>
    <p:sldId id="263" r:id="rId7"/>
    <p:sldId id="26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75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Pre/Post</a:t>
            </a:r>
            <a:r>
              <a:rPr lang="en-US" baseline="0" dirty="0"/>
              <a:t> Test Scores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Pre-Test</c:v>
                </c:pt>
              </c:strCache>
            </c:strRef>
          </c:tx>
          <c:spPr>
            <a:solidFill>
              <a:schemeClr val="accent1"/>
            </a:solidFill>
            <a:ln>
              <a:noFill/>
            </a:ln>
            <a:effectLst/>
          </c:spPr>
          <c:invertIfNegative val="0"/>
          <c:cat>
            <c:strRef>
              <c:f>Sheet1!$A$2:$A$4</c:f>
              <c:strCache>
                <c:ptCount val="3"/>
                <c:pt idx="0">
                  <c:v>Hunger rating</c:v>
                </c:pt>
                <c:pt idx="1">
                  <c:v>Angry rating</c:v>
                </c:pt>
                <c:pt idx="2">
                  <c:v>Hours of sleep</c:v>
                </c:pt>
              </c:strCache>
            </c:strRef>
          </c:cat>
          <c:val>
            <c:numRef>
              <c:f>Sheet1!$B$2:$B$4</c:f>
              <c:numCache>
                <c:formatCode>General</c:formatCode>
                <c:ptCount val="3"/>
                <c:pt idx="0">
                  <c:v>3.98</c:v>
                </c:pt>
                <c:pt idx="1">
                  <c:v>2.7</c:v>
                </c:pt>
                <c:pt idx="2">
                  <c:v>7.09</c:v>
                </c:pt>
              </c:numCache>
            </c:numRef>
          </c:val>
          <c:extLst>
            <c:ext xmlns:c16="http://schemas.microsoft.com/office/drawing/2014/chart" uri="{C3380CC4-5D6E-409C-BE32-E72D297353CC}">
              <c16:uniqueId val="{00000000-EFF8-4DFA-BAFA-C046AA9289D9}"/>
            </c:ext>
          </c:extLst>
        </c:ser>
        <c:ser>
          <c:idx val="1"/>
          <c:order val="1"/>
          <c:tx>
            <c:strRef>
              <c:f>Sheet1!$C$1</c:f>
              <c:strCache>
                <c:ptCount val="1"/>
                <c:pt idx="0">
                  <c:v>Post-Test</c:v>
                </c:pt>
              </c:strCache>
            </c:strRef>
          </c:tx>
          <c:spPr>
            <a:solidFill>
              <a:schemeClr val="accent2"/>
            </a:solidFill>
            <a:ln>
              <a:noFill/>
            </a:ln>
            <a:effectLst/>
          </c:spPr>
          <c:invertIfNegative val="0"/>
          <c:cat>
            <c:strRef>
              <c:f>Sheet1!$A$2:$A$4</c:f>
              <c:strCache>
                <c:ptCount val="3"/>
                <c:pt idx="0">
                  <c:v>Hunger rating</c:v>
                </c:pt>
                <c:pt idx="1">
                  <c:v>Angry rating</c:v>
                </c:pt>
                <c:pt idx="2">
                  <c:v>Hours of sleep</c:v>
                </c:pt>
              </c:strCache>
            </c:strRef>
          </c:cat>
          <c:val>
            <c:numRef>
              <c:f>Sheet1!$C$2:$C$4</c:f>
              <c:numCache>
                <c:formatCode>General</c:formatCode>
                <c:ptCount val="3"/>
                <c:pt idx="0">
                  <c:v>3.79</c:v>
                </c:pt>
                <c:pt idx="1">
                  <c:v>2.89</c:v>
                </c:pt>
                <c:pt idx="2">
                  <c:v>7.8</c:v>
                </c:pt>
              </c:numCache>
            </c:numRef>
          </c:val>
          <c:extLst>
            <c:ext xmlns:c16="http://schemas.microsoft.com/office/drawing/2014/chart" uri="{C3380CC4-5D6E-409C-BE32-E72D297353CC}">
              <c16:uniqueId val="{00000001-EFF8-4DFA-BAFA-C046AA9289D9}"/>
            </c:ext>
          </c:extLst>
        </c:ser>
        <c:dLbls>
          <c:showLegendKey val="0"/>
          <c:showVal val="0"/>
          <c:showCatName val="0"/>
          <c:showSerName val="0"/>
          <c:showPercent val="0"/>
          <c:showBubbleSize val="0"/>
        </c:dLbls>
        <c:gapWidth val="219"/>
        <c:overlap val="-27"/>
        <c:axId val="274197296"/>
        <c:axId val="274456688"/>
      </c:barChart>
      <c:catAx>
        <c:axId val="27419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456688"/>
        <c:crosses val="autoZero"/>
        <c:auto val="1"/>
        <c:lblAlgn val="ctr"/>
        <c:lblOffset val="100"/>
        <c:noMultiLvlLbl val="0"/>
      </c:catAx>
      <c:valAx>
        <c:axId val="274456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419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Isolation pre-test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CAA-4F7B-AFB1-EA37CA4C21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AA-4F7B-AFB1-EA37CA4C21BF}"/>
              </c:ext>
            </c:extLst>
          </c:dPt>
          <c:cat>
            <c:strRef>
              <c:f>Sheet1!$A$2:$A$3</c:f>
              <c:strCache>
                <c:ptCount val="2"/>
                <c:pt idx="0">
                  <c:v>Feeling isolated</c:v>
                </c:pt>
                <c:pt idx="1">
                  <c:v>Not feeling isolated</c:v>
                </c:pt>
              </c:strCache>
            </c:strRef>
          </c:cat>
          <c:val>
            <c:numRef>
              <c:f>Sheet1!$B$2:$B$3</c:f>
              <c:numCache>
                <c:formatCode>General</c:formatCode>
                <c:ptCount val="2"/>
                <c:pt idx="0">
                  <c:v>35.700000000000003</c:v>
                </c:pt>
                <c:pt idx="1">
                  <c:v>64.3</c:v>
                </c:pt>
              </c:numCache>
            </c:numRef>
          </c:val>
          <c:extLst>
            <c:ext xmlns:c16="http://schemas.microsoft.com/office/drawing/2014/chart" uri="{C3380CC4-5D6E-409C-BE32-E72D297353CC}">
              <c16:uniqueId val="{00000000-724A-4C22-AAFB-33951D1D2EC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Isolation post-test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94-4259-8A95-6CCA893FDD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94-4259-8A95-6CCA893FDD3D}"/>
              </c:ext>
            </c:extLst>
          </c:dPt>
          <c:cat>
            <c:strRef>
              <c:f>Sheet1!$A$2:$A$3</c:f>
              <c:strCache>
                <c:ptCount val="2"/>
                <c:pt idx="0">
                  <c:v>Feeling Isolated</c:v>
                </c:pt>
                <c:pt idx="1">
                  <c:v>Not Feeling Isolated</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E694-4259-8A95-6CCA893FDD3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C23355-8760-48A7-8705-721CA8D18636}"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34469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98855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780712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4711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397039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AC23355-8760-48A7-8705-721CA8D18636}"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1449108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AC23355-8760-48A7-8705-721CA8D18636}"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164903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3355-8760-48A7-8705-721CA8D18636}"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127153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3355-8760-48A7-8705-721CA8D18636}"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111181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3355-8760-48A7-8705-721CA8D18636}"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1538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C23355-8760-48A7-8705-721CA8D18636}"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167422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98827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C23355-8760-48A7-8705-721CA8D18636}"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405894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23355-8760-48A7-8705-721CA8D18636}"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63329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23355-8760-48A7-8705-721CA8D18636}"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18180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387336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C23355-8760-48A7-8705-721CA8D18636}"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67F-BE1A-4C43-BBD0-405B1282EA2F}" type="slidenum">
              <a:rPr lang="en-US" smtClean="0"/>
              <a:t>‹#›</a:t>
            </a:fld>
            <a:endParaRPr lang="en-US"/>
          </a:p>
        </p:txBody>
      </p:sp>
    </p:spTree>
    <p:extLst>
      <p:ext uri="{BB962C8B-B14F-4D97-AF65-F5344CB8AC3E}">
        <p14:creationId xmlns:p14="http://schemas.microsoft.com/office/powerpoint/2010/main" val="221629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C23355-8760-48A7-8705-721CA8D18636}" type="datetimeFigureOut">
              <a:rPr lang="en-US" smtClean="0"/>
              <a:t>10/26/2021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72567F-BE1A-4C43-BBD0-405B1282EA2F}" type="slidenum">
              <a:rPr lang="en-US" smtClean="0"/>
              <a:t>‹#›</a:t>
            </a:fld>
            <a:endParaRPr lang="en-US"/>
          </a:p>
        </p:txBody>
      </p:sp>
    </p:spTree>
    <p:extLst>
      <p:ext uri="{BB962C8B-B14F-4D97-AF65-F5344CB8AC3E}">
        <p14:creationId xmlns:p14="http://schemas.microsoft.com/office/powerpoint/2010/main" val="16849373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cbi.nlm.nih.gov/pmc/articles/PMC455365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0285-A9DB-4DC4-A5C2-48DDA40E8E26}"/>
              </a:ext>
            </a:extLst>
          </p:cNvPr>
          <p:cNvSpPr>
            <a:spLocks noGrp="1"/>
          </p:cNvSpPr>
          <p:nvPr>
            <p:ph type="ctrTitle"/>
          </p:nvPr>
        </p:nvSpPr>
        <p:spPr>
          <a:xfrm>
            <a:off x="1370693" y="1073254"/>
            <a:ext cx="9440034" cy="1828801"/>
          </a:xfrm>
        </p:spPr>
        <p:txBody>
          <a:bodyPr>
            <a:normAutofit/>
          </a:bodyPr>
          <a:lstStyle/>
          <a:p>
            <a:r>
              <a:rPr lang="en-US" dirty="0"/>
              <a:t>Creating Breathing Space During a Pandemic </a:t>
            </a:r>
          </a:p>
        </p:txBody>
      </p:sp>
      <p:sp>
        <p:nvSpPr>
          <p:cNvPr id="3" name="Subtitle 2">
            <a:extLst>
              <a:ext uri="{FF2B5EF4-FFF2-40B4-BE49-F238E27FC236}">
                <a16:creationId xmlns:a16="http://schemas.microsoft.com/office/drawing/2014/main" id="{170B2F38-8ED3-4216-97D0-3360BE849D95}"/>
              </a:ext>
            </a:extLst>
          </p:cNvPr>
          <p:cNvSpPr>
            <a:spLocks noGrp="1"/>
          </p:cNvSpPr>
          <p:nvPr>
            <p:ph type="subTitle" idx="1"/>
          </p:nvPr>
        </p:nvSpPr>
        <p:spPr>
          <a:xfrm>
            <a:off x="1370693" y="2906079"/>
            <a:ext cx="9440034" cy="1049867"/>
          </a:xfrm>
        </p:spPr>
        <p:txBody>
          <a:bodyPr/>
          <a:lstStyle/>
          <a:p>
            <a:r>
              <a:rPr lang="en-US" dirty="0"/>
              <a:t>Using HALT Prevention Tools During a Difficult Time for Recovery</a:t>
            </a:r>
          </a:p>
        </p:txBody>
      </p:sp>
      <p:pic>
        <p:nvPicPr>
          <p:cNvPr id="4" name="Picture 3">
            <a:extLst>
              <a:ext uri="{FF2B5EF4-FFF2-40B4-BE49-F238E27FC236}">
                <a16:creationId xmlns:a16="http://schemas.microsoft.com/office/drawing/2014/main" id="{B1596F96-5794-435B-8CAF-00419094E1B0}"/>
              </a:ext>
            </a:extLst>
          </p:cNvPr>
          <p:cNvPicPr>
            <a:picLocks noChangeAspect="1"/>
          </p:cNvPicPr>
          <p:nvPr/>
        </p:nvPicPr>
        <p:blipFill>
          <a:blip r:embed="rId2"/>
          <a:stretch>
            <a:fillRect/>
          </a:stretch>
        </p:blipFill>
        <p:spPr>
          <a:xfrm>
            <a:off x="1499546" y="4369717"/>
            <a:ext cx="9192908" cy="1076475"/>
          </a:xfrm>
          <a:prstGeom prst="rect">
            <a:avLst/>
          </a:prstGeom>
        </p:spPr>
      </p:pic>
      <p:sp>
        <p:nvSpPr>
          <p:cNvPr id="5" name="TextBox 4">
            <a:extLst>
              <a:ext uri="{FF2B5EF4-FFF2-40B4-BE49-F238E27FC236}">
                <a16:creationId xmlns:a16="http://schemas.microsoft.com/office/drawing/2014/main" id="{2B8383B0-AB33-4492-A30C-EB0ACD425590}"/>
              </a:ext>
            </a:extLst>
          </p:cNvPr>
          <p:cNvSpPr txBox="1"/>
          <p:nvPr/>
        </p:nvSpPr>
        <p:spPr>
          <a:xfrm>
            <a:off x="4078781" y="5497979"/>
            <a:ext cx="4023858" cy="338554"/>
          </a:xfrm>
          <a:prstGeom prst="rect">
            <a:avLst/>
          </a:prstGeom>
          <a:noFill/>
        </p:spPr>
        <p:txBody>
          <a:bodyPr wrap="none" rtlCol="0">
            <a:spAutoFit/>
          </a:bodyPr>
          <a:lstStyle/>
          <a:p>
            <a:r>
              <a:rPr lang="en-US" sz="1600" dirty="0"/>
              <a:t>Community Based Mental Health Programs</a:t>
            </a:r>
          </a:p>
        </p:txBody>
      </p:sp>
    </p:spTree>
    <p:extLst>
      <p:ext uri="{BB962C8B-B14F-4D97-AF65-F5344CB8AC3E}">
        <p14:creationId xmlns:p14="http://schemas.microsoft.com/office/powerpoint/2010/main" val="365753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97FD-B8B8-48D4-906E-9A544738CCBD}"/>
              </a:ext>
            </a:extLst>
          </p:cNvPr>
          <p:cNvSpPr>
            <a:spLocks noGrp="1"/>
          </p:cNvSpPr>
          <p:nvPr>
            <p:ph type="title"/>
          </p:nvPr>
        </p:nvSpPr>
        <p:spPr>
          <a:xfrm>
            <a:off x="919119" y="408265"/>
            <a:ext cx="10353762" cy="970450"/>
          </a:xfrm>
        </p:spPr>
        <p:txBody>
          <a:bodyPr/>
          <a:lstStyle/>
          <a:p>
            <a:r>
              <a:rPr lang="en-US" dirty="0"/>
              <a:t>What is it and why is it important?</a:t>
            </a:r>
          </a:p>
        </p:txBody>
      </p:sp>
      <p:sp>
        <p:nvSpPr>
          <p:cNvPr id="3" name="Content Placeholder 2">
            <a:extLst>
              <a:ext uri="{FF2B5EF4-FFF2-40B4-BE49-F238E27FC236}">
                <a16:creationId xmlns:a16="http://schemas.microsoft.com/office/drawing/2014/main" id="{B4AEB334-FFF8-4CDF-B4DD-1AE85034F213}"/>
              </a:ext>
            </a:extLst>
          </p:cNvPr>
          <p:cNvSpPr>
            <a:spLocks noGrp="1"/>
          </p:cNvSpPr>
          <p:nvPr>
            <p:ph idx="1"/>
          </p:nvPr>
        </p:nvSpPr>
        <p:spPr>
          <a:xfrm>
            <a:off x="360028" y="1580050"/>
            <a:ext cx="7584347" cy="4767307"/>
          </a:xfrm>
        </p:spPr>
        <p:txBody>
          <a:bodyPr>
            <a:normAutofit fontScale="92500" lnSpcReduction="20000"/>
          </a:bodyPr>
          <a:lstStyle/>
          <a:p>
            <a:r>
              <a:rPr lang="en-US" sz="2400" dirty="0"/>
              <a:t>“The transition between emotional and mental relapse is not arbitrary, but the natural consequence of prolonged, poor self-care. When individuals exhibit poor self-care and live in emotional relapse long enough, eventually they start to feel uncomfortable in their own skin.” (</a:t>
            </a:r>
            <a:r>
              <a:rPr lang="en-US" sz="2400" dirty="0" err="1"/>
              <a:t>Melemis</a:t>
            </a:r>
            <a:r>
              <a:rPr lang="en-US" sz="2400" dirty="0"/>
              <a:t>, 2015)</a:t>
            </a:r>
          </a:p>
          <a:p>
            <a:r>
              <a:rPr lang="en-US" sz="2400" dirty="0"/>
              <a:t>The HALT acronym (Hungry, Angry, Lonely, Tired) identifies signs of poor self-care that may lead to relapse and use. </a:t>
            </a:r>
          </a:p>
          <a:p>
            <a:r>
              <a:rPr lang="en-US" sz="2400" dirty="0"/>
              <a:t>During the pandemic, all of these feelings are easily exacerbated by a number of negative consequences of the health emergency.</a:t>
            </a:r>
          </a:p>
          <a:p>
            <a:r>
              <a:rPr lang="en-US" sz="2400" dirty="0"/>
              <a:t>The aim is to identify stressors related to HALT indicators and provide coping strategies to participants via a simple information pamphlet and discussion with their case manager/treatment team. </a:t>
            </a:r>
          </a:p>
          <a:p>
            <a:endParaRPr lang="en-US" dirty="0"/>
          </a:p>
          <a:p>
            <a:endParaRPr lang="en-US" dirty="0"/>
          </a:p>
        </p:txBody>
      </p:sp>
      <p:pic>
        <p:nvPicPr>
          <p:cNvPr id="4" name="Picture 3">
            <a:extLst>
              <a:ext uri="{FF2B5EF4-FFF2-40B4-BE49-F238E27FC236}">
                <a16:creationId xmlns:a16="http://schemas.microsoft.com/office/drawing/2014/main" id="{E120514E-1959-4BC6-B9AB-B8AF66A3F460}"/>
              </a:ext>
            </a:extLst>
          </p:cNvPr>
          <p:cNvPicPr>
            <a:picLocks noChangeAspect="1"/>
          </p:cNvPicPr>
          <p:nvPr/>
        </p:nvPicPr>
        <p:blipFill rotWithShape="1">
          <a:blip r:embed="rId2">
            <a:extLst>
              <a:ext uri="{28A0092B-C50C-407E-A947-70E740481C1C}">
                <a14:useLocalDpi xmlns:a14="http://schemas.microsoft.com/office/drawing/2010/main" val="0"/>
              </a:ext>
            </a:extLst>
          </a:blip>
          <a:srcRect l="6498" t="14754" r="15824" b="11182"/>
          <a:stretch/>
        </p:blipFill>
        <p:spPr>
          <a:xfrm rot="5400000">
            <a:off x="7659555" y="2254902"/>
            <a:ext cx="4767306" cy="3409103"/>
          </a:xfrm>
          <a:prstGeom prst="rect">
            <a:avLst/>
          </a:prstGeom>
        </p:spPr>
      </p:pic>
    </p:spTree>
    <p:extLst>
      <p:ext uri="{BB962C8B-B14F-4D97-AF65-F5344CB8AC3E}">
        <p14:creationId xmlns:p14="http://schemas.microsoft.com/office/powerpoint/2010/main" val="326780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442B-E297-4947-B1C6-B691DBDC1CF5}"/>
              </a:ext>
            </a:extLst>
          </p:cNvPr>
          <p:cNvSpPr>
            <a:spLocks noGrp="1"/>
          </p:cNvSpPr>
          <p:nvPr>
            <p:ph type="title"/>
          </p:nvPr>
        </p:nvSpPr>
        <p:spPr>
          <a:xfrm>
            <a:off x="641213" y="609600"/>
            <a:ext cx="10353762" cy="970450"/>
          </a:xfrm>
        </p:spPr>
        <p:txBody>
          <a:bodyPr/>
          <a:lstStyle/>
          <a:p>
            <a:pPr algn="l"/>
            <a:r>
              <a:rPr lang="en-US" dirty="0"/>
              <a:t>      Project Details</a:t>
            </a:r>
          </a:p>
        </p:txBody>
      </p:sp>
      <p:sp>
        <p:nvSpPr>
          <p:cNvPr id="3" name="Content Placeholder 2">
            <a:extLst>
              <a:ext uri="{FF2B5EF4-FFF2-40B4-BE49-F238E27FC236}">
                <a16:creationId xmlns:a16="http://schemas.microsoft.com/office/drawing/2014/main" id="{5018C7C0-6983-4DD7-A951-86E2DBA9F105}"/>
              </a:ext>
            </a:extLst>
          </p:cNvPr>
          <p:cNvSpPr>
            <a:spLocks noGrp="1"/>
          </p:cNvSpPr>
          <p:nvPr>
            <p:ph idx="1"/>
          </p:nvPr>
        </p:nvSpPr>
        <p:spPr>
          <a:xfrm>
            <a:off x="641213" y="1724060"/>
            <a:ext cx="4966888" cy="4058751"/>
          </a:xfrm>
        </p:spPr>
        <p:txBody>
          <a:bodyPr>
            <a:noAutofit/>
          </a:bodyPr>
          <a:lstStyle/>
          <a:p>
            <a:r>
              <a:rPr lang="en-US" dirty="0"/>
              <a:t>To address these indicators, we created a small pamphlet which was provided to participants by their case manager. The case manager reviewed the pamphlet with them, and checked in with them about these indicators and continued to review the coping strategies over the next month.</a:t>
            </a:r>
          </a:p>
          <a:p>
            <a:r>
              <a:rPr lang="en-US" dirty="0"/>
              <a:t>Questions were asked, pre and post-test, in a survey to try to measure the outcomes. One question was asked per HALT indicator, four questions total.</a:t>
            </a:r>
          </a:p>
          <a:p>
            <a:r>
              <a:rPr lang="en-US" dirty="0"/>
              <a:t>This was tested with 70 TCM and CSP participants. </a:t>
            </a:r>
          </a:p>
        </p:txBody>
      </p:sp>
      <p:pic>
        <p:nvPicPr>
          <p:cNvPr id="6" name="Picture 5">
            <a:extLst>
              <a:ext uri="{FF2B5EF4-FFF2-40B4-BE49-F238E27FC236}">
                <a16:creationId xmlns:a16="http://schemas.microsoft.com/office/drawing/2014/main" id="{41BBE66C-F5DC-40A9-A127-7A5660F70B4B}"/>
              </a:ext>
            </a:extLst>
          </p:cNvPr>
          <p:cNvPicPr>
            <a:picLocks noChangeAspect="1"/>
          </p:cNvPicPr>
          <p:nvPr/>
        </p:nvPicPr>
        <p:blipFill rotWithShape="1">
          <a:blip r:embed="rId2">
            <a:extLst>
              <a:ext uri="{28A0092B-C50C-407E-A947-70E740481C1C}">
                <a14:useLocalDpi xmlns:a14="http://schemas.microsoft.com/office/drawing/2010/main" val="0"/>
              </a:ext>
            </a:extLst>
          </a:blip>
          <a:srcRect l="17596" r="17755"/>
          <a:stretch/>
        </p:blipFill>
        <p:spPr>
          <a:xfrm rot="5400000">
            <a:off x="6216100" y="3222325"/>
            <a:ext cx="2581836" cy="2995187"/>
          </a:xfrm>
          <a:prstGeom prst="rect">
            <a:avLst/>
          </a:prstGeom>
        </p:spPr>
      </p:pic>
      <p:pic>
        <p:nvPicPr>
          <p:cNvPr id="8" name="Picture 7">
            <a:extLst>
              <a:ext uri="{FF2B5EF4-FFF2-40B4-BE49-F238E27FC236}">
                <a16:creationId xmlns:a16="http://schemas.microsoft.com/office/drawing/2014/main" id="{8026B111-472F-4762-B65B-6AB5AC862B4F}"/>
              </a:ext>
            </a:extLst>
          </p:cNvPr>
          <p:cNvPicPr>
            <a:picLocks noChangeAspect="1"/>
          </p:cNvPicPr>
          <p:nvPr/>
        </p:nvPicPr>
        <p:blipFill rotWithShape="1">
          <a:blip r:embed="rId3">
            <a:extLst>
              <a:ext uri="{28A0092B-C50C-407E-A947-70E740481C1C}">
                <a14:useLocalDpi xmlns:a14="http://schemas.microsoft.com/office/drawing/2010/main" val="0"/>
              </a:ext>
            </a:extLst>
          </a:blip>
          <a:srcRect l="18592" r="17736"/>
          <a:stretch/>
        </p:blipFill>
        <p:spPr>
          <a:xfrm rot="5400000">
            <a:off x="6216181" y="558052"/>
            <a:ext cx="2324188" cy="2737699"/>
          </a:xfrm>
          <a:prstGeom prst="rect">
            <a:avLst/>
          </a:prstGeom>
        </p:spPr>
      </p:pic>
      <p:pic>
        <p:nvPicPr>
          <p:cNvPr id="12" name="Picture 11">
            <a:extLst>
              <a:ext uri="{FF2B5EF4-FFF2-40B4-BE49-F238E27FC236}">
                <a16:creationId xmlns:a16="http://schemas.microsoft.com/office/drawing/2014/main" id="{E681D260-C537-4600-B9FC-2095E21AB8D5}"/>
              </a:ext>
            </a:extLst>
          </p:cNvPr>
          <p:cNvPicPr>
            <a:picLocks noChangeAspect="1"/>
          </p:cNvPicPr>
          <p:nvPr/>
        </p:nvPicPr>
        <p:blipFill rotWithShape="1">
          <a:blip r:embed="rId4">
            <a:extLst>
              <a:ext uri="{28A0092B-C50C-407E-A947-70E740481C1C}">
                <a14:useLocalDpi xmlns:a14="http://schemas.microsoft.com/office/drawing/2010/main" val="0"/>
              </a:ext>
            </a:extLst>
          </a:blip>
          <a:srcRect l="16787" r="17128"/>
          <a:stretch/>
        </p:blipFill>
        <p:spPr>
          <a:xfrm rot="5400000">
            <a:off x="9311157" y="446891"/>
            <a:ext cx="2412282" cy="2737700"/>
          </a:xfrm>
          <a:prstGeom prst="rect">
            <a:avLst/>
          </a:prstGeom>
        </p:spPr>
      </p:pic>
      <p:pic>
        <p:nvPicPr>
          <p:cNvPr id="14" name="Picture 13">
            <a:extLst>
              <a:ext uri="{FF2B5EF4-FFF2-40B4-BE49-F238E27FC236}">
                <a16:creationId xmlns:a16="http://schemas.microsoft.com/office/drawing/2014/main" id="{61DCF455-A294-4CC6-8CC0-2755FC1BF624}"/>
              </a:ext>
            </a:extLst>
          </p:cNvPr>
          <p:cNvPicPr>
            <a:picLocks noChangeAspect="1"/>
          </p:cNvPicPr>
          <p:nvPr/>
        </p:nvPicPr>
        <p:blipFill rotWithShape="1">
          <a:blip r:embed="rId5">
            <a:extLst>
              <a:ext uri="{28A0092B-C50C-407E-A947-70E740481C1C}">
                <a14:useLocalDpi xmlns:a14="http://schemas.microsoft.com/office/drawing/2010/main" val="0"/>
              </a:ext>
            </a:extLst>
          </a:blip>
          <a:srcRect l="8083" t="13045" r="23186" b="14080"/>
          <a:stretch/>
        </p:blipFill>
        <p:spPr>
          <a:xfrm rot="5400000">
            <a:off x="9172820" y="3721309"/>
            <a:ext cx="2854635" cy="2270017"/>
          </a:xfrm>
          <a:prstGeom prst="rect">
            <a:avLst/>
          </a:prstGeom>
        </p:spPr>
      </p:pic>
    </p:spTree>
    <p:extLst>
      <p:ext uri="{BB962C8B-B14F-4D97-AF65-F5344CB8AC3E}">
        <p14:creationId xmlns:p14="http://schemas.microsoft.com/office/powerpoint/2010/main" val="353400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C9C4-4D5F-49F0-BC58-0B913C2C6627}"/>
              </a:ext>
            </a:extLst>
          </p:cNvPr>
          <p:cNvSpPr>
            <a:spLocks noGrp="1"/>
          </p:cNvSpPr>
          <p:nvPr>
            <p:ph type="title"/>
          </p:nvPr>
        </p:nvSpPr>
        <p:spPr/>
        <p:txBody>
          <a:bodyPr/>
          <a:lstStyle/>
          <a:p>
            <a:r>
              <a:rPr lang="en-US" dirty="0"/>
              <a:t>Data Collection</a:t>
            </a:r>
          </a:p>
        </p:txBody>
      </p:sp>
      <p:sp>
        <p:nvSpPr>
          <p:cNvPr id="3" name="Content Placeholder 2">
            <a:extLst>
              <a:ext uri="{FF2B5EF4-FFF2-40B4-BE49-F238E27FC236}">
                <a16:creationId xmlns:a16="http://schemas.microsoft.com/office/drawing/2014/main" id="{AF4F3757-A870-4280-BEA6-2CCD9BB4210B}"/>
              </a:ext>
            </a:extLst>
          </p:cNvPr>
          <p:cNvSpPr>
            <a:spLocks noGrp="1"/>
          </p:cNvSpPr>
          <p:nvPr>
            <p:ph idx="1"/>
          </p:nvPr>
        </p:nvSpPr>
        <p:spPr/>
        <p:txBody>
          <a:bodyPr>
            <a:normAutofit fontScale="92500"/>
          </a:bodyPr>
          <a:lstStyle/>
          <a:p>
            <a:r>
              <a:rPr lang="en-US" sz="2400" dirty="0"/>
              <a:t>Survey questions used for each indicator:</a:t>
            </a:r>
          </a:p>
          <a:p>
            <a:endParaRPr lang="en-US" sz="1000" dirty="0"/>
          </a:p>
          <a:p>
            <a:pPr lvl="1"/>
            <a:r>
              <a:rPr lang="en-US" sz="2400" dirty="0"/>
              <a:t>H (Hungry) – On a scale of 1 to 5, </a:t>
            </a:r>
            <a:r>
              <a:rPr lang="en-US" sz="2400" i="1" dirty="0"/>
              <a:t>1 being non-existent appetite to 5 being no issues with appetite, </a:t>
            </a:r>
            <a:r>
              <a:rPr lang="en-US" sz="2400" dirty="0"/>
              <a:t>how would you rate your appetite?</a:t>
            </a:r>
          </a:p>
          <a:p>
            <a:pPr lvl="1"/>
            <a:endParaRPr lang="en-US" sz="800" dirty="0"/>
          </a:p>
          <a:p>
            <a:pPr lvl="1"/>
            <a:r>
              <a:rPr lang="en-US" sz="2400" dirty="0"/>
              <a:t>A (Angry) – On a scale of 1 to 5, </a:t>
            </a:r>
            <a:r>
              <a:rPr lang="en-US" sz="2400" i="1" dirty="0"/>
              <a:t>1 being no mood swings at all to 5 being daily mood swings</a:t>
            </a:r>
            <a:r>
              <a:rPr lang="en-US" sz="2400" dirty="0"/>
              <a:t>, how often do you experience mood swings?</a:t>
            </a:r>
          </a:p>
          <a:p>
            <a:pPr lvl="1"/>
            <a:endParaRPr lang="en-US" sz="800" dirty="0"/>
          </a:p>
          <a:p>
            <a:pPr lvl="1"/>
            <a:r>
              <a:rPr lang="en-US" sz="2400" dirty="0"/>
              <a:t>L (Lonely) – Do you feel isolated from your family and/or friends? (yes/no)</a:t>
            </a:r>
          </a:p>
          <a:p>
            <a:pPr lvl="1"/>
            <a:endParaRPr lang="en-US" sz="800" dirty="0"/>
          </a:p>
          <a:p>
            <a:pPr lvl="1"/>
            <a:r>
              <a:rPr lang="en-US" sz="2600" dirty="0"/>
              <a:t>T (Tired) – How many hours of sleep do you get each night?</a:t>
            </a:r>
          </a:p>
        </p:txBody>
      </p:sp>
    </p:spTree>
    <p:extLst>
      <p:ext uri="{BB962C8B-B14F-4D97-AF65-F5344CB8AC3E}">
        <p14:creationId xmlns:p14="http://schemas.microsoft.com/office/powerpoint/2010/main" val="68450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A4C3-37AB-4AA8-ADB9-46A3ABA6B45A}"/>
              </a:ext>
            </a:extLst>
          </p:cNvPr>
          <p:cNvSpPr>
            <a:spLocks noGrp="1"/>
          </p:cNvSpPr>
          <p:nvPr>
            <p:ph type="title"/>
          </p:nvPr>
        </p:nvSpPr>
        <p:spPr/>
        <p:txBody>
          <a:bodyPr/>
          <a:lstStyle/>
          <a:p>
            <a:r>
              <a:rPr lang="en-US" dirty="0"/>
              <a:t>Data Collection</a:t>
            </a:r>
          </a:p>
        </p:txBody>
      </p:sp>
      <p:sp>
        <p:nvSpPr>
          <p:cNvPr id="3" name="Content Placeholder 2">
            <a:extLst>
              <a:ext uri="{FF2B5EF4-FFF2-40B4-BE49-F238E27FC236}">
                <a16:creationId xmlns:a16="http://schemas.microsoft.com/office/drawing/2014/main" id="{CA64E18D-B681-4946-96B2-03012F9DFAA3}"/>
              </a:ext>
            </a:extLst>
          </p:cNvPr>
          <p:cNvSpPr>
            <a:spLocks noGrp="1"/>
          </p:cNvSpPr>
          <p:nvPr>
            <p:ph idx="1"/>
          </p:nvPr>
        </p:nvSpPr>
        <p:spPr>
          <a:xfrm>
            <a:off x="550416" y="1825625"/>
            <a:ext cx="11026066" cy="4351338"/>
          </a:xfrm>
        </p:spPr>
        <p:txBody>
          <a:bodyPr numCol="2">
            <a:normAutofit lnSpcReduction="10000"/>
          </a:bodyPr>
          <a:lstStyle/>
          <a:p>
            <a:pPr marL="0" indent="0" algn="ctr">
              <a:buNone/>
            </a:pPr>
            <a:r>
              <a:rPr lang="en-US" dirty="0"/>
              <a:t>PRE-TEST (February 2021)</a:t>
            </a:r>
          </a:p>
          <a:p>
            <a:pPr marL="0" indent="0" algn="ctr">
              <a:buNone/>
            </a:pPr>
            <a:endParaRPr lang="en-US" sz="1000" dirty="0"/>
          </a:p>
          <a:p>
            <a:r>
              <a:rPr lang="en-US" dirty="0"/>
              <a:t>H – Average score 3.98</a:t>
            </a:r>
          </a:p>
          <a:p>
            <a:pPr marL="0" indent="0">
              <a:buNone/>
            </a:pPr>
            <a:endParaRPr lang="en-US" dirty="0"/>
          </a:p>
          <a:p>
            <a:r>
              <a:rPr lang="en-US" dirty="0"/>
              <a:t>A – Average score 2.70</a:t>
            </a:r>
          </a:p>
          <a:p>
            <a:endParaRPr lang="en-US" dirty="0"/>
          </a:p>
          <a:p>
            <a:r>
              <a:rPr lang="en-US" dirty="0"/>
              <a:t>L – 35.7% report feeling isolated</a:t>
            </a:r>
          </a:p>
          <a:p>
            <a:endParaRPr lang="en-US" dirty="0"/>
          </a:p>
          <a:p>
            <a:r>
              <a:rPr lang="en-US" dirty="0"/>
              <a:t>T – 7.09 average hours slept</a:t>
            </a:r>
          </a:p>
          <a:p>
            <a:endParaRPr lang="en-US" dirty="0"/>
          </a:p>
          <a:p>
            <a:endParaRPr lang="en-US" dirty="0"/>
          </a:p>
          <a:p>
            <a:pPr marL="0" indent="0" algn="ctr">
              <a:buNone/>
            </a:pPr>
            <a:r>
              <a:rPr lang="en-US" dirty="0"/>
              <a:t>POST-TEST (May 2021)</a:t>
            </a:r>
          </a:p>
          <a:p>
            <a:pPr marL="0" indent="0" algn="ctr">
              <a:buNone/>
            </a:pPr>
            <a:endParaRPr lang="en-US" sz="1000" dirty="0"/>
          </a:p>
          <a:p>
            <a:r>
              <a:rPr lang="en-US" dirty="0"/>
              <a:t>H – Average score 3.79</a:t>
            </a:r>
          </a:p>
          <a:p>
            <a:pPr lvl="1"/>
            <a:r>
              <a:rPr lang="en-US" sz="2000" dirty="0"/>
              <a:t>10% reported increase, 25.7% decreased</a:t>
            </a:r>
          </a:p>
          <a:p>
            <a:r>
              <a:rPr lang="en-US" dirty="0"/>
              <a:t>A – Average score 2.89</a:t>
            </a:r>
          </a:p>
          <a:p>
            <a:pPr lvl="1"/>
            <a:r>
              <a:rPr lang="en-US" sz="2000" dirty="0"/>
              <a:t>30% of scores increased, 20% decreased</a:t>
            </a:r>
          </a:p>
          <a:p>
            <a:r>
              <a:rPr lang="en-US" dirty="0"/>
              <a:t>L – 20% report feeling isolated</a:t>
            </a:r>
          </a:p>
          <a:p>
            <a:pPr lvl="1"/>
            <a:r>
              <a:rPr lang="en-US" sz="2000" dirty="0"/>
              <a:t>21.4% went yes to no, 5.7% no to yes</a:t>
            </a:r>
          </a:p>
          <a:p>
            <a:r>
              <a:rPr lang="en-US" dirty="0"/>
              <a:t>T – 7.8 average hours slept</a:t>
            </a:r>
          </a:p>
          <a:p>
            <a:pPr lvl="1"/>
            <a:r>
              <a:rPr lang="en-US" sz="2000" dirty="0"/>
              <a:t>47.1% reported increase, 10% decrease</a:t>
            </a:r>
          </a:p>
        </p:txBody>
      </p:sp>
    </p:spTree>
    <p:extLst>
      <p:ext uri="{BB962C8B-B14F-4D97-AF65-F5344CB8AC3E}">
        <p14:creationId xmlns:p14="http://schemas.microsoft.com/office/powerpoint/2010/main" val="405875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259C-7A60-4DAC-9F27-8DD5B7BEBC1D}"/>
              </a:ext>
            </a:extLst>
          </p:cNvPr>
          <p:cNvSpPr>
            <a:spLocks noGrp="1"/>
          </p:cNvSpPr>
          <p:nvPr>
            <p:ph type="title"/>
          </p:nvPr>
        </p:nvSpPr>
        <p:spPr>
          <a:xfrm>
            <a:off x="-1342843" y="332764"/>
            <a:ext cx="10353762" cy="970450"/>
          </a:xfrm>
        </p:spPr>
        <p:txBody>
          <a:bodyPr>
            <a:normAutofit/>
          </a:bodyPr>
          <a:lstStyle/>
          <a:p>
            <a:r>
              <a:rPr lang="en-US" dirty="0"/>
              <a:t>Visual Data</a:t>
            </a:r>
          </a:p>
        </p:txBody>
      </p:sp>
      <p:graphicFrame>
        <p:nvGraphicFramePr>
          <p:cNvPr id="14" name="Content Placeholder 13">
            <a:extLst>
              <a:ext uri="{FF2B5EF4-FFF2-40B4-BE49-F238E27FC236}">
                <a16:creationId xmlns:a16="http://schemas.microsoft.com/office/drawing/2014/main" id="{D36CA7C5-D839-4573-A043-D9BDE3C136F0}"/>
              </a:ext>
            </a:extLst>
          </p:cNvPr>
          <p:cNvGraphicFramePr>
            <a:graphicFrameLocks noGrp="1"/>
          </p:cNvGraphicFramePr>
          <p:nvPr>
            <p:ph idx="1"/>
            <p:extLst>
              <p:ext uri="{D42A27DB-BD31-4B8C-83A1-F6EECF244321}">
                <p14:modId xmlns:p14="http://schemas.microsoft.com/office/powerpoint/2010/main" val="493996553"/>
              </p:ext>
            </p:extLst>
          </p:nvPr>
        </p:nvGraphicFramePr>
        <p:xfrm>
          <a:off x="838200" y="1825625"/>
          <a:ext cx="5186585"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01B86395-105C-4008-AEC8-13E79E02F92F}"/>
              </a:ext>
            </a:extLst>
          </p:cNvPr>
          <p:cNvGraphicFramePr/>
          <p:nvPr>
            <p:extLst>
              <p:ext uri="{D42A27DB-BD31-4B8C-83A1-F6EECF244321}">
                <p14:modId xmlns:p14="http://schemas.microsoft.com/office/powerpoint/2010/main" val="1305853947"/>
              </p:ext>
            </p:extLst>
          </p:nvPr>
        </p:nvGraphicFramePr>
        <p:xfrm>
          <a:off x="7122252" y="543383"/>
          <a:ext cx="3447875" cy="3105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F8816D4F-9E7D-4594-89F2-787D1B78291F}"/>
              </a:ext>
            </a:extLst>
          </p:cNvPr>
          <p:cNvGraphicFramePr/>
          <p:nvPr>
            <p:extLst>
              <p:ext uri="{D42A27DB-BD31-4B8C-83A1-F6EECF244321}">
                <p14:modId xmlns:p14="http://schemas.microsoft.com/office/powerpoint/2010/main" val="2510830406"/>
              </p:ext>
            </p:extLst>
          </p:nvPr>
        </p:nvGraphicFramePr>
        <p:xfrm>
          <a:off x="7122252" y="3648832"/>
          <a:ext cx="3447875" cy="31054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724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F5BD-65AE-4978-B5FE-8BBB9CACD6B9}"/>
              </a:ext>
            </a:extLst>
          </p:cNvPr>
          <p:cNvSpPr>
            <a:spLocks noGrp="1"/>
          </p:cNvSpPr>
          <p:nvPr>
            <p:ph type="title"/>
          </p:nvPr>
        </p:nvSpPr>
        <p:spPr/>
        <p:txBody>
          <a:bodyPr/>
          <a:lstStyle/>
          <a:p>
            <a:r>
              <a:rPr lang="en-US" dirty="0"/>
              <a:t>What was Learned?</a:t>
            </a:r>
          </a:p>
        </p:txBody>
      </p:sp>
      <p:sp>
        <p:nvSpPr>
          <p:cNvPr id="3" name="Content Placeholder 2">
            <a:extLst>
              <a:ext uri="{FF2B5EF4-FFF2-40B4-BE49-F238E27FC236}">
                <a16:creationId xmlns:a16="http://schemas.microsoft.com/office/drawing/2014/main" id="{D759F308-D538-4264-8BEB-5501F82941D5}"/>
              </a:ext>
            </a:extLst>
          </p:cNvPr>
          <p:cNvSpPr>
            <a:spLocks noGrp="1"/>
          </p:cNvSpPr>
          <p:nvPr>
            <p:ph idx="1"/>
          </p:nvPr>
        </p:nvSpPr>
        <p:spPr>
          <a:xfrm>
            <a:off x="838200" y="1825625"/>
            <a:ext cx="10515600" cy="4548542"/>
          </a:xfrm>
        </p:spPr>
        <p:txBody>
          <a:bodyPr/>
          <a:lstStyle/>
          <a:p>
            <a:r>
              <a:rPr lang="en-US" sz="2400" dirty="0"/>
              <a:t>A significant portion of the participants surveyed reported struggles with one or more of the HALT indicators we attempted to measure. </a:t>
            </a:r>
          </a:p>
          <a:p>
            <a:r>
              <a:rPr lang="en-US" sz="2400" dirty="0"/>
              <a:t>The data does not necessarily show a positive effect from using this tool, but this may come down to the methodology of the study and other factors.</a:t>
            </a:r>
          </a:p>
          <a:p>
            <a:r>
              <a:rPr lang="en-US" sz="2400" dirty="0"/>
              <a:t>This tool was a great opportunity for some participants to open up more and engage with their case manager regarding HALT issues.</a:t>
            </a:r>
          </a:p>
          <a:p>
            <a:r>
              <a:rPr lang="en-US" sz="2400" dirty="0"/>
              <a:t>Since it’s unclear how effective this is, it will likely not be more widely implemented. But, due to its low cost and benefit to some participants, it will definitely be made available for the case managers’ “tool box.”</a:t>
            </a:r>
          </a:p>
          <a:p>
            <a:endParaRPr lang="en-US" dirty="0"/>
          </a:p>
        </p:txBody>
      </p:sp>
    </p:spTree>
    <p:extLst>
      <p:ext uri="{BB962C8B-B14F-4D97-AF65-F5344CB8AC3E}">
        <p14:creationId xmlns:p14="http://schemas.microsoft.com/office/powerpoint/2010/main" val="275693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A9C5-393A-40E4-9367-7B53749F812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05FB84D-956B-4B7D-B266-7EAAE2A388C3}"/>
              </a:ext>
            </a:extLst>
          </p:cNvPr>
          <p:cNvSpPr>
            <a:spLocks noGrp="1"/>
          </p:cNvSpPr>
          <p:nvPr>
            <p:ph idx="1"/>
          </p:nvPr>
        </p:nvSpPr>
        <p:spPr/>
        <p:txBody>
          <a:bodyPr/>
          <a:lstStyle/>
          <a:p>
            <a:r>
              <a:rPr lang="en-US" dirty="0" err="1"/>
              <a:t>Melemis</a:t>
            </a:r>
            <a:r>
              <a:rPr lang="en-US" dirty="0"/>
              <a:t>, Steven M “Relapse Prevention and the Five Rules of Recovery” </a:t>
            </a:r>
            <a:r>
              <a:rPr lang="en-US" i="1" dirty="0"/>
              <a:t>Yale Journal of Biology and Medicine</a:t>
            </a:r>
            <a:r>
              <a:rPr lang="en-US" dirty="0"/>
              <a:t>, September 2015 </a:t>
            </a:r>
            <a:r>
              <a:rPr lang="en-US"/>
              <a:t>Retrieved from:  </a:t>
            </a:r>
            <a:r>
              <a:rPr lang="en-US">
                <a:hlinkClick r:id="rId2"/>
              </a:rPr>
              <a:t>https://www.ncbi.nlm.nih.gov/pmc/articles/PMC4553654/</a:t>
            </a:r>
            <a:endParaRPr lang="en-US"/>
          </a:p>
          <a:p>
            <a:pPr marL="0" indent="0">
              <a:buNone/>
            </a:pPr>
            <a:endParaRPr lang="en-US" dirty="0"/>
          </a:p>
        </p:txBody>
      </p:sp>
    </p:spTree>
    <p:extLst>
      <p:ext uri="{BB962C8B-B14F-4D97-AF65-F5344CB8AC3E}">
        <p14:creationId xmlns:p14="http://schemas.microsoft.com/office/powerpoint/2010/main" val="25885558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268</TotalTime>
  <Words>639</Words>
  <Application>Microsoft Office PowerPoint</Application>
  <PresentationFormat>Widescreen</PresentationFormat>
  <Paragraphs>55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Calisto MT</vt:lpstr>
      <vt:lpstr>Wingdings 2</vt:lpstr>
      <vt:lpstr>Slate</vt:lpstr>
      <vt:lpstr>Creating Breathing Space During a Pandemic </vt:lpstr>
      <vt:lpstr>What is it and why is it important?</vt:lpstr>
      <vt:lpstr>      Project Details</vt:lpstr>
      <vt:lpstr>Data Collection</vt:lpstr>
      <vt:lpstr>Data Collection</vt:lpstr>
      <vt:lpstr>Visual Data</vt:lpstr>
      <vt:lpstr>What was Learned?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Breathing Space During a Pandemic</dc:title>
  <dc:creator>Alec Treharne</dc:creator>
  <cp:lastModifiedBy>Moebius, Amy</cp:lastModifiedBy>
  <cp:revision>24</cp:revision>
  <dcterms:created xsi:type="dcterms:W3CDTF">2021-09-14T21:05:23Z</dcterms:created>
  <dcterms:modified xsi:type="dcterms:W3CDTF">2021-10-26T16:08:09Z</dcterms:modified>
</cp:coreProperties>
</file>