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8"/>
  </p:notesMasterIdLst>
  <p:sldIdLst>
    <p:sldId id="258" r:id="rId2"/>
    <p:sldId id="259" r:id="rId3"/>
    <p:sldId id="275" r:id="rId4"/>
    <p:sldId id="262" r:id="rId5"/>
    <p:sldId id="276" r:id="rId6"/>
    <p:sldId id="263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FFCB2AB-468B-E91F-E9DA-8D36D314C4BE}" v="2" dt="2022-10-17T15:12:50.518"/>
    <p1510:client id="{15953D5C-30AF-C8E1-C0DD-BFB54BE6A82D}" v="2571" dt="2022-10-17T21:36:09.447"/>
    <p1510:client id="{C6081551-95F9-0ECA-D229-D42C2787338B}" v="9" dt="2022-10-13T19:01:53.47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1" d="100"/>
          <a:sy n="51" d="100"/>
        </p:scale>
        <p:origin x="898" y="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B0B133C-C19F-447F-B82D-7A7C173E57AC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01876CFA-8743-4E4D-8CBD-CDF53827BDC2}">
      <dgm:prSet/>
      <dgm:spPr/>
      <dgm:t>
        <a:bodyPr/>
        <a:lstStyle/>
        <a:p>
          <a:r>
            <a:rPr lang="en-US" b="1" dirty="0"/>
            <a:t>Modified member application from 3 pages to 7 pages</a:t>
          </a:r>
          <a:r>
            <a:rPr lang="en-US" b="1" dirty="0">
              <a:latin typeface="Century Schoolbook" panose="02040604050505020304"/>
            </a:rPr>
            <a:t>.</a:t>
          </a:r>
          <a:endParaRPr lang="en-US" dirty="0"/>
        </a:p>
      </dgm:t>
    </dgm:pt>
    <dgm:pt modelId="{196EFF74-5DF8-48DB-8324-8AF4162D34EA}" type="parTrans" cxnId="{DCBDC890-0ED1-4832-89D7-7FDD5996790C}">
      <dgm:prSet/>
      <dgm:spPr/>
      <dgm:t>
        <a:bodyPr/>
        <a:lstStyle/>
        <a:p>
          <a:endParaRPr lang="en-US"/>
        </a:p>
      </dgm:t>
    </dgm:pt>
    <dgm:pt modelId="{7D4BE3DA-4B67-4E54-AC99-2620AFAEC6A2}" type="sibTrans" cxnId="{DCBDC890-0ED1-4832-89D7-7FDD5996790C}">
      <dgm:prSet/>
      <dgm:spPr/>
      <dgm:t>
        <a:bodyPr/>
        <a:lstStyle/>
        <a:p>
          <a:endParaRPr lang="en-US"/>
        </a:p>
      </dgm:t>
    </dgm:pt>
    <dgm:pt modelId="{13559DEB-B05D-4F4D-87CB-0C7205E597C7}">
      <dgm:prSet/>
      <dgm:spPr/>
      <dgm:t>
        <a:bodyPr/>
        <a:lstStyle/>
        <a:p>
          <a:r>
            <a:rPr lang="en-US" b="1" dirty="0"/>
            <a:t>Staff member conducting tours and providing direct services in the day program will process member applications.</a:t>
          </a:r>
          <a:endParaRPr lang="en-US" dirty="0"/>
        </a:p>
      </dgm:t>
    </dgm:pt>
    <dgm:pt modelId="{B2113475-D9B8-43E3-A909-0D52B0AD92D2}" type="parTrans" cxnId="{73E46B4B-3896-467B-8604-676353EF772F}">
      <dgm:prSet/>
      <dgm:spPr/>
      <dgm:t>
        <a:bodyPr/>
        <a:lstStyle/>
        <a:p>
          <a:endParaRPr lang="en-US"/>
        </a:p>
      </dgm:t>
    </dgm:pt>
    <dgm:pt modelId="{401E7B89-FAC5-4031-85DD-58759724EFF0}" type="sibTrans" cxnId="{73E46B4B-3896-467B-8604-676353EF772F}">
      <dgm:prSet/>
      <dgm:spPr/>
      <dgm:t>
        <a:bodyPr/>
        <a:lstStyle/>
        <a:p>
          <a:endParaRPr lang="en-US"/>
        </a:p>
      </dgm:t>
    </dgm:pt>
    <dgm:pt modelId="{5FA3DFE3-C165-4F98-A9FC-D30BDB5224E5}" type="pres">
      <dgm:prSet presAssocID="{5B0B133C-C19F-447F-B82D-7A7C173E57AC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73191E39-4936-4C60-9985-9F26B69D1B48}" type="pres">
      <dgm:prSet presAssocID="{01876CFA-8743-4E4D-8CBD-CDF53827BDC2}" presName="hierRoot1" presStyleCnt="0"/>
      <dgm:spPr/>
    </dgm:pt>
    <dgm:pt modelId="{4A1DCC2B-3EC2-4A41-8495-BB602F5BE71B}" type="pres">
      <dgm:prSet presAssocID="{01876CFA-8743-4E4D-8CBD-CDF53827BDC2}" presName="composite" presStyleCnt="0"/>
      <dgm:spPr/>
    </dgm:pt>
    <dgm:pt modelId="{B0EC772D-5B1C-4933-80A8-011C81C738AE}" type="pres">
      <dgm:prSet presAssocID="{01876CFA-8743-4E4D-8CBD-CDF53827BDC2}" presName="background" presStyleLbl="node0" presStyleIdx="0" presStyleCnt="2"/>
      <dgm:spPr/>
    </dgm:pt>
    <dgm:pt modelId="{87CEC8D4-EB0C-4761-834F-A94BBD925D15}" type="pres">
      <dgm:prSet presAssocID="{01876CFA-8743-4E4D-8CBD-CDF53827BDC2}" presName="text" presStyleLbl="fgAcc0" presStyleIdx="0" presStyleCnt="2">
        <dgm:presLayoutVars>
          <dgm:chPref val="3"/>
        </dgm:presLayoutVars>
      </dgm:prSet>
      <dgm:spPr/>
    </dgm:pt>
    <dgm:pt modelId="{564E9288-1DAF-4604-BEC7-5613F56BEBA7}" type="pres">
      <dgm:prSet presAssocID="{01876CFA-8743-4E4D-8CBD-CDF53827BDC2}" presName="hierChild2" presStyleCnt="0"/>
      <dgm:spPr/>
    </dgm:pt>
    <dgm:pt modelId="{0403A0CB-B085-4B6D-ADC2-EFF6FE097CBA}" type="pres">
      <dgm:prSet presAssocID="{13559DEB-B05D-4F4D-87CB-0C7205E597C7}" presName="hierRoot1" presStyleCnt="0"/>
      <dgm:spPr/>
    </dgm:pt>
    <dgm:pt modelId="{297067FC-00C5-46B6-8CBF-F3A63149C958}" type="pres">
      <dgm:prSet presAssocID="{13559DEB-B05D-4F4D-87CB-0C7205E597C7}" presName="composite" presStyleCnt="0"/>
      <dgm:spPr/>
    </dgm:pt>
    <dgm:pt modelId="{12E7B890-ADA1-415D-B2FE-B58A18A11FD8}" type="pres">
      <dgm:prSet presAssocID="{13559DEB-B05D-4F4D-87CB-0C7205E597C7}" presName="background" presStyleLbl="node0" presStyleIdx="1" presStyleCnt="2"/>
      <dgm:spPr/>
    </dgm:pt>
    <dgm:pt modelId="{BDDD1111-ECB0-47CE-9C55-94F88E2A1764}" type="pres">
      <dgm:prSet presAssocID="{13559DEB-B05D-4F4D-87CB-0C7205E597C7}" presName="text" presStyleLbl="fgAcc0" presStyleIdx="1" presStyleCnt="2">
        <dgm:presLayoutVars>
          <dgm:chPref val="3"/>
        </dgm:presLayoutVars>
      </dgm:prSet>
      <dgm:spPr/>
    </dgm:pt>
    <dgm:pt modelId="{E2332433-16B3-4C0B-BEDD-D89694F457A4}" type="pres">
      <dgm:prSet presAssocID="{13559DEB-B05D-4F4D-87CB-0C7205E597C7}" presName="hierChild2" presStyleCnt="0"/>
      <dgm:spPr/>
    </dgm:pt>
  </dgm:ptLst>
  <dgm:cxnLst>
    <dgm:cxn modelId="{029D1914-9957-4F90-B2E6-ED094AC96D50}" type="presOf" srcId="{5B0B133C-C19F-447F-B82D-7A7C173E57AC}" destId="{5FA3DFE3-C165-4F98-A9FC-D30BDB5224E5}" srcOrd="0" destOrd="0" presId="urn:microsoft.com/office/officeart/2005/8/layout/hierarchy1"/>
    <dgm:cxn modelId="{8AA6D864-1016-4AAD-B958-381B4C47E88A}" type="presOf" srcId="{13559DEB-B05D-4F4D-87CB-0C7205E597C7}" destId="{BDDD1111-ECB0-47CE-9C55-94F88E2A1764}" srcOrd="0" destOrd="0" presId="urn:microsoft.com/office/officeart/2005/8/layout/hierarchy1"/>
    <dgm:cxn modelId="{73E46B4B-3896-467B-8604-676353EF772F}" srcId="{5B0B133C-C19F-447F-B82D-7A7C173E57AC}" destId="{13559DEB-B05D-4F4D-87CB-0C7205E597C7}" srcOrd="1" destOrd="0" parTransId="{B2113475-D9B8-43E3-A909-0D52B0AD92D2}" sibTransId="{401E7B89-FAC5-4031-85DD-58759724EFF0}"/>
    <dgm:cxn modelId="{2B6A426F-355C-4029-8B7C-8D2EFC9F949C}" type="presOf" srcId="{01876CFA-8743-4E4D-8CBD-CDF53827BDC2}" destId="{87CEC8D4-EB0C-4761-834F-A94BBD925D15}" srcOrd="0" destOrd="0" presId="urn:microsoft.com/office/officeart/2005/8/layout/hierarchy1"/>
    <dgm:cxn modelId="{DCBDC890-0ED1-4832-89D7-7FDD5996790C}" srcId="{5B0B133C-C19F-447F-B82D-7A7C173E57AC}" destId="{01876CFA-8743-4E4D-8CBD-CDF53827BDC2}" srcOrd="0" destOrd="0" parTransId="{196EFF74-5DF8-48DB-8324-8AF4162D34EA}" sibTransId="{7D4BE3DA-4B67-4E54-AC99-2620AFAEC6A2}"/>
    <dgm:cxn modelId="{7FFF7BA9-F482-4929-8F75-603ABE859773}" type="presParOf" srcId="{5FA3DFE3-C165-4F98-A9FC-D30BDB5224E5}" destId="{73191E39-4936-4C60-9985-9F26B69D1B48}" srcOrd="0" destOrd="0" presId="urn:microsoft.com/office/officeart/2005/8/layout/hierarchy1"/>
    <dgm:cxn modelId="{E379D243-9A17-4285-A684-0EEE27105F24}" type="presParOf" srcId="{73191E39-4936-4C60-9985-9F26B69D1B48}" destId="{4A1DCC2B-3EC2-4A41-8495-BB602F5BE71B}" srcOrd="0" destOrd="0" presId="urn:microsoft.com/office/officeart/2005/8/layout/hierarchy1"/>
    <dgm:cxn modelId="{A9805284-C902-4449-B60A-34E047190D61}" type="presParOf" srcId="{4A1DCC2B-3EC2-4A41-8495-BB602F5BE71B}" destId="{B0EC772D-5B1C-4933-80A8-011C81C738AE}" srcOrd="0" destOrd="0" presId="urn:microsoft.com/office/officeart/2005/8/layout/hierarchy1"/>
    <dgm:cxn modelId="{30C27DF0-660E-4A31-B58F-FF6229908566}" type="presParOf" srcId="{4A1DCC2B-3EC2-4A41-8495-BB602F5BE71B}" destId="{87CEC8D4-EB0C-4761-834F-A94BBD925D15}" srcOrd="1" destOrd="0" presId="urn:microsoft.com/office/officeart/2005/8/layout/hierarchy1"/>
    <dgm:cxn modelId="{10BB0ED7-BC9A-4744-9795-3951C747FA51}" type="presParOf" srcId="{73191E39-4936-4C60-9985-9F26B69D1B48}" destId="{564E9288-1DAF-4604-BEC7-5613F56BEBA7}" srcOrd="1" destOrd="0" presId="urn:microsoft.com/office/officeart/2005/8/layout/hierarchy1"/>
    <dgm:cxn modelId="{F519E84E-1D0F-42C6-95E4-53B8A5C759DE}" type="presParOf" srcId="{5FA3DFE3-C165-4F98-A9FC-D30BDB5224E5}" destId="{0403A0CB-B085-4B6D-ADC2-EFF6FE097CBA}" srcOrd="1" destOrd="0" presId="urn:microsoft.com/office/officeart/2005/8/layout/hierarchy1"/>
    <dgm:cxn modelId="{990ACEA8-E4B7-4F38-860F-567838ED0E74}" type="presParOf" srcId="{0403A0CB-B085-4B6D-ADC2-EFF6FE097CBA}" destId="{297067FC-00C5-46B6-8CBF-F3A63149C958}" srcOrd="0" destOrd="0" presId="urn:microsoft.com/office/officeart/2005/8/layout/hierarchy1"/>
    <dgm:cxn modelId="{F5BA2F5F-12A8-4136-ACB1-EC99F743D664}" type="presParOf" srcId="{297067FC-00C5-46B6-8CBF-F3A63149C958}" destId="{12E7B890-ADA1-415D-B2FE-B58A18A11FD8}" srcOrd="0" destOrd="0" presId="urn:microsoft.com/office/officeart/2005/8/layout/hierarchy1"/>
    <dgm:cxn modelId="{F79E6DE0-57A9-44E8-AEA8-011CAE5BDE37}" type="presParOf" srcId="{297067FC-00C5-46B6-8CBF-F3A63149C958}" destId="{BDDD1111-ECB0-47CE-9C55-94F88E2A1764}" srcOrd="1" destOrd="0" presId="urn:microsoft.com/office/officeart/2005/8/layout/hierarchy1"/>
    <dgm:cxn modelId="{412D6F48-DF8E-4582-82B7-880D06E9CB42}" type="presParOf" srcId="{0403A0CB-B085-4B6D-ADC2-EFF6FE097CBA}" destId="{E2332433-16B3-4C0B-BEDD-D89694F457A4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0EC772D-5B1C-4933-80A8-011C81C738AE}">
      <dsp:nvSpPr>
        <dsp:cNvPr id="0" name=""/>
        <dsp:cNvSpPr/>
      </dsp:nvSpPr>
      <dsp:spPr>
        <a:xfrm>
          <a:off x="804" y="1422624"/>
          <a:ext cx="2824958" cy="179384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7CEC8D4-EB0C-4761-834F-A94BBD925D15}">
      <dsp:nvSpPr>
        <dsp:cNvPr id="0" name=""/>
        <dsp:cNvSpPr/>
      </dsp:nvSpPr>
      <dsp:spPr>
        <a:xfrm>
          <a:off x="314689" y="1720814"/>
          <a:ext cx="2824958" cy="179384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/>
            <a:t>Modified member application from 3 pages to 7 pages</a:t>
          </a:r>
          <a:r>
            <a:rPr lang="en-US" sz="1800" b="1" kern="1200" dirty="0">
              <a:latin typeface="Century Schoolbook" panose="02040604050505020304"/>
            </a:rPr>
            <a:t>.</a:t>
          </a:r>
          <a:endParaRPr lang="en-US" sz="1800" kern="1200" dirty="0"/>
        </a:p>
      </dsp:txBody>
      <dsp:txXfrm>
        <a:off x="367229" y="1773354"/>
        <a:ext cx="2719878" cy="1688768"/>
      </dsp:txXfrm>
    </dsp:sp>
    <dsp:sp modelId="{12E7B890-ADA1-415D-B2FE-B58A18A11FD8}">
      <dsp:nvSpPr>
        <dsp:cNvPr id="0" name=""/>
        <dsp:cNvSpPr/>
      </dsp:nvSpPr>
      <dsp:spPr>
        <a:xfrm>
          <a:off x="3453532" y="1422624"/>
          <a:ext cx="2824958" cy="179384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DDD1111-ECB0-47CE-9C55-94F88E2A1764}">
      <dsp:nvSpPr>
        <dsp:cNvPr id="0" name=""/>
        <dsp:cNvSpPr/>
      </dsp:nvSpPr>
      <dsp:spPr>
        <a:xfrm>
          <a:off x="3767416" y="1720814"/>
          <a:ext cx="2824958" cy="179384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/>
            <a:t>Staff member conducting tours and providing direct services in the day program will process member applications.</a:t>
          </a:r>
          <a:endParaRPr lang="en-US" sz="1800" kern="1200" dirty="0"/>
        </a:p>
      </dsp:txBody>
      <dsp:txXfrm>
        <a:off x="3819956" y="1773354"/>
        <a:ext cx="2719878" cy="168876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C20BB3-3CCB-4FE5-991B-82F6BCB48AF3}" type="datetimeFigureOut">
              <a:rPr lang="en-US" smtClean="0"/>
              <a:t>10/18/2022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746DE6-3336-457D-A091-FA20AC1C53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5934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746DE6-3336-457D-A091-FA20AC1C536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340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746DE6-3336-457D-A091-FA20AC1C536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19983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cs typeface="Calibri"/>
            </a:endParaRPr>
          </a:p>
          <a:p>
            <a:endParaRPr lang="en-US"/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746DE6-3336-457D-A091-FA20AC1C536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3620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 title="Page Number Shape"/>
          <p:cNvSpPr/>
          <p:nvPr/>
        </p:nvSpPr>
        <p:spPr bwMode="auto">
          <a:xfrm>
            <a:off x="11784011" y="1189204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88913" y="1143293"/>
            <a:ext cx="7034362" cy="4268965"/>
          </a:xfrm>
        </p:spPr>
        <p:txBody>
          <a:bodyPr anchor="t">
            <a:normAutofit/>
          </a:bodyPr>
          <a:lstStyle>
            <a:lvl1pPr algn="l">
              <a:lnSpc>
                <a:spcPct val="85000"/>
              </a:lnSpc>
              <a:defRPr sz="77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88914" y="5537925"/>
            <a:ext cx="7034362" cy="706355"/>
          </a:xfrm>
        </p:spPr>
        <p:txBody>
          <a:bodyPr>
            <a:normAutofit/>
          </a:bodyPr>
          <a:lstStyle>
            <a:lvl1pPr marL="0" indent="0" algn="l">
              <a:lnSpc>
                <a:spcPct val="114000"/>
              </a:lnSpc>
              <a:spcBef>
                <a:spcPts val="0"/>
              </a:spcBef>
              <a:buNone/>
              <a:defRPr sz="2000" b="0" i="1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88913" y="6314440"/>
            <a:ext cx="1596622" cy="365125"/>
          </a:xfrm>
        </p:spPr>
        <p:txBody>
          <a:bodyPr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3C633830-2244-49AE-BC4A-47F415C177C6}" type="datetimeFigureOut">
              <a:rPr lang="en-US" dirty="0"/>
              <a:pPr/>
              <a:t>10/18/2022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00591" y="6314440"/>
            <a:ext cx="5122683" cy="365125"/>
          </a:xfrm>
        </p:spPr>
        <p:txBody>
          <a:bodyPr/>
          <a:lstStyle>
            <a:lvl1pPr algn="l">
              <a:defRPr b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784011" y="1416216"/>
            <a:ext cx="407988" cy="365125"/>
          </a:xfrm>
        </p:spPr>
        <p:txBody>
          <a:bodyPr/>
          <a:lstStyle>
            <a:lvl1pPr algn="r">
              <a:defRPr>
                <a:solidFill>
                  <a:schemeClr val="bg2"/>
                </a:solidFill>
              </a:defRPr>
            </a:lvl1pPr>
          </a:lstStyle>
          <a:p>
            <a:fld id="{2AC27A5A-7290-4DE1-BA94-4BE8A8E57DCF}" type="slidenum">
              <a:rPr lang="en-US" dirty="0"/>
              <a:pPr/>
              <a:t>‹#›</a:t>
            </a:fld>
            <a:endParaRPr lang="en-US"/>
          </a:p>
        </p:txBody>
      </p:sp>
      <p:cxnSp>
        <p:nvCxnSpPr>
          <p:cNvPr id="9" name="Straight Connector 8" title="Verticle Rule Line"/>
          <p:cNvCxnSpPr/>
          <p:nvPr/>
        </p:nvCxnSpPr>
        <p:spPr>
          <a:xfrm>
            <a:off x="773855" y="1257300"/>
            <a:ext cx="0" cy="5600700"/>
          </a:xfrm>
          <a:prstGeom prst="line">
            <a:avLst/>
          </a:prstGeom>
          <a:ln w="254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298342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orient="horz" pos="792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81600" y="640080"/>
            <a:ext cx="6248398" cy="558414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33830-2244-49AE-BC4A-47F415C177C6}" type="datetimeFigureOut">
              <a:rPr lang="en-US" dirty="0"/>
              <a:t>10/18/2022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27A5A-7290-4DE1-BA94-4BE8A8E57DCF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59533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 title="Page Number Shape"/>
          <p:cNvSpPr/>
          <p:nvPr/>
        </p:nvSpPr>
        <p:spPr bwMode="auto">
          <a:xfrm>
            <a:off x="11784011" y="5380580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rgbClr val="262626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90765" y="642931"/>
            <a:ext cx="2446670" cy="4678106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642932"/>
            <a:ext cx="7070678" cy="467810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36187" y="5927131"/>
            <a:ext cx="3814856" cy="365125"/>
          </a:xfrm>
        </p:spPr>
        <p:txBody>
          <a:bodyPr/>
          <a:lstStyle/>
          <a:p>
            <a:fld id="{3C633830-2244-49AE-BC4A-47F415C177C6}" type="datetimeFigureOut">
              <a:rPr lang="en-US" dirty="0"/>
              <a:t>10/18/2022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536187" y="6315949"/>
            <a:ext cx="38148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784011" y="5607592"/>
            <a:ext cx="407988" cy="365125"/>
          </a:xfrm>
        </p:spPr>
        <p:txBody>
          <a:bodyPr/>
          <a:lstStyle/>
          <a:p>
            <a:fld id="{2AC27A5A-7290-4DE1-BA94-4BE8A8E57DCF}" type="slidenum">
              <a:rPr lang="en-US" dirty="0"/>
              <a:t>‹#›</a:t>
            </a:fld>
            <a:endParaRPr lang="en-US"/>
          </a:p>
        </p:txBody>
      </p:sp>
      <p:cxnSp>
        <p:nvCxnSpPr>
          <p:cNvPr id="13" name="Straight Connector 12" title="Horizontal Rule Line"/>
          <p:cNvCxnSpPr/>
          <p:nvPr/>
        </p:nvCxnSpPr>
        <p:spPr>
          <a:xfrm>
            <a:off x="0" y="6199730"/>
            <a:ext cx="10260011" cy="0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0249812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456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33830-2244-49AE-BC4A-47F415C177C6}" type="datetimeFigureOut">
              <a:rPr lang="en-US" dirty="0"/>
              <a:t>10/18/2022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27A5A-7290-4DE1-BA94-4BE8A8E57DCF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8818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 title="Page Number Shape"/>
          <p:cNvSpPr/>
          <p:nvPr/>
        </p:nvSpPr>
        <p:spPr bwMode="auto">
          <a:xfrm>
            <a:off x="11784011" y="1393748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7673" y="2571722"/>
            <a:ext cx="8296654" cy="3286153"/>
          </a:xfrm>
        </p:spPr>
        <p:txBody>
          <a:bodyPr anchor="t">
            <a:normAutofit/>
          </a:bodyPr>
          <a:lstStyle>
            <a:lvl1pPr>
              <a:lnSpc>
                <a:spcPct val="85000"/>
              </a:lnSpc>
              <a:defRPr sz="7700" cap="all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7673" y="1393748"/>
            <a:ext cx="8401429" cy="819150"/>
          </a:xfrm>
        </p:spPr>
        <p:txBody>
          <a:bodyPr anchor="ctr">
            <a:normAutofit/>
          </a:bodyPr>
          <a:lstStyle>
            <a:lvl1pPr marL="0" indent="0" algn="r">
              <a:lnSpc>
                <a:spcPct val="113000"/>
              </a:lnSpc>
              <a:spcBef>
                <a:spcPts val="0"/>
              </a:spcBef>
              <a:buNone/>
              <a:defRPr sz="2000" b="0" i="1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742955" y="6314439"/>
            <a:ext cx="1596622" cy="365125"/>
          </a:xfrm>
        </p:spPr>
        <p:txBody>
          <a:bodyPr/>
          <a:lstStyle>
            <a:lvl1pPr>
              <a:defRPr sz="12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C633830-2244-49AE-BC4A-47F415C177C6}" type="datetimeFigureOut">
              <a:rPr lang="en-US" dirty="0"/>
              <a:pPr/>
              <a:t>10/18/2022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47673" y="6314440"/>
            <a:ext cx="6480226" cy="365125"/>
          </a:xfrm>
        </p:spPr>
        <p:txBody>
          <a:bodyPr/>
          <a:lstStyle>
            <a:lvl1pPr>
              <a:defRPr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784011" y="1620760"/>
            <a:ext cx="407988" cy="365125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2AC27A5A-7290-4DE1-BA94-4BE8A8E57DCF}" type="slidenum">
              <a:rPr lang="en-US" dirty="0"/>
              <a:pPr/>
              <a:t>‹#›</a:t>
            </a:fld>
            <a:endParaRPr lang="en-US"/>
          </a:p>
        </p:txBody>
      </p:sp>
      <p:cxnSp>
        <p:nvCxnSpPr>
          <p:cNvPr id="10" name="Straight Connector 9" title="Horizontal Rule Line"/>
          <p:cNvCxnSpPr/>
          <p:nvPr/>
        </p:nvCxnSpPr>
        <p:spPr>
          <a:xfrm flipH="1">
            <a:off x="1" y="6178167"/>
            <a:ext cx="10244326" cy="0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2328580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456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81600" y="540628"/>
            <a:ext cx="6248400" cy="248894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81600" y="3712467"/>
            <a:ext cx="6248400" cy="248222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33830-2244-49AE-BC4A-47F415C177C6}" type="datetimeFigureOut">
              <a:rPr lang="en-US" dirty="0"/>
              <a:t>10/18/2022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27A5A-7290-4DE1-BA94-4BE8A8E57DCF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58890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557784"/>
            <a:ext cx="3831336" cy="495604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81600" y="558065"/>
            <a:ext cx="6245352" cy="914400"/>
          </a:xfrm>
        </p:spPr>
        <p:txBody>
          <a:bodyPr anchor="b"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buNone/>
              <a:defRPr sz="2400" b="0" i="1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81600" y="1526671"/>
            <a:ext cx="6245352" cy="175564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81600" y="3700826"/>
            <a:ext cx="6248400" cy="914400"/>
          </a:xfrm>
        </p:spPr>
        <p:txBody>
          <a:bodyPr anchor="b">
            <a:normAutofit/>
          </a:bodyPr>
          <a:lstStyle>
            <a:lvl1pPr marL="0" indent="0">
              <a:buNone/>
              <a:defRPr sz="2400" b="0" i="1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81600" y="4669432"/>
            <a:ext cx="6245352" cy="175564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33830-2244-49AE-BC4A-47F415C177C6}" type="datetimeFigureOut">
              <a:rPr lang="en-US" dirty="0"/>
              <a:t>10/18/2022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27A5A-7290-4DE1-BA94-4BE8A8E57DCF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66491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33830-2244-49AE-BC4A-47F415C177C6}" type="datetimeFigureOut">
              <a:rPr lang="en-US" dirty="0"/>
              <a:t>10/18/2022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27A5A-7290-4DE1-BA94-4BE8A8E57DCF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4917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33830-2244-49AE-BC4A-47F415C177C6}" type="datetimeFigureOut">
              <a:rPr lang="en-US" dirty="0"/>
              <a:t>10/18/2022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27A5A-7290-4DE1-BA94-4BE8A8E57DCF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48824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555479"/>
            <a:ext cx="3838776" cy="1921022"/>
          </a:xfrm>
        </p:spPr>
        <p:txBody>
          <a:bodyPr anchor="t">
            <a:noAutofit/>
          </a:bodyPr>
          <a:lstStyle>
            <a:lvl1pPr>
              <a:lnSpc>
                <a:spcPct val="93000"/>
              </a:lnSpc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564147"/>
            <a:ext cx="6248400" cy="5622644"/>
          </a:xfrm>
        </p:spPr>
        <p:txBody>
          <a:bodyPr/>
          <a:lstStyle>
            <a:lvl1pPr>
              <a:lnSpc>
                <a:spcPct val="112000"/>
              </a:lnSpc>
              <a:defRPr sz="2000"/>
            </a:lvl1pPr>
            <a:lvl2pPr>
              <a:lnSpc>
                <a:spcPct val="112000"/>
              </a:lnSpc>
              <a:defRPr sz="1800"/>
            </a:lvl2pPr>
            <a:lvl3pPr>
              <a:lnSpc>
                <a:spcPct val="112000"/>
              </a:lnSpc>
              <a:defRPr sz="1600"/>
            </a:lvl3pPr>
            <a:lvl4pPr>
              <a:lnSpc>
                <a:spcPct val="112000"/>
              </a:lnSpc>
              <a:defRPr sz="1400"/>
            </a:lvl4pPr>
            <a:lvl5pPr>
              <a:lnSpc>
                <a:spcPct val="112000"/>
              </a:lnSpc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0" y="2621512"/>
            <a:ext cx="3838776" cy="3239537"/>
          </a:xfrm>
        </p:spPr>
        <p:txBody>
          <a:bodyPr/>
          <a:lstStyle>
            <a:lvl1pPr marL="0" indent="0" algn="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33830-2244-49AE-BC4A-47F415C177C6}" type="datetimeFigureOut">
              <a:rPr lang="en-US" dirty="0"/>
              <a:t>10/18/2022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27A5A-7290-4DE1-BA94-4BE8A8E57DCF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42392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557261"/>
            <a:ext cx="3840480" cy="1919239"/>
          </a:xfrm>
        </p:spPr>
        <p:txBody>
          <a:bodyPr anchor="t">
            <a:noAutofit/>
          </a:bodyPr>
          <a:lstStyle>
            <a:lvl1pPr>
              <a:lnSpc>
                <a:spcPct val="93000"/>
              </a:lnSpc>
              <a:defRPr sz="4000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57800" y="0"/>
            <a:ext cx="6172200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58952" y="2621512"/>
            <a:ext cx="3840480" cy="3236976"/>
          </a:xfrm>
        </p:spPr>
        <p:txBody>
          <a:bodyPr/>
          <a:lstStyle>
            <a:lvl1pPr marL="0" indent="0" algn="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33830-2244-49AE-BC4A-47F415C177C6}" type="datetimeFigureOut">
              <a:rPr lang="en-US" dirty="0"/>
              <a:t>10/18/2022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27A5A-7290-4DE1-BA94-4BE8A8E57DCF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4854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Freeform 6" title="Page Number Shape"/>
          <p:cNvSpPr/>
          <p:nvPr/>
        </p:nvSpPr>
        <p:spPr bwMode="auto">
          <a:xfrm>
            <a:off x="11784011" y="5380580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559678"/>
            <a:ext cx="3833906" cy="495249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81600" y="569066"/>
            <a:ext cx="6248398" cy="56551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2001" y="5930060"/>
            <a:ext cx="3814856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1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3C633830-2244-49AE-BC4A-47F415C177C6}" type="datetimeFigureOut">
              <a:rPr lang="en-US" dirty="0"/>
              <a:pPr/>
              <a:t>10/18/2022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2001" y="6314440"/>
            <a:ext cx="3814856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200" b="1" i="1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784011" y="5607592"/>
            <a:ext cx="4079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1" baseline="0">
                <a:solidFill>
                  <a:schemeClr val="bg2"/>
                </a:solidFill>
                <a:latin typeface="+mj-lt"/>
              </a:defRPr>
            </a:lvl1pPr>
          </a:lstStyle>
          <a:p>
            <a:fld id="{2AC27A5A-7290-4DE1-BA94-4BE8A8E57DCF}" type="slidenum">
              <a:rPr lang="en-US" dirty="0"/>
              <a:pPr/>
              <a:t>‹#›</a:t>
            </a:fld>
            <a:endParaRPr lang="en-US"/>
          </a:p>
        </p:txBody>
      </p:sp>
      <p:cxnSp>
        <p:nvCxnSpPr>
          <p:cNvPr id="10" name="Straight Connector 9" title="Horizontal Rule Line"/>
          <p:cNvCxnSpPr/>
          <p:nvPr/>
        </p:nvCxnSpPr>
        <p:spPr>
          <a:xfrm>
            <a:off x="0" y="6199730"/>
            <a:ext cx="4495800" cy="0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063435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5000" b="0" i="1" kern="1200" baseline="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283464" indent="-283464" algn="l" defTabSz="914400" rtl="0" eaLnBrk="1" latinLnBrk="0" hangingPunct="1">
        <a:lnSpc>
          <a:spcPct val="112000"/>
        </a:lnSpc>
        <a:spcBef>
          <a:spcPts val="900"/>
        </a:spcBef>
        <a:buFont typeface="Arial" panose="020B0604020202020204" pitchFamily="34" charset="0"/>
        <a:buChar char="•"/>
        <a:defRPr sz="2000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685800" indent="-283464" algn="l" defTabSz="914400" rtl="0" eaLnBrk="1" latinLnBrk="0" hangingPunct="1">
        <a:lnSpc>
          <a:spcPct val="112000"/>
        </a:lnSpc>
        <a:spcBef>
          <a:spcPts val="900"/>
        </a:spcBef>
        <a:buFont typeface="Corbel" panose="020B0503020204020204" pitchFamily="34" charset="0"/>
        <a:buChar char="–"/>
        <a:defRPr sz="1800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283464" algn="l" defTabSz="914400" rtl="0" eaLnBrk="1" latinLnBrk="0" hangingPunct="1">
        <a:lnSpc>
          <a:spcPct val="112000"/>
        </a:lnSpc>
        <a:spcBef>
          <a:spcPts val="900"/>
        </a:spcBef>
        <a:buFont typeface="Arial" panose="020B0604020202020204" pitchFamily="34" charset="0"/>
        <a:buChar char="•"/>
        <a:defRPr sz="1600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600200" indent="-283464" algn="l" defTabSz="914400" rtl="0" eaLnBrk="1" latinLnBrk="0" hangingPunct="1">
        <a:lnSpc>
          <a:spcPct val="112000"/>
        </a:lnSpc>
        <a:spcBef>
          <a:spcPts val="900"/>
        </a:spcBef>
        <a:buFont typeface="Corbel" panose="020B0503020204020204" pitchFamily="34" charset="0"/>
        <a:buChar char="–"/>
        <a:defRPr sz="1400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2057400" indent="-283464" algn="l" defTabSz="914400" rtl="0" eaLnBrk="1" latinLnBrk="0" hangingPunct="1">
        <a:lnSpc>
          <a:spcPct val="112000"/>
        </a:lnSpc>
        <a:spcBef>
          <a:spcPts val="900"/>
        </a:spcBef>
        <a:buFont typeface="Arial" panose="020B0604020202020204" pitchFamily="34" charset="0"/>
        <a:buChar char="•"/>
        <a:defRPr sz="1400" i="1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514600" indent="-283464" algn="l" defTabSz="914400" rtl="0" eaLnBrk="1" latinLnBrk="0" hangingPunct="1">
        <a:lnSpc>
          <a:spcPct val="112000"/>
        </a:lnSpc>
        <a:spcBef>
          <a:spcPts val="1300"/>
        </a:spcBef>
        <a:buFont typeface="Corbel" panose="020B0503020204020204" pitchFamily="34" charset="0"/>
        <a:buChar char="–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2971800" indent="-283464" algn="l" defTabSz="914400" rtl="0" eaLnBrk="1" latinLnBrk="0" hangingPunct="1">
        <a:lnSpc>
          <a:spcPct val="112000"/>
        </a:lnSpc>
        <a:spcBef>
          <a:spcPts val="1300"/>
        </a:spcBef>
        <a:buFont typeface="Arial" panose="020B0604020202020204" pitchFamily="34" charset="0"/>
        <a:buChar char="•"/>
        <a:defRPr sz="14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3429000" indent="-283464" algn="l" defTabSz="914400" rtl="0" eaLnBrk="1" latinLnBrk="0" hangingPunct="1">
        <a:lnSpc>
          <a:spcPct val="112000"/>
        </a:lnSpc>
        <a:spcBef>
          <a:spcPts val="1300"/>
        </a:spcBef>
        <a:buFont typeface="Corbel" panose="020B0503020204020204" pitchFamily="34" charset="0"/>
        <a:buChar char="–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3886200" indent="-283464" algn="l" defTabSz="914400" rtl="0" eaLnBrk="1" latinLnBrk="0" hangingPunct="1">
        <a:lnSpc>
          <a:spcPct val="112000"/>
        </a:lnSpc>
        <a:spcBef>
          <a:spcPts val="1300"/>
        </a:spcBef>
        <a:buFont typeface="Arial" panose="020B0604020202020204" pitchFamily="34" charset="0"/>
        <a:buChar char="•"/>
        <a:defRPr sz="1400" i="1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2832">
          <p15:clr>
            <a:srgbClr val="F26B43"/>
          </p15:clr>
        </p15:guide>
        <p15:guide id="2" pos="480">
          <p15:clr>
            <a:srgbClr val="F26B43"/>
          </p15:clr>
        </p15:guide>
        <p15:guide id="3" orient="horz" pos="432">
          <p15:clr>
            <a:srgbClr val="F26B43"/>
          </p15:clr>
        </p15:guide>
        <p15:guide id="4" pos="7200">
          <p15:clr>
            <a:srgbClr val="F26B43"/>
          </p15:clr>
        </p15:guide>
        <p15:guide id="5" pos="32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2" name="Rectangle 33">
            <a:extLst>
              <a:ext uri="{FF2B5EF4-FFF2-40B4-BE49-F238E27FC236}">
                <a16:creationId xmlns:a16="http://schemas.microsoft.com/office/drawing/2014/main" id="{2A0E4E09-FC02-4ADC-951A-3FFA90B6FE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Freeform 6">
            <a:extLst>
              <a:ext uri="{FF2B5EF4-FFF2-40B4-BE49-F238E27FC236}">
                <a16:creationId xmlns:a16="http://schemas.microsoft.com/office/drawing/2014/main" id="{D3686B33-4E07-4542-8F02-1876C8359B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H="1">
            <a:off x="1" y="1189204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44" name="Freeform: Shape 37">
            <a:extLst>
              <a:ext uri="{FF2B5EF4-FFF2-40B4-BE49-F238E27FC236}">
                <a16:creationId xmlns:a16="http://schemas.microsoft.com/office/drawing/2014/main" id="{5D44B584-65A7-4029-A075-505AA5EAEB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748333" y="0"/>
            <a:ext cx="5443666" cy="6858000"/>
          </a:xfrm>
          <a:custGeom>
            <a:avLst/>
            <a:gdLst>
              <a:gd name="connsiteX0" fmla="*/ 0 w 5443666"/>
              <a:gd name="connsiteY0" fmla="*/ 0 h 6845983"/>
              <a:gd name="connsiteX1" fmla="*/ 3595564 w 5443666"/>
              <a:gd name="connsiteY1" fmla="*/ 0 h 6845983"/>
              <a:gd name="connsiteX2" fmla="*/ 3746607 w 5443666"/>
              <a:gd name="connsiteY2" fmla="*/ 118697 h 6845983"/>
              <a:gd name="connsiteX3" fmla="*/ 5443666 w 5443666"/>
              <a:gd name="connsiteY3" fmla="*/ 3717234 h 6845983"/>
              <a:gd name="connsiteX4" fmla="*/ 4378763 w 5443666"/>
              <a:gd name="connsiteY4" fmla="*/ 6683615 h 6845983"/>
              <a:gd name="connsiteX5" fmla="*/ 4238117 w 5443666"/>
              <a:gd name="connsiteY5" fmla="*/ 6845983 h 6845983"/>
              <a:gd name="connsiteX6" fmla="*/ 0 w 5443666"/>
              <a:gd name="connsiteY6" fmla="*/ 6845983 h 68459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443666" h="6845983">
                <a:moveTo>
                  <a:pt x="0" y="0"/>
                </a:moveTo>
                <a:lnTo>
                  <a:pt x="3595564" y="0"/>
                </a:lnTo>
                <a:lnTo>
                  <a:pt x="3746607" y="118697"/>
                </a:lnTo>
                <a:cubicBezTo>
                  <a:pt x="4783044" y="974041"/>
                  <a:pt x="5443666" y="2268489"/>
                  <a:pt x="5443666" y="3717234"/>
                </a:cubicBezTo>
                <a:cubicBezTo>
                  <a:pt x="5443666" y="4844036"/>
                  <a:pt x="5044030" y="5877498"/>
                  <a:pt x="4378763" y="6683615"/>
                </a:cubicBezTo>
                <a:lnTo>
                  <a:pt x="4238117" y="6845983"/>
                </a:lnTo>
                <a:lnTo>
                  <a:pt x="0" y="6845983"/>
                </a:ln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5" name="Freeform: Shape 39">
            <a:extLst>
              <a:ext uri="{FF2B5EF4-FFF2-40B4-BE49-F238E27FC236}">
                <a16:creationId xmlns:a16="http://schemas.microsoft.com/office/drawing/2014/main" id="{D6E95BAF-7B85-4D33-BD5C-94336D35CB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976934" y="0"/>
            <a:ext cx="5215066" cy="6858000"/>
          </a:xfrm>
          <a:custGeom>
            <a:avLst/>
            <a:gdLst>
              <a:gd name="connsiteX0" fmla="*/ 0 w 5215066"/>
              <a:gd name="connsiteY0" fmla="*/ 0 h 6858000"/>
              <a:gd name="connsiteX1" fmla="*/ 3197713 w 5215066"/>
              <a:gd name="connsiteY1" fmla="*/ 0 h 6858000"/>
              <a:gd name="connsiteX2" fmla="*/ 3259787 w 5215066"/>
              <a:gd name="connsiteY2" fmla="*/ 39865 h 6858000"/>
              <a:gd name="connsiteX3" fmla="*/ 5215066 w 5215066"/>
              <a:gd name="connsiteY3" fmla="*/ 3723759 h 6858000"/>
              <a:gd name="connsiteX4" fmla="*/ 4202364 w 5215066"/>
              <a:gd name="connsiteY4" fmla="*/ 6549681 h 6858000"/>
              <a:gd name="connsiteX5" fmla="*/ 3922635 w 5215066"/>
              <a:gd name="connsiteY5" fmla="*/ 6858000 h 6858000"/>
              <a:gd name="connsiteX6" fmla="*/ 0 w 5215066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215066" h="6858000">
                <a:moveTo>
                  <a:pt x="0" y="0"/>
                </a:moveTo>
                <a:lnTo>
                  <a:pt x="3197713" y="0"/>
                </a:lnTo>
                <a:lnTo>
                  <a:pt x="3259787" y="39865"/>
                </a:lnTo>
                <a:cubicBezTo>
                  <a:pt x="4439462" y="838237"/>
                  <a:pt x="5215066" y="2190263"/>
                  <a:pt x="5215066" y="3723759"/>
                </a:cubicBezTo>
                <a:cubicBezTo>
                  <a:pt x="5215066" y="4797206"/>
                  <a:pt x="4835020" y="5781733"/>
                  <a:pt x="4202364" y="6549681"/>
                </a:cubicBezTo>
                <a:lnTo>
                  <a:pt x="3922635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912847" y="1090707"/>
            <a:ext cx="3920565" cy="4676588"/>
          </a:xfrm>
        </p:spPr>
        <p:txBody>
          <a:bodyPr anchor="ctr">
            <a:normAutofit/>
          </a:bodyPr>
          <a:lstStyle/>
          <a:p>
            <a:r>
              <a:rPr lang="en-US" sz="5400" dirty="0">
                <a:solidFill>
                  <a:schemeClr val="bg1"/>
                </a:solidFill>
              </a:rPr>
              <a:t>Drop in AND stay awhile!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>
          <a:xfrm>
            <a:off x="865121" y="4627085"/>
            <a:ext cx="5528236" cy="898327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104000"/>
              </a:lnSpc>
              <a:spcAft>
                <a:spcPts val="600"/>
              </a:spcAft>
            </a:pPr>
            <a:r>
              <a:rPr lang="en-US" sz="2400" dirty="0"/>
              <a:t>Improving membership at the Our Space Drop-In Center day program</a:t>
            </a:r>
          </a:p>
        </p:txBody>
      </p:sp>
      <p:pic>
        <p:nvPicPr>
          <p:cNvPr id="4" name="Picture 4" descr="A picture containing icon&#10;&#10;Description automatically generated">
            <a:extLst>
              <a:ext uri="{FF2B5EF4-FFF2-40B4-BE49-F238E27FC236}">
                <a16:creationId xmlns:a16="http://schemas.microsoft.com/office/drawing/2014/main" id="{6DCD6E6D-4F3C-3CAE-523F-5D02A8761D2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9961"/>
          <a:stretch/>
        </p:blipFill>
        <p:spPr>
          <a:xfrm>
            <a:off x="1022425" y="2177396"/>
            <a:ext cx="5234940" cy="18278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152296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0FBC8A7B-9E5A-4B09-9C33-C600BD17CD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4BB015B5-4A87-4EA6-8B82-41210F3BE9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4572000"/>
            <a:ext cx="12191998" cy="228599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509" y="4747491"/>
            <a:ext cx="9400770" cy="1273806"/>
          </a:xfrm>
        </p:spPr>
        <p:txBody>
          <a:bodyPr anchor="b">
            <a:normAutofit/>
          </a:bodyPr>
          <a:lstStyle/>
          <a:p>
            <a:r>
              <a:rPr lang="en-US">
                <a:solidFill>
                  <a:schemeClr val="bg1"/>
                </a:solidFill>
              </a:rPr>
              <a:t>Change Team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>
          <a:xfrm>
            <a:off x="804334" y="804334"/>
            <a:ext cx="5291665" cy="342933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283210" indent="-283210"/>
            <a:r>
              <a:rPr lang="en-US"/>
              <a:t>Activities and Member Coordinator </a:t>
            </a:r>
          </a:p>
          <a:p>
            <a:pPr marL="283210" indent="-283210"/>
            <a:r>
              <a:rPr lang="en-US"/>
              <a:t>Occupational Therapist </a:t>
            </a:r>
          </a:p>
          <a:p>
            <a:pPr marL="283210" indent="-283210"/>
            <a:r>
              <a:rPr lang="en-US"/>
              <a:t>Reception Staff</a:t>
            </a:r>
          </a:p>
          <a:p>
            <a:pPr marL="283210" indent="-283210"/>
            <a:r>
              <a:rPr lang="en-US"/>
              <a:t>Current Members</a:t>
            </a:r>
          </a:p>
          <a:p>
            <a:pPr marL="283210" indent="-283210"/>
            <a:r>
              <a:rPr lang="en-US"/>
              <a:t>Executive Director</a:t>
            </a:r>
          </a:p>
          <a:p>
            <a:pPr marL="283210" indent="-283210"/>
            <a:r>
              <a:rPr lang="en-US"/>
              <a:t>Executive Assistant</a:t>
            </a:r>
          </a:p>
          <a:p>
            <a:pPr marL="283210" indent="-283210"/>
            <a:endParaRPr lang="en-US"/>
          </a:p>
          <a:p>
            <a:pPr marL="283210" indent="-283210"/>
            <a:endParaRPr lang="en-US"/>
          </a:p>
          <a:p>
            <a:pPr marL="283210" indent="-283210"/>
            <a:endParaRPr lang="en-US"/>
          </a:p>
        </p:txBody>
      </p:sp>
      <p:pic>
        <p:nvPicPr>
          <p:cNvPr id="19" name="Graphic 18" descr="User">
            <a:extLst>
              <a:ext uri="{FF2B5EF4-FFF2-40B4-BE49-F238E27FC236}">
                <a16:creationId xmlns:a16="http://schemas.microsoft.com/office/drawing/2014/main" id="{24462AB4-CE4B-5449-B5BF-3BD1C195E38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185461" y="804333"/>
            <a:ext cx="3429337" cy="3429337"/>
          </a:xfrm>
          <a:prstGeom prst="rect">
            <a:avLst/>
          </a:prstGeom>
        </p:spPr>
      </p:pic>
      <p:sp>
        <p:nvSpPr>
          <p:cNvPr id="26" name="Freeform 6">
            <a:extLst>
              <a:ext uri="{FF2B5EF4-FFF2-40B4-BE49-F238E27FC236}">
                <a16:creationId xmlns:a16="http://schemas.microsoft.com/office/drawing/2014/main" id="{3C34EE6D-3EF3-46CE-B8E1-B95710DC99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784011" y="5202147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4F8C9297-DB30-4147-8E63-D99C337939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-1" y="6199730"/>
            <a:ext cx="10241280" cy="6020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789520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4281BC32-FF58-4898-A6B5-7B3D059BCE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D614406-135F-4875-9C87-53822CB19A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228599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0120" y="434101"/>
            <a:ext cx="7169753" cy="1232750"/>
          </a:xfrm>
        </p:spPr>
        <p:txBody>
          <a:bodyPr anchor="b"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Aim</a:t>
            </a:r>
            <a:endParaRPr lang="en-US" dirty="0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C6C21149-7D17-44C2-AFB6-4D931DC55F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1676579"/>
            <a:ext cx="8129873" cy="6020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Freeform 6">
            <a:extLst>
              <a:ext uri="{FF2B5EF4-FFF2-40B4-BE49-F238E27FC236}">
                <a16:creationId xmlns:a16="http://schemas.microsoft.com/office/drawing/2014/main" id="{C2E5FCF0-567A-448C-A6E3-920BFC702C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784011" y="938535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>
          <a:xfrm>
            <a:off x="960119" y="2942252"/>
            <a:ext cx="10266681" cy="3172409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283210" indent="-283210">
              <a:lnSpc>
                <a:spcPct val="102000"/>
              </a:lnSpc>
            </a:pPr>
            <a:r>
              <a:rPr lang="en-US" sz="2400" dirty="0"/>
              <a:t>In May 2022, our team determined that the Our Space Drop-In Center averaged 3 new members per month. Our team saw an opportunity to improve Our Space Drop-In Center membership by modifying the Our Space membership application and processing system. </a:t>
            </a:r>
          </a:p>
          <a:p>
            <a:pPr marL="0" indent="0">
              <a:lnSpc>
                <a:spcPct val="102000"/>
              </a:lnSpc>
              <a:buNone/>
            </a:pPr>
            <a:r>
              <a:rPr lang="en-US" sz="2400" b="1" dirty="0"/>
              <a:t>Aim statement:</a:t>
            </a:r>
            <a:r>
              <a:rPr lang="en-US" sz="2400" dirty="0"/>
              <a:t> Increase Our Space membership from an average of 3 new members per month to a goal of 5 new members per month by October 2022. This is a 66.67% increase.</a:t>
            </a:r>
          </a:p>
          <a:p>
            <a:pPr marL="283210" indent="-283210">
              <a:lnSpc>
                <a:spcPct val="102000"/>
              </a:lnSpc>
            </a:pPr>
            <a:endParaRPr lang="en-US" sz="2400" b="1" dirty="0"/>
          </a:p>
          <a:p>
            <a:pPr marL="283210" indent="-283210">
              <a:lnSpc>
                <a:spcPct val="102000"/>
              </a:lnSpc>
            </a:pPr>
            <a:endParaRPr lang="en-US" sz="2400" dirty="0"/>
          </a:p>
          <a:p>
            <a:pPr marL="283210" indent="-283210">
              <a:lnSpc>
                <a:spcPct val="102000"/>
              </a:lnSpc>
            </a:pP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31232345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6071" y="192284"/>
            <a:ext cx="11315266" cy="616317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b="1" i="0" dirty="0"/>
              <a:t>Data:</a:t>
            </a:r>
            <a:br>
              <a:rPr lang="en-US" sz="4000" b="1" i="0" dirty="0"/>
            </a:br>
            <a:r>
              <a:rPr lang="en-US" sz="4000" i="0" dirty="0"/>
              <a:t>February - May Average = 3 new members</a:t>
            </a:r>
            <a:endParaRPr lang="en-US" dirty="0"/>
          </a:p>
          <a:p>
            <a:pPr algn="ctr"/>
            <a:r>
              <a:rPr lang="en-US" sz="4000" i="0" dirty="0"/>
              <a:t>June – September Average = 9.75 new members</a:t>
            </a:r>
          </a:p>
          <a:p>
            <a:pPr algn="ctr"/>
            <a:r>
              <a:rPr lang="en-US" sz="3600" b="1" i="0" dirty="0"/>
              <a:t>Average number of new members increased from 3 to 9.75 members per month (225%)</a:t>
            </a:r>
          </a:p>
        </p:txBody>
      </p:sp>
      <p:pic>
        <p:nvPicPr>
          <p:cNvPr id="21" name="Picture 22" descr="Chart, bar chart&#10;&#10;Description automatically generated">
            <a:extLst>
              <a:ext uri="{FF2B5EF4-FFF2-40B4-BE49-F238E27FC236}">
                <a16:creationId xmlns:a16="http://schemas.microsoft.com/office/drawing/2014/main" id="{BFAB0E21-FBFA-3A49-B16A-907C3DBC18D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3440" y="2958530"/>
            <a:ext cx="6464058" cy="3484690"/>
          </a:xfrm>
        </p:spPr>
      </p:pic>
      <p:pic>
        <p:nvPicPr>
          <p:cNvPr id="23" name="Picture 24" descr="Chart, histogram&#10;&#10;Description automatically generated">
            <a:extLst>
              <a:ext uri="{FF2B5EF4-FFF2-40B4-BE49-F238E27FC236}">
                <a16:creationId xmlns:a16="http://schemas.microsoft.com/office/drawing/2014/main" id="{DA35972B-631F-CBED-0843-056B22DC75E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79209" y="2956828"/>
            <a:ext cx="5575538" cy="3489138"/>
          </a:xfrm>
          <a:prstGeom prst="rect">
            <a:avLst/>
          </a:prstGeom>
        </p:spPr>
      </p:pic>
      <p:sp>
        <p:nvSpPr>
          <p:cNvPr id="25" name="TextBox 24">
            <a:extLst>
              <a:ext uri="{FF2B5EF4-FFF2-40B4-BE49-F238E27FC236}">
                <a16:creationId xmlns:a16="http://schemas.microsoft.com/office/drawing/2014/main" id="{C94C034D-95E6-B2C7-DA36-2D201DF64D8E}"/>
              </a:ext>
            </a:extLst>
          </p:cNvPr>
          <p:cNvSpPr txBox="1"/>
          <p:nvPr/>
        </p:nvSpPr>
        <p:spPr>
          <a:xfrm>
            <a:off x="4000499" y="5810250"/>
            <a:ext cx="4735285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7951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718B0F80-1C8E-49FA-9B66-C9285753E2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3467" y="643466"/>
            <a:ext cx="3933390" cy="4937287"/>
          </a:xfrm>
        </p:spPr>
        <p:txBody>
          <a:bodyPr anchor="ctr">
            <a:normAutofit/>
          </a:bodyPr>
          <a:lstStyle/>
          <a:p>
            <a:pPr algn="l"/>
            <a:r>
              <a:rPr lang="en-US" sz="4800">
                <a:solidFill>
                  <a:schemeClr val="tx1"/>
                </a:solidFill>
              </a:rPr>
              <a:t>Change</a:t>
            </a:r>
          </a:p>
        </p:txBody>
      </p:sp>
      <p:sp>
        <p:nvSpPr>
          <p:cNvPr id="22" name="Freeform 6">
            <a:extLst>
              <a:ext uri="{FF2B5EF4-FFF2-40B4-BE49-F238E27FC236}">
                <a16:creationId xmlns:a16="http://schemas.microsoft.com/office/drawing/2014/main" id="{CEF2B853-4083-4B70-AC2A-F79D808093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H="1">
            <a:off x="0" y="643466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</p:sp>
      <p:graphicFrame>
        <p:nvGraphicFramePr>
          <p:cNvPr id="26" name="Content Placeholder 2">
            <a:extLst>
              <a:ext uri="{FF2B5EF4-FFF2-40B4-BE49-F238E27FC236}">
                <a16:creationId xmlns:a16="http://schemas.microsoft.com/office/drawing/2014/main" id="{61B9CFC5-8A2B-E8FD-DF8E-377671D0A501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955354" y="643466"/>
          <a:ext cx="6593180" cy="49372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D434EAAF-BF44-4CCC-84D4-105F3370AF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99730"/>
            <a:ext cx="4495800" cy="0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6364979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1" name="Rectangle 40">
            <a:extLst>
              <a:ext uri="{FF2B5EF4-FFF2-40B4-BE49-F238E27FC236}">
                <a16:creationId xmlns:a16="http://schemas.microsoft.com/office/drawing/2014/main" id="{2A0E4E09-FC02-4ADC-951A-3FFA90B6FE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985" y="2891024"/>
            <a:ext cx="5443665" cy="2068478"/>
          </a:xfrm>
        </p:spPr>
        <p:txBody>
          <a:bodyPr vert="horz" lIns="91440" tIns="45720" rIns="91440" bIns="45720" rtlCol="0">
            <a:normAutofit/>
          </a:bodyPr>
          <a:lstStyle/>
          <a:p>
            <a:pPr algn="ctr"/>
            <a:r>
              <a:rPr lang="en-US" cap="all" dirty="0">
                <a:solidFill>
                  <a:schemeClr val="tx1"/>
                </a:solidFill>
              </a:rPr>
              <a:t>Adopt!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2" name="Freeform 6">
            <a:extLst>
              <a:ext uri="{FF2B5EF4-FFF2-40B4-BE49-F238E27FC236}">
                <a16:creationId xmlns:a16="http://schemas.microsoft.com/office/drawing/2014/main" id="{D3686B33-4E07-4542-8F02-1876C8359B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H="1">
            <a:off x="1" y="5380579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53" name="Freeform: Shape 44">
            <a:extLst>
              <a:ext uri="{FF2B5EF4-FFF2-40B4-BE49-F238E27FC236}">
                <a16:creationId xmlns:a16="http://schemas.microsoft.com/office/drawing/2014/main" id="{5D44B584-65A7-4029-A075-505AA5EAEB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748333" y="0"/>
            <a:ext cx="5443666" cy="6858000"/>
          </a:xfrm>
          <a:custGeom>
            <a:avLst/>
            <a:gdLst>
              <a:gd name="connsiteX0" fmla="*/ 0 w 5443666"/>
              <a:gd name="connsiteY0" fmla="*/ 0 h 6845983"/>
              <a:gd name="connsiteX1" fmla="*/ 3595564 w 5443666"/>
              <a:gd name="connsiteY1" fmla="*/ 0 h 6845983"/>
              <a:gd name="connsiteX2" fmla="*/ 3746607 w 5443666"/>
              <a:gd name="connsiteY2" fmla="*/ 118697 h 6845983"/>
              <a:gd name="connsiteX3" fmla="*/ 5443666 w 5443666"/>
              <a:gd name="connsiteY3" fmla="*/ 3717234 h 6845983"/>
              <a:gd name="connsiteX4" fmla="*/ 4378763 w 5443666"/>
              <a:gd name="connsiteY4" fmla="*/ 6683615 h 6845983"/>
              <a:gd name="connsiteX5" fmla="*/ 4238117 w 5443666"/>
              <a:gd name="connsiteY5" fmla="*/ 6845983 h 6845983"/>
              <a:gd name="connsiteX6" fmla="*/ 0 w 5443666"/>
              <a:gd name="connsiteY6" fmla="*/ 6845983 h 68459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443666" h="6845983">
                <a:moveTo>
                  <a:pt x="0" y="0"/>
                </a:moveTo>
                <a:lnTo>
                  <a:pt x="3595564" y="0"/>
                </a:lnTo>
                <a:lnTo>
                  <a:pt x="3746607" y="118697"/>
                </a:lnTo>
                <a:cubicBezTo>
                  <a:pt x="4783044" y="974041"/>
                  <a:pt x="5443666" y="2268489"/>
                  <a:pt x="5443666" y="3717234"/>
                </a:cubicBezTo>
                <a:cubicBezTo>
                  <a:pt x="5443666" y="4844036"/>
                  <a:pt x="5044030" y="5877498"/>
                  <a:pt x="4378763" y="6683615"/>
                </a:cubicBezTo>
                <a:lnTo>
                  <a:pt x="4238117" y="6845983"/>
                </a:lnTo>
                <a:lnTo>
                  <a:pt x="0" y="6845983"/>
                </a:ln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4" name="Freeform: Shape 46">
            <a:extLst>
              <a:ext uri="{FF2B5EF4-FFF2-40B4-BE49-F238E27FC236}">
                <a16:creationId xmlns:a16="http://schemas.microsoft.com/office/drawing/2014/main" id="{AF0E0918-AB00-4194-A9D5-9AF9B49181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976934" y="0"/>
            <a:ext cx="5215066" cy="6858000"/>
          </a:xfrm>
          <a:custGeom>
            <a:avLst/>
            <a:gdLst>
              <a:gd name="connsiteX0" fmla="*/ 0 w 5215066"/>
              <a:gd name="connsiteY0" fmla="*/ 0 h 6858000"/>
              <a:gd name="connsiteX1" fmla="*/ 3197713 w 5215066"/>
              <a:gd name="connsiteY1" fmla="*/ 0 h 6858000"/>
              <a:gd name="connsiteX2" fmla="*/ 3259787 w 5215066"/>
              <a:gd name="connsiteY2" fmla="*/ 39865 h 6858000"/>
              <a:gd name="connsiteX3" fmla="*/ 5215066 w 5215066"/>
              <a:gd name="connsiteY3" fmla="*/ 3723759 h 6858000"/>
              <a:gd name="connsiteX4" fmla="*/ 4202364 w 5215066"/>
              <a:gd name="connsiteY4" fmla="*/ 6549681 h 6858000"/>
              <a:gd name="connsiteX5" fmla="*/ 3922635 w 5215066"/>
              <a:gd name="connsiteY5" fmla="*/ 6858000 h 6858000"/>
              <a:gd name="connsiteX6" fmla="*/ 0 w 5215066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215066" h="6858000">
                <a:moveTo>
                  <a:pt x="0" y="0"/>
                </a:moveTo>
                <a:lnTo>
                  <a:pt x="3197713" y="0"/>
                </a:lnTo>
                <a:lnTo>
                  <a:pt x="3259787" y="39865"/>
                </a:lnTo>
                <a:cubicBezTo>
                  <a:pt x="4439462" y="838237"/>
                  <a:pt x="5215066" y="2190263"/>
                  <a:pt x="5215066" y="3723759"/>
                </a:cubicBezTo>
                <a:cubicBezTo>
                  <a:pt x="5215066" y="4797206"/>
                  <a:pt x="4835020" y="5781733"/>
                  <a:pt x="4202364" y="6549681"/>
                </a:cubicBezTo>
                <a:lnTo>
                  <a:pt x="3922635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4" name="Picture 4" descr="A picture containing icon&#10;&#10;Description automatically generated">
            <a:extLst>
              <a:ext uri="{FF2B5EF4-FFF2-40B4-BE49-F238E27FC236}">
                <a16:creationId xmlns:a16="http://schemas.microsoft.com/office/drawing/2014/main" id="{B2B428EA-86BA-B611-380D-DCB0F37BFD4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42729" y="2889297"/>
            <a:ext cx="3683197" cy="14283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025841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Headlines">
  <a:themeElements>
    <a:clrScheme name="Headlines">
      <a:dk1>
        <a:sysClr val="windowText" lastClr="000000"/>
      </a:dk1>
      <a:lt1>
        <a:sysClr val="window" lastClr="FFFFFF"/>
      </a:lt1>
      <a:dk2>
        <a:srgbClr val="1D1A1D"/>
      </a:dk2>
      <a:lt2>
        <a:srgbClr val="F5F5F5"/>
      </a:lt2>
      <a:accent1>
        <a:srgbClr val="439EB7"/>
      </a:accent1>
      <a:accent2>
        <a:srgbClr val="E28B55"/>
      </a:accent2>
      <a:accent3>
        <a:srgbClr val="DCB64D"/>
      </a:accent3>
      <a:accent4>
        <a:srgbClr val="4CA198"/>
      </a:accent4>
      <a:accent5>
        <a:srgbClr val="835B82"/>
      </a:accent5>
      <a:accent6>
        <a:srgbClr val="645135"/>
      </a:accent6>
      <a:hlink>
        <a:srgbClr val="439EB7"/>
      </a:hlink>
      <a:folHlink>
        <a:srgbClr val="835B82"/>
      </a:folHlink>
    </a:clrScheme>
    <a:fontScheme name="Headlines">
      <a:majorFont>
        <a:latin typeface="Century Schoolbook" panose="020406040505050203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Headlines">
      <a:fillStyleLst>
        <a:solidFill>
          <a:schemeClr val="phClr"/>
        </a:solidFill>
        <a:solidFill>
          <a:schemeClr val="phClr">
            <a:tint val="67000"/>
            <a:satMod val="105000"/>
          </a:schemeClr>
        </a:solidFill>
        <a:gradFill rotWithShape="1">
          <a:gsLst>
            <a:gs pos="0">
              <a:schemeClr val="phClr">
                <a:tint val="100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88900" dist="25400" dir="10800000">
              <a:srgbClr val="000000">
                <a:alpha val="25000"/>
              </a:srgbClr>
            </a:innerShdw>
            <a:outerShdw blurRad="25400" dist="25400" dir="5400000" rotWithShape="0">
              <a:srgbClr val="FFFFFF">
                <a:alpha val="10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eadlines" id="{3841520A-25F2-4EB8-BE4C-611DB5ABEED9}" vid="{ECD25A4C-D97E-4C12-84B1-63580BFFAEE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WebF593</Template>
  <TotalTime>0</TotalTime>
  <Words>180</Words>
  <Application>Microsoft Office PowerPoint</Application>
  <PresentationFormat>Widescreen</PresentationFormat>
  <Paragraphs>25</Paragraphs>
  <Slides>6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Century Schoolbook</vt:lpstr>
      <vt:lpstr>Corbel</vt:lpstr>
      <vt:lpstr>Headlines</vt:lpstr>
      <vt:lpstr>Drop in AND stay awhile!</vt:lpstr>
      <vt:lpstr>Change Team</vt:lpstr>
      <vt:lpstr>Aim</vt:lpstr>
      <vt:lpstr>Data: February - May Average = 3 new members June – September Average = 9.75 new members Average number of new members increased from 3 to 9.75 members per month (225%)</vt:lpstr>
      <vt:lpstr>Change</vt:lpstr>
      <vt:lpstr>Adopt!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Here's your outline to get started</dc:title>
  <dc:creator>Brittney Saenz</dc:creator>
  <cp:lastModifiedBy>Moebius, Amy</cp:lastModifiedBy>
  <cp:revision>400</cp:revision>
  <dcterms:created xsi:type="dcterms:W3CDTF">2022-10-11T16:23:46Z</dcterms:created>
  <dcterms:modified xsi:type="dcterms:W3CDTF">2022-10-18T18:19:11Z</dcterms:modified>
</cp:coreProperties>
</file>