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55" d="100"/>
          <a:sy n="55" d="100"/>
        </p:scale>
        <p:origin x="590"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Client</a:t>
            </a:r>
            <a:r>
              <a:rPr lang="en-US" baseline="0" dirty="0"/>
              <a:t> Survey Results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Question 1</c:v>
                </c:pt>
                <c:pt idx="1">
                  <c:v>Question 2</c:v>
                </c:pt>
                <c:pt idx="2">
                  <c:v>Question 3</c:v>
                </c:pt>
                <c:pt idx="3">
                  <c:v>Question 4</c:v>
                </c:pt>
                <c:pt idx="4">
                  <c:v>Question 5</c:v>
                </c:pt>
                <c:pt idx="5">
                  <c:v>Question 6</c:v>
                </c:pt>
              </c:strCache>
            </c:strRef>
          </c:cat>
          <c:val>
            <c:numRef>
              <c:f>Sheet1!$B$2:$B$7</c:f>
              <c:numCache>
                <c:formatCode>General</c:formatCode>
                <c:ptCount val="6"/>
                <c:pt idx="0">
                  <c:v>20</c:v>
                </c:pt>
                <c:pt idx="1">
                  <c:v>19</c:v>
                </c:pt>
                <c:pt idx="2">
                  <c:v>15</c:v>
                </c:pt>
                <c:pt idx="3">
                  <c:v>15</c:v>
                </c:pt>
                <c:pt idx="4">
                  <c:v>13</c:v>
                </c:pt>
                <c:pt idx="5">
                  <c:v>0</c:v>
                </c:pt>
              </c:numCache>
            </c:numRef>
          </c:val>
          <c:extLst>
            <c:ext xmlns:c16="http://schemas.microsoft.com/office/drawing/2014/chart" uri="{C3380CC4-5D6E-409C-BE32-E72D297353CC}">
              <c16:uniqueId val="{00000000-3C9D-40E6-98BC-80C6CAFEE464}"/>
            </c:ext>
          </c:extLst>
        </c:ser>
        <c:ser>
          <c:idx val="1"/>
          <c:order val="1"/>
          <c:tx>
            <c:strRef>
              <c:f>Sheet1!$C$1</c:f>
              <c:strCache>
                <c:ptCount val="1"/>
                <c:pt idx="0">
                  <c:v>No</c:v>
                </c:pt>
              </c:strCache>
            </c:strRef>
          </c:tx>
          <c:spPr>
            <a:solidFill>
              <a:schemeClr val="accent2"/>
            </a:solidFill>
            <a:ln>
              <a:noFill/>
            </a:ln>
            <a:effectLst/>
          </c:spPr>
          <c:invertIfNegative val="0"/>
          <c:cat>
            <c:strRef>
              <c:f>Sheet1!$A$2:$A$7</c:f>
              <c:strCache>
                <c:ptCount val="6"/>
                <c:pt idx="0">
                  <c:v>Question 1</c:v>
                </c:pt>
                <c:pt idx="1">
                  <c:v>Question 2</c:v>
                </c:pt>
                <c:pt idx="2">
                  <c:v>Question 3</c:v>
                </c:pt>
                <c:pt idx="3">
                  <c:v>Question 4</c:v>
                </c:pt>
                <c:pt idx="4">
                  <c:v>Question 5</c:v>
                </c:pt>
                <c:pt idx="5">
                  <c:v>Question 6</c:v>
                </c:pt>
              </c:strCache>
            </c:strRef>
          </c:cat>
          <c:val>
            <c:numRef>
              <c:f>Sheet1!$C$2:$C$7</c:f>
              <c:numCache>
                <c:formatCode>General</c:formatCode>
                <c:ptCount val="6"/>
                <c:pt idx="0">
                  <c:v>2</c:v>
                </c:pt>
                <c:pt idx="1">
                  <c:v>3</c:v>
                </c:pt>
                <c:pt idx="2">
                  <c:v>5</c:v>
                </c:pt>
                <c:pt idx="3">
                  <c:v>1</c:v>
                </c:pt>
                <c:pt idx="4">
                  <c:v>5</c:v>
                </c:pt>
                <c:pt idx="5">
                  <c:v>15</c:v>
                </c:pt>
              </c:numCache>
            </c:numRef>
          </c:val>
          <c:extLst>
            <c:ext xmlns:c16="http://schemas.microsoft.com/office/drawing/2014/chart" uri="{C3380CC4-5D6E-409C-BE32-E72D297353CC}">
              <c16:uniqueId val="{00000001-3C9D-40E6-98BC-80C6CAFEE464}"/>
            </c:ext>
          </c:extLst>
        </c:ser>
        <c:ser>
          <c:idx val="2"/>
          <c:order val="2"/>
          <c:tx>
            <c:strRef>
              <c:f>Sheet1!$D$1</c:f>
              <c:strCache>
                <c:ptCount val="1"/>
                <c:pt idx="0">
                  <c:v>Unsure</c:v>
                </c:pt>
              </c:strCache>
            </c:strRef>
          </c:tx>
          <c:spPr>
            <a:solidFill>
              <a:schemeClr val="accent3"/>
            </a:solidFill>
            <a:ln>
              <a:noFill/>
            </a:ln>
            <a:effectLst/>
          </c:spPr>
          <c:invertIfNegative val="0"/>
          <c:cat>
            <c:strRef>
              <c:f>Sheet1!$A$2:$A$7</c:f>
              <c:strCache>
                <c:ptCount val="6"/>
                <c:pt idx="0">
                  <c:v>Question 1</c:v>
                </c:pt>
                <c:pt idx="1">
                  <c:v>Question 2</c:v>
                </c:pt>
                <c:pt idx="2">
                  <c:v>Question 3</c:v>
                </c:pt>
                <c:pt idx="3">
                  <c:v>Question 4</c:v>
                </c:pt>
                <c:pt idx="4">
                  <c:v>Question 5</c:v>
                </c:pt>
                <c:pt idx="5">
                  <c:v>Question 6</c:v>
                </c:pt>
              </c:strCache>
            </c:strRef>
          </c:cat>
          <c:val>
            <c:numRef>
              <c:f>Sheet1!$D$2:$D$7</c:f>
              <c:numCache>
                <c:formatCode>General</c:formatCode>
                <c:ptCount val="6"/>
                <c:pt idx="0">
                  <c:v>1</c:v>
                </c:pt>
                <c:pt idx="1">
                  <c:v>1</c:v>
                </c:pt>
                <c:pt idx="2">
                  <c:v>3</c:v>
                </c:pt>
                <c:pt idx="3">
                  <c:v>7</c:v>
                </c:pt>
                <c:pt idx="4">
                  <c:v>5</c:v>
                </c:pt>
                <c:pt idx="5">
                  <c:v>8</c:v>
                </c:pt>
              </c:numCache>
            </c:numRef>
          </c:val>
          <c:extLst>
            <c:ext xmlns:c16="http://schemas.microsoft.com/office/drawing/2014/chart" uri="{C3380CC4-5D6E-409C-BE32-E72D297353CC}">
              <c16:uniqueId val="{00000002-3C9D-40E6-98BC-80C6CAFEE464}"/>
            </c:ext>
          </c:extLst>
        </c:ser>
        <c:dLbls>
          <c:showLegendKey val="0"/>
          <c:showVal val="0"/>
          <c:showCatName val="0"/>
          <c:showSerName val="0"/>
          <c:showPercent val="0"/>
          <c:showBubbleSize val="0"/>
        </c:dLbls>
        <c:gapWidth val="219"/>
        <c:overlap val="-27"/>
        <c:axId val="1741656464"/>
        <c:axId val="1736722656"/>
      </c:barChart>
      <c:catAx>
        <c:axId val="174165646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Options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36722656"/>
        <c:crosses val="autoZero"/>
        <c:auto val="1"/>
        <c:lblAlgn val="ctr"/>
        <c:lblOffset val="100"/>
        <c:noMultiLvlLbl val="0"/>
      </c:catAx>
      <c:valAx>
        <c:axId val="1736722656"/>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16564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F3F01-2A0B-4C39-8409-62DF2A531434}"/>
              </a:ext>
            </a:extLst>
          </p:cNvPr>
          <p:cNvSpPr>
            <a:spLocks noGrp="1"/>
          </p:cNvSpPr>
          <p:nvPr>
            <p:ph type="ctrTitle"/>
          </p:nvPr>
        </p:nvSpPr>
        <p:spPr>
          <a:xfrm>
            <a:off x="1451111" y="944217"/>
            <a:ext cx="6877879" cy="3584685"/>
          </a:xfrm>
        </p:spPr>
        <p:txBody>
          <a:bodyPr>
            <a:normAutofit fontScale="90000"/>
          </a:bodyPr>
          <a:lstStyle/>
          <a:p>
            <a:r>
              <a:rPr lang="en-US" dirty="0"/>
              <a:t>Lutheran Counseling and Family Service of Wisconsin </a:t>
            </a:r>
            <a:r>
              <a:rPr lang="en-US" sz="3600" dirty="0"/>
              <a:t>(LCFS)</a:t>
            </a:r>
            <a:br>
              <a:rPr lang="en-US" dirty="0"/>
            </a:br>
            <a:r>
              <a:rPr lang="en-US" sz="1200" dirty="0">
                <a:solidFill>
                  <a:srgbClr val="FF0000"/>
                </a:solidFill>
              </a:rPr>
              <a:t>                                                 </a:t>
            </a:r>
            <a:r>
              <a:rPr lang="en-US" sz="1600" dirty="0">
                <a:solidFill>
                  <a:srgbClr val="FF0000"/>
                </a:solidFill>
                <a:latin typeface="Aharoni" panose="02010803020104030203" pitchFamily="2" charset="-79"/>
                <a:cs typeface="Aharoni" panose="02010803020104030203" pitchFamily="2" charset="-79"/>
              </a:rPr>
              <a:t>MEDIOCRE TO MAGNIFICENT</a:t>
            </a:r>
            <a:br>
              <a:rPr lang="en-US" sz="1600" dirty="0">
                <a:solidFill>
                  <a:srgbClr val="FF0000"/>
                </a:solidFill>
                <a:latin typeface="Aharoni" panose="02010803020104030203" pitchFamily="2" charset="-79"/>
                <a:cs typeface="Aharoni" panose="02010803020104030203" pitchFamily="2" charset="-79"/>
              </a:rPr>
            </a:br>
            <a:r>
              <a:rPr lang="en-US" sz="1600" dirty="0">
                <a:solidFill>
                  <a:srgbClr val="FF0000"/>
                </a:solidFill>
                <a:latin typeface="Aharoni" panose="02010803020104030203" pitchFamily="2" charset="-79"/>
                <a:cs typeface="Aharoni" panose="02010803020104030203" pitchFamily="2" charset="-79"/>
              </a:rPr>
              <a:t>-</a:t>
            </a:r>
            <a:br>
              <a:rPr lang="en-US" dirty="0">
                <a:solidFill>
                  <a:srgbClr val="FF0000"/>
                </a:solidFill>
              </a:rPr>
            </a:br>
            <a:r>
              <a:rPr lang="en-US" sz="2200" b="1" dirty="0">
                <a:solidFill>
                  <a:schemeClr val="accent1">
                    <a:lumMod val="75000"/>
                  </a:schemeClr>
                </a:solidFill>
              </a:rPr>
              <a:t>Services Provided:</a:t>
            </a:r>
            <a:br>
              <a:rPr lang="en-US" dirty="0"/>
            </a:br>
            <a:r>
              <a:rPr lang="en-US" sz="2000" dirty="0">
                <a:solidFill>
                  <a:schemeClr val="bg2">
                    <a:lumMod val="50000"/>
                  </a:schemeClr>
                </a:solidFill>
              </a:rPr>
              <a:t>-</a:t>
            </a:r>
            <a:r>
              <a:rPr lang="en-US" sz="2000" dirty="0"/>
              <a:t> </a:t>
            </a:r>
            <a:r>
              <a:rPr lang="en-US" sz="2000" b="1" dirty="0">
                <a:solidFill>
                  <a:schemeClr val="bg2">
                    <a:lumMod val="50000"/>
                  </a:schemeClr>
                </a:solidFill>
              </a:rPr>
              <a:t>Outpatient Mental Health Counseling</a:t>
            </a:r>
            <a:br>
              <a:rPr lang="en-US" sz="2000" b="1" dirty="0">
                <a:solidFill>
                  <a:schemeClr val="bg2">
                    <a:lumMod val="50000"/>
                  </a:schemeClr>
                </a:solidFill>
              </a:rPr>
            </a:br>
            <a:r>
              <a:rPr lang="en-US" sz="2000" b="1" dirty="0">
                <a:solidFill>
                  <a:schemeClr val="bg2">
                    <a:lumMod val="50000"/>
                  </a:schemeClr>
                </a:solidFill>
              </a:rPr>
              <a:t>- Alcohol &amp; Other Drug Abuse Counseling</a:t>
            </a:r>
            <a:br>
              <a:rPr lang="en-US" sz="2000" b="1" dirty="0">
                <a:solidFill>
                  <a:schemeClr val="bg2">
                    <a:lumMod val="50000"/>
                  </a:schemeClr>
                </a:solidFill>
              </a:rPr>
            </a:br>
            <a:r>
              <a:rPr lang="en-US" sz="2000" b="1" dirty="0">
                <a:solidFill>
                  <a:schemeClr val="bg2">
                    <a:lumMod val="50000"/>
                  </a:schemeClr>
                </a:solidFill>
              </a:rPr>
              <a:t>- In School Counseling</a:t>
            </a:r>
            <a:br>
              <a:rPr lang="en-US" sz="2000" b="1" dirty="0">
                <a:solidFill>
                  <a:schemeClr val="bg2">
                    <a:lumMod val="50000"/>
                  </a:schemeClr>
                </a:solidFill>
              </a:rPr>
            </a:br>
            <a:r>
              <a:rPr lang="en-US" sz="2000" b="1" dirty="0">
                <a:solidFill>
                  <a:schemeClr val="bg2">
                    <a:lumMod val="50000"/>
                  </a:schemeClr>
                </a:solidFill>
              </a:rPr>
              <a:t>- Adoption Services	</a:t>
            </a:r>
            <a:r>
              <a:rPr lang="en-US" sz="1600" dirty="0"/>
              <a:t>	</a:t>
            </a:r>
          </a:p>
        </p:txBody>
      </p:sp>
      <p:sp>
        <p:nvSpPr>
          <p:cNvPr id="3" name="Subtitle 2">
            <a:extLst>
              <a:ext uri="{FF2B5EF4-FFF2-40B4-BE49-F238E27FC236}">
                <a16:creationId xmlns:a16="http://schemas.microsoft.com/office/drawing/2014/main" id="{D981AAA4-2E7A-414D-8C74-63B0FDD93E73}"/>
              </a:ext>
            </a:extLst>
          </p:cNvPr>
          <p:cNvSpPr>
            <a:spLocks noGrp="1"/>
          </p:cNvSpPr>
          <p:nvPr>
            <p:ph type="subTitle" idx="1"/>
          </p:nvPr>
        </p:nvSpPr>
        <p:spPr>
          <a:xfrm>
            <a:off x="1833839" y="4749234"/>
            <a:ext cx="9602787" cy="2329097"/>
          </a:xfrm>
        </p:spPr>
        <p:txBody>
          <a:bodyPr/>
          <a:lstStyle/>
          <a:p>
            <a:r>
              <a:rPr lang="en-US" dirty="0"/>
              <a:t>                                                                                                    </a:t>
            </a:r>
          </a:p>
          <a:p>
            <a:endParaRPr lang="en-US" dirty="0"/>
          </a:p>
          <a:p>
            <a:endParaRPr lang="en-US" dirty="0"/>
          </a:p>
          <a:p>
            <a:r>
              <a:rPr lang="en-US" dirty="0"/>
              <a:t>Presented by:  Lisa Huebner, COO</a:t>
            </a:r>
          </a:p>
          <a:p>
            <a:r>
              <a:rPr lang="en-US" dirty="0"/>
              <a:t>Address:  3800 N. Mayfair Rd., Wauwatosa, WI  53222</a:t>
            </a:r>
          </a:p>
        </p:txBody>
      </p:sp>
      <p:sp>
        <p:nvSpPr>
          <p:cNvPr id="4" name="TextBox 3">
            <a:extLst>
              <a:ext uri="{FF2B5EF4-FFF2-40B4-BE49-F238E27FC236}">
                <a16:creationId xmlns:a16="http://schemas.microsoft.com/office/drawing/2014/main" id="{98C75603-2EB3-4739-A144-7902933CA6E5}"/>
              </a:ext>
            </a:extLst>
          </p:cNvPr>
          <p:cNvSpPr txBox="1"/>
          <p:nvPr/>
        </p:nvSpPr>
        <p:spPr>
          <a:xfrm>
            <a:off x="8328990" y="1728135"/>
            <a:ext cx="3818351" cy="5878532"/>
          </a:xfrm>
          <a:prstGeom prst="rect">
            <a:avLst/>
          </a:prstGeom>
          <a:noFill/>
        </p:spPr>
        <p:txBody>
          <a:bodyPr wrap="square" rtlCol="0">
            <a:spAutoFit/>
          </a:bodyPr>
          <a:lstStyle/>
          <a:p>
            <a:r>
              <a:rPr lang="en-US" sz="2200" b="1" dirty="0">
                <a:solidFill>
                  <a:schemeClr val="bg2">
                    <a:lumMod val="50000"/>
                  </a:schemeClr>
                </a:solidFill>
                <a:latin typeface="Perpetua" panose="02020502060401020303" pitchFamily="18" charset="0"/>
                <a:ea typeface="Batang" panose="02030600000101010101" pitchFamily="18" charset="-127"/>
              </a:rPr>
              <a:t>LCFS has dually licensed Psychotherapists/certified Substance Abuse Counselors located in Wauwatosa:</a:t>
            </a:r>
          </a:p>
          <a:p>
            <a:endParaRPr lang="en-US" b="1" dirty="0">
              <a:latin typeface="Perpetua" panose="02020502060401020303" pitchFamily="18" charset="0"/>
              <a:ea typeface="Batang" panose="02030600000101010101" pitchFamily="18" charset="-127"/>
            </a:endParaRP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Deb Rayburn,  LPC, CSAC, CSIT, CEO</a:t>
            </a: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Glenn Peters, LPC, CSAC</a:t>
            </a: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Tajuan Conway, LPC-IT, CSAC, ICS</a:t>
            </a: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Sheryl Dean, LCSW, CSAC, ICS</a:t>
            </a: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Deborah Vanderkinter, LPC, SAC</a:t>
            </a: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Ann Woosencraft, LCSW</a:t>
            </a: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Rory Gaouette, LPC</a:t>
            </a: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Carol Flanary, LPC</a:t>
            </a: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Christina Popp, LPC-IT, SAC</a:t>
            </a: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Andrea Alfke, LPC</a:t>
            </a:r>
          </a:p>
          <a:p>
            <a:pPr marL="342900" indent="-342900">
              <a:buFont typeface="+mj-lt"/>
              <a:buAutoNum type="arabicPeriod"/>
            </a:pPr>
            <a:r>
              <a:rPr lang="en-US" dirty="0">
                <a:solidFill>
                  <a:schemeClr val="accent1">
                    <a:lumMod val="75000"/>
                  </a:schemeClr>
                </a:solidFill>
                <a:latin typeface="Perpetua" panose="02020502060401020303" pitchFamily="18" charset="0"/>
                <a:ea typeface="Batang" panose="02030600000101010101" pitchFamily="18" charset="-127"/>
              </a:rPr>
              <a:t>Jennifer Poe, LCSW</a:t>
            </a:r>
          </a:p>
          <a:p>
            <a:pPr marL="342900" indent="-342900">
              <a:buFont typeface="+mj-lt"/>
              <a:buAutoNum type="arabicPeriod"/>
            </a:pPr>
            <a:endParaRPr lang="en-US" dirty="0">
              <a:solidFill>
                <a:schemeClr val="accent1">
                  <a:lumMod val="75000"/>
                </a:schemeClr>
              </a:solidFill>
              <a:latin typeface="Perpetua" panose="02020502060401020303" pitchFamily="18" charset="0"/>
              <a:ea typeface="Batang" panose="02030600000101010101" pitchFamily="18" charset="-127"/>
            </a:endParaRPr>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Tree>
    <p:extLst>
      <p:ext uri="{BB962C8B-B14F-4D97-AF65-F5344CB8AC3E}">
        <p14:creationId xmlns:p14="http://schemas.microsoft.com/office/powerpoint/2010/main" val="1431165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5C9C9-F77D-417E-BFAC-4151A08A8645}"/>
              </a:ext>
            </a:extLst>
          </p:cNvPr>
          <p:cNvSpPr>
            <a:spLocks noGrp="1"/>
          </p:cNvSpPr>
          <p:nvPr>
            <p:ph type="title"/>
          </p:nvPr>
        </p:nvSpPr>
        <p:spPr>
          <a:xfrm>
            <a:off x="2592924" y="624109"/>
            <a:ext cx="8911687" cy="1345365"/>
          </a:xfrm>
        </p:spPr>
        <p:txBody>
          <a:bodyPr>
            <a:normAutofit/>
          </a:bodyPr>
          <a:lstStyle/>
          <a:p>
            <a:r>
              <a:rPr lang="en-US" dirty="0"/>
              <a:t>The problem was:</a:t>
            </a:r>
            <a:br>
              <a:rPr lang="en-US" dirty="0"/>
            </a:br>
            <a:r>
              <a:rPr lang="en-US" sz="1400" dirty="0"/>
              <a:t>Busy, outdated and cluttered therapy office.</a:t>
            </a:r>
            <a:br>
              <a:rPr lang="en-US" dirty="0"/>
            </a:br>
            <a:r>
              <a:rPr lang="en-US" sz="1200" dirty="0"/>
              <a:t>Alcohol &amp; Drug Abuse Group/Individual Counseling Room</a:t>
            </a:r>
            <a:br>
              <a:rPr lang="en-US" sz="1200" dirty="0"/>
            </a:br>
            <a:r>
              <a:rPr lang="en-US" sz="1200" dirty="0"/>
              <a:t>AODA clients meet weekly in this room for AODA group therapy.</a:t>
            </a:r>
          </a:p>
        </p:txBody>
      </p:sp>
      <p:sp>
        <p:nvSpPr>
          <p:cNvPr id="3" name="Text Placeholder 2">
            <a:extLst>
              <a:ext uri="{FF2B5EF4-FFF2-40B4-BE49-F238E27FC236}">
                <a16:creationId xmlns:a16="http://schemas.microsoft.com/office/drawing/2014/main" id="{984788BF-7167-4403-B54D-543E9C3586E3}"/>
              </a:ext>
            </a:extLst>
          </p:cNvPr>
          <p:cNvSpPr>
            <a:spLocks noGrp="1"/>
          </p:cNvSpPr>
          <p:nvPr>
            <p:ph type="body" idx="1"/>
          </p:nvPr>
        </p:nvSpPr>
        <p:spPr>
          <a:xfrm>
            <a:off x="2939373" y="1905000"/>
            <a:ext cx="4077444" cy="643965"/>
          </a:xfrm>
        </p:spPr>
        <p:txBody>
          <a:bodyPr/>
          <a:lstStyle/>
          <a:p>
            <a:r>
              <a:rPr lang="en-US" dirty="0"/>
              <a:t>Angle 1</a:t>
            </a:r>
          </a:p>
        </p:txBody>
      </p:sp>
      <p:pic>
        <p:nvPicPr>
          <p:cNvPr id="8" name="Content Placeholder 7">
            <a:extLst>
              <a:ext uri="{FF2B5EF4-FFF2-40B4-BE49-F238E27FC236}">
                <a16:creationId xmlns:a16="http://schemas.microsoft.com/office/drawing/2014/main" id="{607FB02B-A2F7-4350-AACE-18F092ABC4DB}"/>
              </a:ext>
            </a:extLst>
          </p:cNvPr>
          <p:cNvPicPr>
            <a:picLocks noGrp="1" noChangeAspect="1"/>
          </p:cNvPicPr>
          <p:nvPr>
            <p:ph sz="half" idx="2"/>
          </p:nvPr>
        </p:nvPicPr>
        <p:blipFill>
          <a:blip r:embed="rId2"/>
          <a:stretch>
            <a:fillRect/>
          </a:stretch>
        </p:blipFill>
        <p:spPr>
          <a:xfrm>
            <a:off x="1610139" y="2597150"/>
            <a:ext cx="5322474" cy="3991856"/>
          </a:xfrm>
        </p:spPr>
      </p:pic>
      <p:sp>
        <p:nvSpPr>
          <p:cNvPr id="5" name="Text Placeholder 4">
            <a:extLst>
              <a:ext uri="{FF2B5EF4-FFF2-40B4-BE49-F238E27FC236}">
                <a16:creationId xmlns:a16="http://schemas.microsoft.com/office/drawing/2014/main" id="{36272A97-50AF-49F0-8FCC-6C77D0701AF6}"/>
              </a:ext>
            </a:extLst>
          </p:cNvPr>
          <p:cNvSpPr>
            <a:spLocks noGrp="1"/>
          </p:cNvSpPr>
          <p:nvPr>
            <p:ph type="body" sz="quarter" idx="3"/>
          </p:nvPr>
        </p:nvSpPr>
        <p:spPr/>
        <p:txBody>
          <a:bodyPr/>
          <a:lstStyle/>
          <a:p>
            <a:r>
              <a:rPr lang="en-US" dirty="0"/>
              <a:t>Angle 2</a:t>
            </a:r>
          </a:p>
        </p:txBody>
      </p:sp>
      <p:pic>
        <p:nvPicPr>
          <p:cNvPr id="10" name="Content Placeholder 9">
            <a:extLst>
              <a:ext uri="{FF2B5EF4-FFF2-40B4-BE49-F238E27FC236}">
                <a16:creationId xmlns:a16="http://schemas.microsoft.com/office/drawing/2014/main" id="{88730E7E-A39C-4856-A3A1-A910DC1B82AD}"/>
              </a:ext>
            </a:extLst>
          </p:cNvPr>
          <p:cNvPicPr>
            <a:picLocks noGrp="1" noChangeAspect="1"/>
          </p:cNvPicPr>
          <p:nvPr>
            <p:ph sz="quarter" idx="4"/>
          </p:nvPr>
        </p:nvPicPr>
        <p:blipFill>
          <a:blip r:embed="rId3"/>
          <a:stretch>
            <a:fillRect/>
          </a:stretch>
        </p:blipFill>
        <p:spPr>
          <a:xfrm>
            <a:off x="7167563" y="2595759"/>
            <a:ext cx="4850841" cy="3991855"/>
          </a:xfrm>
        </p:spPr>
      </p:pic>
    </p:spTree>
    <p:extLst>
      <p:ext uri="{BB962C8B-B14F-4D97-AF65-F5344CB8AC3E}">
        <p14:creationId xmlns:p14="http://schemas.microsoft.com/office/powerpoint/2010/main" val="48438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AEA15-AF8B-4972-BE83-3382246CEA84}"/>
              </a:ext>
            </a:extLst>
          </p:cNvPr>
          <p:cNvSpPr>
            <a:spLocks noGrp="1"/>
          </p:cNvSpPr>
          <p:nvPr>
            <p:ph type="title"/>
          </p:nvPr>
        </p:nvSpPr>
        <p:spPr/>
        <p:txBody>
          <a:bodyPr/>
          <a:lstStyle/>
          <a:p>
            <a:r>
              <a:rPr lang="en-US" dirty="0"/>
              <a:t>This is what we want to see:</a:t>
            </a:r>
          </a:p>
        </p:txBody>
      </p:sp>
      <p:sp>
        <p:nvSpPr>
          <p:cNvPr id="3" name="Text Placeholder 2">
            <a:extLst>
              <a:ext uri="{FF2B5EF4-FFF2-40B4-BE49-F238E27FC236}">
                <a16:creationId xmlns:a16="http://schemas.microsoft.com/office/drawing/2014/main" id="{632C9B54-7AB9-4C7D-A4A6-681A166875D9}"/>
              </a:ext>
            </a:extLst>
          </p:cNvPr>
          <p:cNvSpPr>
            <a:spLocks noGrp="1"/>
          </p:cNvSpPr>
          <p:nvPr>
            <p:ph type="body" idx="1"/>
          </p:nvPr>
        </p:nvSpPr>
        <p:spPr>
          <a:xfrm>
            <a:off x="2310916" y="3429000"/>
            <a:ext cx="8915399" cy="1555864"/>
          </a:xfrm>
        </p:spPr>
        <p:txBody>
          <a:bodyPr/>
          <a:lstStyle/>
          <a:p>
            <a:r>
              <a:rPr lang="en-US" dirty="0"/>
              <a:t>The goal was to make clients feel more comfortable and welcomed and           to provide an atmosphere for them to feel calm, encouraged, positive and inspired. </a:t>
            </a:r>
          </a:p>
        </p:txBody>
      </p:sp>
    </p:spTree>
    <p:extLst>
      <p:ext uri="{BB962C8B-B14F-4D97-AF65-F5344CB8AC3E}">
        <p14:creationId xmlns:p14="http://schemas.microsoft.com/office/powerpoint/2010/main" val="2670426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BD6C0-D38A-4406-B804-D8A5B1AD10CE}"/>
              </a:ext>
            </a:extLst>
          </p:cNvPr>
          <p:cNvSpPr>
            <a:spLocks noGrp="1"/>
          </p:cNvSpPr>
          <p:nvPr>
            <p:ph type="title"/>
          </p:nvPr>
        </p:nvSpPr>
        <p:spPr>
          <a:xfrm>
            <a:off x="2592925" y="624110"/>
            <a:ext cx="8911688" cy="2238360"/>
          </a:xfrm>
        </p:spPr>
        <p:txBody>
          <a:bodyPr>
            <a:noAutofit/>
          </a:bodyPr>
          <a:lstStyle/>
          <a:p>
            <a:r>
              <a:rPr lang="en-US" sz="1400" dirty="0"/>
              <a:t>1. Have you observed a difference in this office?</a:t>
            </a:r>
            <a:br>
              <a:rPr lang="en-US" sz="1400" dirty="0"/>
            </a:br>
            <a:r>
              <a:rPr lang="en-US" sz="1400" dirty="0"/>
              <a:t>2. Did the set up of the group room help you feel more comfortable to share your thoughts/feelings?</a:t>
            </a:r>
            <a:br>
              <a:rPr lang="en-US" sz="1400" dirty="0"/>
            </a:br>
            <a:r>
              <a:rPr lang="en-US" sz="1400" dirty="0"/>
              <a:t>3. Has the feel of this room impacted you?</a:t>
            </a:r>
            <a:br>
              <a:rPr lang="en-US" sz="1400" dirty="0"/>
            </a:br>
            <a:r>
              <a:rPr lang="en-US" sz="1400" dirty="0"/>
              <a:t>4. Does having more space (with less clutter) help you to focus more easily?</a:t>
            </a:r>
            <a:br>
              <a:rPr lang="en-US" sz="1400" dirty="0"/>
            </a:br>
            <a:r>
              <a:rPr lang="en-US" sz="1400" dirty="0"/>
              <a:t>5. Does the room feel calmer then it did before?</a:t>
            </a:r>
            <a:br>
              <a:rPr lang="en-US" sz="1400" dirty="0"/>
            </a:br>
            <a:r>
              <a:rPr lang="en-US" sz="1400" dirty="0"/>
              <a:t>6. Do you feel additional changes need to be made to the room?</a:t>
            </a:r>
            <a:br>
              <a:rPr lang="en-US" sz="1400" dirty="0"/>
            </a:br>
            <a:r>
              <a:rPr lang="en-US" sz="1400" dirty="0"/>
              <a:t>7. What’s something we could do in the future to make LCFS better?</a:t>
            </a:r>
          </a:p>
        </p:txBody>
      </p:sp>
      <p:graphicFrame>
        <p:nvGraphicFramePr>
          <p:cNvPr id="6" name="Content Placeholder 5">
            <a:extLst>
              <a:ext uri="{FF2B5EF4-FFF2-40B4-BE49-F238E27FC236}">
                <a16:creationId xmlns:a16="http://schemas.microsoft.com/office/drawing/2014/main" id="{FD792E97-9B2F-4A1B-B855-281D6D47123D}"/>
              </a:ext>
            </a:extLst>
          </p:cNvPr>
          <p:cNvGraphicFramePr>
            <a:graphicFrameLocks noGrp="1"/>
          </p:cNvGraphicFramePr>
          <p:nvPr>
            <p:ph idx="1"/>
            <p:extLst>
              <p:ext uri="{D42A27DB-BD31-4B8C-83A1-F6EECF244321}">
                <p14:modId xmlns:p14="http://schemas.microsoft.com/office/powerpoint/2010/main" val="3870618326"/>
              </p:ext>
            </p:extLst>
          </p:nvPr>
        </p:nvGraphicFramePr>
        <p:xfrm>
          <a:off x="2542041" y="3018913"/>
          <a:ext cx="8911688" cy="34536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7061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C9C5A-3998-4C85-8C03-06FEC4232897}"/>
              </a:ext>
            </a:extLst>
          </p:cNvPr>
          <p:cNvSpPr>
            <a:spLocks noGrp="1"/>
          </p:cNvSpPr>
          <p:nvPr>
            <p:ph type="ctrTitle"/>
          </p:nvPr>
        </p:nvSpPr>
        <p:spPr/>
        <p:txBody>
          <a:bodyPr>
            <a:normAutofit fontScale="90000"/>
          </a:bodyPr>
          <a:lstStyle/>
          <a:p>
            <a:r>
              <a:rPr lang="en-US" sz="2200" b="1" dirty="0"/>
              <a:t>Client Testimonials:</a:t>
            </a:r>
            <a:br>
              <a:rPr lang="en-US" sz="1600" dirty="0"/>
            </a:br>
            <a:br>
              <a:rPr lang="en-US" sz="1600" dirty="0"/>
            </a:br>
            <a:r>
              <a:rPr lang="en-US" sz="1600" dirty="0"/>
              <a:t>“The room feels Feng Shui”</a:t>
            </a:r>
            <a:br>
              <a:rPr lang="en-US" sz="1600" dirty="0"/>
            </a:br>
            <a:br>
              <a:rPr lang="en-US" sz="1600" dirty="0"/>
            </a:br>
            <a:r>
              <a:rPr lang="en-US" sz="1600" dirty="0"/>
              <a:t>“The office felt depressing before, now atmosphere feels good”</a:t>
            </a:r>
            <a:br>
              <a:rPr lang="en-US" sz="1600" dirty="0"/>
            </a:br>
            <a:br>
              <a:rPr lang="en-US" sz="1600" dirty="0"/>
            </a:br>
            <a:r>
              <a:rPr lang="en-US" sz="2200" b="1" dirty="0"/>
              <a:t>Psychotherapist Testimonial</a:t>
            </a:r>
            <a:br>
              <a:rPr lang="en-US" sz="2200" b="1" dirty="0"/>
            </a:br>
            <a:br>
              <a:rPr lang="en-US" sz="2200" dirty="0"/>
            </a:br>
            <a:r>
              <a:rPr lang="en-US" sz="1600" dirty="0"/>
              <a:t>“I didn’t think the office could look this good, makes me want to cry”</a:t>
            </a:r>
            <a:br>
              <a:rPr lang="en-US" sz="1200" dirty="0"/>
            </a:br>
            <a:br>
              <a:rPr lang="en-US" sz="1200" dirty="0"/>
            </a:br>
            <a:endParaRPr lang="en-US" sz="1200" dirty="0"/>
          </a:p>
        </p:txBody>
      </p:sp>
    </p:spTree>
    <p:extLst>
      <p:ext uri="{BB962C8B-B14F-4D97-AF65-F5344CB8AC3E}">
        <p14:creationId xmlns:p14="http://schemas.microsoft.com/office/powerpoint/2010/main" val="1328162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CCE5-BB6C-4652-ACF5-8ACC9F1A9A22}"/>
              </a:ext>
            </a:extLst>
          </p:cNvPr>
          <p:cNvSpPr>
            <a:spLocks noGrp="1"/>
          </p:cNvSpPr>
          <p:nvPr>
            <p:ph type="title"/>
          </p:nvPr>
        </p:nvSpPr>
        <p:spPr/>
        <p:txBody>
          <a:bodyPr/>
          <a:lstStyle/>
          <a:p>
            <a:r>
              <a:rPr lang="en-US" dirty="0"/>
              <a:t>Final results:</a:t>
            </a:r>
          </a:p>
        </p:txBody>
      </p:sp>
      <p:pic>
        <p:nvPicPr>
          <p:cNvPr id="12" name="Content Placeholder 11">
            <a:extLst>
              <a:ext uri="{FF2B5EF4-FFF2-40B4-BE49-F238E27FC236}">
                <a16:creationId xmlns:a16="http://schemas.microsoft.com/office/drawing/2014/main" id="{AC0ADA9C-A91D-4246-865A-1F913F74FCD6}"/>
              </a:ext>
            </a:extLst>
          </p:cNvPr>
          <p:cNvPicPr>
            <a:picLocks noGrp="1" noChangeAspect="1"/>
          </p:cNvPicPr>
          <p:nvPr>
            <p:ph sz="half" idx="2"/>
          </p:nvPr>
        </p:nvPicPr>
        <p:blipFill>
          <a:blip r:embed="rId2"/>
          <a:stretch>
            <a:fillRect/>
          </a:stretch>
        </p:blipFill>
        <p:spPr>
          <a:xfrm>
            <a:off x="4354308" y="1360595"/>
            <a:ext cx="4747571" cy="4166878"/>
          </a:xfrm>
        </p:spPr>
      </p:pic>
      <p:pic>
        <p:nvPicPr>
          <p:cNvPr id="16" name="Content Placeholder 15">
            <a:extLst>
              <a:ext uri="{FF2B5EF4-FFF2-40B4-BE49-F238E27FC236}">
                <a16:creationId xmlns:a16="http://schemas.microsoft.com/office/drawing/2014/main" id="{9AC7E248-B2F7-47F3-B0F7-452EAF6F2DD2}"/>
              </a:ext>
            </a:extLst>
          </p:cNvPr>
          <p:cNvPicPr>
            <a:picLocks noGrp="1" noChangeAspect="1"/>
          </p:cNvPicPr>
          <p:nvPr>
            <p:ph sz="half" idx="1"/>
          </p:nvPr>
        </p:nvPicPr>
        <p:blipFill>
          <a:blip r:embed="rId3"/>
          <a:stretch>
            <a:fillRect/>
          </a:stretch>
        </p:blipFill>
        <p:spPr>
          <a:xfrm rot="10800000" flipV="1">
            <a:off x="1041620" y="1360595"/>
            <a:ext cx="3102607" cy="4136810"/>
          </a:xfrm>
          <a:prstGeom prst="rect">
            <a:avLst/>
          </a:prstGeom>
          <a:ln>
            <a:noFill/>
          </a:ln>
          <a:effectLst>
            <a:softEdge rad="112500"/>
          </a:effectLst>
        </p:spPr>
      </p:pic>
      <p:pic>
        <p:nvPicPr>
          <p:cNvPr id="4" name="Picture 3">
            <a:extLst>
              <a:ext uri="{FF2B5EF4-FFF2-40B4-BE49-F238E27FC236}">
                <a16:creationId xmlns:a16="http://schemas.microsoft.com/office/drawing/2014/main" id="{0B28DC75-8913-438C-9087-19EA9D092A7A}"/>
              </a:ext>
            </a:extLst>
          </p:cNvPr>
          <p:cNvPicPr>
            <a:picLocks noChangeAspect="1"/>
          </p:cNvPicPr>
          <p:nvPr/>
        </p:nvPicPr>
        <p:blipFill>
          <a:blip r:embed="rId4"/>
          <a:stretch>
            <a:fillRect/>
          </a:stretch>
        </p:blipFill>
        <p:spPr>
          <a:xfrm>
            <a:off x="9409891" y="1360595"/>
            <a:ext cx="2480552" cy="3307403"/>
          </a:xfrm>
          <a:prstGeom prst="rect">
            <a:avLst/>
          </a:prstGeom>
        </p:spPr>
      </p:pic>
    </p:spTree>
    <p:extLst>
      <p:ext uri="{BB962C8B-B14F-4D97-AF65-F5344CB8AC3E}">
        <p14:creationId xmlns:p14="http://schemas.microsoft.com/office/powerpoint/2010/main" val="171892078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7220</TotalTime>
  <Words>390</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Century Gothic</vt:lpstr>
      <vt:lpstr>Perpetua</vt:lpstr>
      <vt:lpstr>Wingdings 3</vt:lpstr>
      <vt:lpstr>Wisp</vt:lpstr>
      <vt:lpstr>Lutheran Counseling and Family Service of Wisconsin (LCFS)                                                  MEDIOCRE TO MAGNIFICENT - Services Provided: - Outpatient Mental Health Counseling - Alcohol &amp; Other Drug Abuse Counseling - In School Counseling - Adoption Services  </vt:lpstr>
      <vt:lpstr>The problem was: Busy, outdated and cluttered therapy office. Alcohol &amp; Drug Abuse Group/Individual Counseling Room AODA clients meet weekly in this room for AODA group therapy.</vt:lpstr>
      <vt:lpstr>This is what we want to see:</vt:lpstr>
      <vt:lpstr>1. Have you observed a difference in this office? 2. Did the set up of the group room help you feel more comfortable to share your thoughts/feelings? 3. Has the feel of this room impacted you? 4. Does having more space (with less clutter) help you to focus more easily? 5. Does the room feel calmer then it did before? 6. Do you feel additional changes need to be made to the room? 7. What’s something we could do in the future to make LCFS better?</vt:lpstr>
      <vt:lpstr>Client Testimonials:  “The room feels Feng Shui”  “The office felt depressing before, now atmosphere feels good”  Psychotherapist Testimonial  “I didn’t think the office could look this good, makes me want to cry”  </vt:lpstr>
      <vt:lpstr>Final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Lutheran Counseling and Family Service of Wisconsin</dc:title>
  <dc:creator>Lisa Huebner</dc:creator>
  <cp:lastModifiedBy>Moebius, Amy</cp:lastModifiedBy>
  <cp:revision>31</cp:revision>
  <cp:lastPrinted>2021-09-14T00:51:47Z</cp:lastPrinted>
  <dcterms:created xsi:type="dcterms:W3CDTF">2021-09-10T15:02:49Z</dcterms:created>
  <dcterms:modified xsi:type="dcterms:W3CDTF">2021-10-26T18:09:43Z</dcterms:modified>
</cp:coreProperties>
</file>