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60" r:id="rId3"/>
    <p:sldId id="261" r:id="rId4"/>
    <p:sldId id="262" r:id="rId5"/>
    <p:sldId id="26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t Lagunez" initials="JL" lastIdx="11" clrIdx="0">
    <p:extLst>
      <p:ext uri="{19B8F6BF-5375-455C-9EA6-DF929625EA0E}">
        <p15:presenceInfo xmlns:p15="http://schemas.microsoft.com/office/powerpoint/2012/main" userId="S-1-5-21-602162358-1214440339-682003330-9146" providerId="AD"/>
      </p:ext>
    </p:extLst>
  </p:cmAuthor>
  <p:cmAuthor id="2" name="Eugenia Sousa" initials="ES" lastIdx="3" clrIdx="1">
    <p:extLst>
      <p:ext uri="{19B8F6BF-5375-455C-9EA6-DF929625EA0E}">
        <p15:presenceInfo xmlns:p15="http://schemas.microsoft.com/office/powerpoint/2012/main" userId="S-1-5-21-602162358-1214440339-682003330-52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A5"/>
    <a:srgbClr val="D51A5F"/>
    <a:srgbClr val="D93F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5" d="100"/>
          <a:sy n="55" d="100"/>
        </p:scale>
        <p:origin x="758" y="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1" i="0" u="none" strike="noStrike" kern="1200" baseline="0">
              <a:solidFill>
                <a:sysClr val="windowText" lastClr="000000"/>
              </a:solidFill>
              <a:latin typeface="Garamond (Body)"/>
              <a:ea typeface="+mn-ea"/>
              <a:cs typeface="+mn-cs"/>
            </a:defRPr>
          </a:pPr>
          <a:endParaRPr lang="en-US"/>
        </a:p>
      </c:txPr>
    </c:title>
    <c:autoTitleDeleted val="0"/>
    <c:plotArea>
      <c:layout/>
      <c:pieChart>
        <c:varyColors val="1"/>
        <c:ser>
          <c:idx val="0"/>
          <c:order val="0"/>
          <c:tx>
            <c:strRef>
              <c:f>'Overall Satisfaction'!$B$1</c:f>
              <c:strCache>
                <c:ptCount val="1"/>
                <c:pt idx="0">
                  <c:v>Overall Satisfaction with the Family Education Group</c:v>
                </c:pt>
              </c:strCache>
            </c:strRef>
          </c:tx>
          <c:dPt>
            <c:idx val="0"/>
            <c:bubble3D val="0"/>
            <c:spPr>
              <a:gradFill rotWithShape="1">
                <a:gsLst>
                  <a:gs pos="0">
                    <a:schemeClr val="accent1">
                      <a:satMod val="100000"/>
                      <a:lumMod val="100000"/>
                    </a:schemeClr>
                  </a:gs>
                  <a:gs pos="50000">
                    <a:schemeClr val="accent1">
                      <a:shade val="99000"/>
                      <a:satMod val="105000"/>
                      <a:lumMod val="100000"/>
                    </a:schemeClr>
                  </a:gs>
                  <a:gs pos="100000">
                    <a:schemeClr val="accent1">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c:spPr>
            <c:extLst>
              <c:ext xmlns:c16="http://schemas.microsoft.com/office/drawing/2014/chart" uri="{C3380CC4-5D6E-409C-BE32-E72D297353CC}">
                <c16:uniqueId val="{00000001-D67A-4076-B28E-8E2382CE4A23}"/>
              </c:ext>
            </c:extLst>
          </c:dPt>
          <c:dPt>
            <c:idx val="1"/>
            <c:bubble3D val="0"/>
            <c:spPr>
              <a:gradFill rotWithShape="1">
                <a:gsLst>
                  <a:gs pos="0">
                    <a:schemeClr val="accent3">
                      <a:satMod val="100000"/>
                      <a:lumMod val="100000"/>
                    </a:schemeClr>
                  </a:gs>
                  <a:gs pos="50000">
                    <a:schemeClr val="accent3">
                      <a:shade val="99000"/>
                      <a:satMod val="105000"/>
                      <a:lumMod val="100000"/>
                    </a:schemeClr>
                  </a:gs>
                  <a:gs pos="100000">
                    <a:schemeClr val="accent3">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c:spPr>
            <c:extLst>
              <c:ext xmlns:c16="http://schemas.microsoft.com/office/drawing/2014/chart" uri="{C3380CC4-5D6E-409C-BE32-E72D297353CC}">
                <c16:uniqueId val="{00000003-D67A-4076-B28E-8E2382CE4A23}"/>
              </c:ext>
            </c:extLst>
          </c:dPt>
          <c:dPt>
            <c:idx val="2"/>
            <c:bubble3D val="0"/>
            <c:spPr>
              <a:gradFill rotWithShape="1">
                <a:gsLst>
                  <a:gs pos="0">
                    <a:schemeClr val="accent5">
                      <a:satMod val="100000"/>
                      <a:lumMod val="100000"/>
                    </a:schemeClr>
                  </a:gs>
                  <a:gs pos="50000">
                    <a:schemeClr val="accent5">
                      <a:shade val="99000"/>
                      <a:satMod val="105000"/>
                      <a:lumMod val="100000"/>
                    </a:schemeClr>
                  </a:gs>
                  <a:gs pos="100000">
                    <a:schemeClr val="accent5">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c:spPr>
            <c:extLst>
              <c:ext xmlns:c16="http://schemas.microsoft.com/office/drawing/2014/chart" uri="{C3380CC4-5D6E-409C-BE32-E72D297353CC}">
                <c16:uniqueId val="{00000005-D67A-4076-B28E-8E2382CE4A23}"/>
              </c:ext>
            </c:extLst>
          </c:dPt>
          <c:dPt>
            <c:idx val="3"/>
            <c:bubble3D val="0"/>
            <c:spPr>
              <a:gradFill rotWithShape="1">
                <a:gsLst>
                  <a:gs pos="0">
                    <a:schemeClr val="accent1">
                      <a:lumMod val="60000"/>
                      <a:satMod val="100000"/>
                      <a:lumMod val="100000"/>
                    </a:schemeClr>
                  </a:gs>
                  <a:gs pos="50000">
                    <a:schemeClr val="accent1">
                      <a:lumMod val="60000"/>
                      <a:shade val="99000"/>
                      <a:satMod val="105000"/>
                      <a:lumMod val="100000"/>
                    </a:schemeClr>
                  </a:gs>
                  <a:gs pos="100000">
                    <a:schemeClr val="accent1">
                      <a:lumMod val="6000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c:spPr>
            <c:extLst>
              <c:ext xmlns:c16="http://schemas.microsoft.com/office/drawing/2014/chart" uri="{C3380CC4-5D6E-409C-BE32-E72D297353CC}">
                <c16:uniqueId val="{00000007-D67A-4076-B28E-8E2382CE4A23}"/>
              </c:ext>
            </c:extLst>
          </c:dPt>
          <c:dPt>
            <c:idx val="4"/>
            <c:bubble3D val="0"/>
            <c:spPr>
              <a:gradFill rotWithShape="1">
                <a:gsLst>
                  <a:gs pos="0">
                    <a:schemeClr val="accent3">
                      <a:lumMod val="60000"/>
                      <a:satMod val="100000"/>
                      <a:lumMod val="100000"/>
                    </a:schemeClr>
                  </a:gs>
                  <a:gs pos="50000">
                    <a:schemeClr val="accent3">
                      <a:lumMod val="60000"/>
                      <a:shade val="99000"/>
                      <a:satMod val="105000"/>
                      <a:lumMod val="100000"/>
                    </a:schemeClr>
                  </a:gs>
                  <a:gs pos="100000">
                    <a:schemeClr val="accent3">
                      <a:lumMod val="6000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c:spPr>
            <c:extLst>
              <c:ext xmlns:c16="http://schemas.microsoft.com/office/drawing/2014/chart" uri="{C3380CC4-5D6E-409C-BE32-E72D297353CC}">
                <c16:uniqueId val="{00000009-D67A-4076-B28E-8E2382CE4A23}"/>
              </c:ext>
            </c:extLst>
          </c:dPt>
          <c:cat>
            <c:strRef>
              <c:f>'Overall Satisfaction'!$A$2:$A$6</c:f>
              <c:strCache>
                <c:ptCount val="5"/>
                <c:pt idx="0">
                  <c:v>Very Dissatisfied </c:v>
                </c:pt>
                <c:pt idx="1">
                  <c:v>Dissatisfied </c:v>
                </c:pt>
                <c:pt idx="2">
                  <c:v>Neutral </c:v>
                </c:pt>
                <c:pt idx="3">
                  <c:v>Satisfied </c:v>
                </c:pt>
                <c:pt idx="4">
                  <c:v>Very Satisfied </c:v>
                </c:pt>
              </c:strCache>
            </c:strRef>
          </c:cat>
          <c:val>
            <c:numRef>
              <c:f>'Overall Satisfaction'!$B$2:$B$6</c:f>
              <c:numCache>
                <c:formatCode>General</c:formatCode>
                <c:ptCount val="5"/>
                <c:pt idx="0">
                  <c:v>0</c:v>
                </c:pt>
                <c:pt idx="1">
                  <c:v>0</c:v>
                </c:pt>
                <c:pt idx="2">
                  <c:v>3</c:v>
                </c:pt>
                <c:pt idx="3">
                  <c:v>3</c:v>
                </c:pt>
                <c:pt idx="4">
                  <c:v>6</c:v>
                </c:pt>
              </c:numCache>
            </c:numRef>
          </c:val>
          <c:extLst>
            <c:ext xmlns:c16="http://schemas.microsoft.com/office/drawing/2014/chart" uri="{C3380CC4-5D6E-409C-BE32-E72D297353CC}">
              <c16:uniqueId val="{0000000A-D67A-4076-B28E-8E2382CE4A2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ysClr val="windowText" lastClr="000000"/>
              </a:solidFill>
              <a:latin typeface="Garamond (Body)"/>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latin typeface="Garamond (Body)"/>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ysClr val="windowText" lastClr="000000"/>
                </a:solidFill>
                <a:latin typeface="Garamond (Body)"/>
                <a:ea typeface="+mn-ea"/>
                <a:cs typeface="Times New Roman" panose="02020603050405020304" pitchFamily="18" charset="0"/>
              </a:defRPr>
            </a:pPr>
            <a:r>
              <a:rPr lang="en-US" sz="2000" b="1" dirty="0"/>
              <a:t>Family Education Group Survey </a:t>
            </a:r>
          </a:p>
        </c:rich>
      </c:tx>
      <c:overlay val="0"/>
      <c:spPr>
        <a:noFill/>
        <a:ln>
          <a:noFill/>
        </a:ln>
        <a:effectLst/>
      </c:spPr>
      <c:txPr>
        <a:bodyPr rot="0" spcFirstLastPara="1" vertOverflow="ellipsis" vert="horz" wrap="square" anchor="ctr" anchorCtr="1"/>
        <a:lstStyle/>
        <a:p>
          <a:pPr>
            <a:defRPr sz="2000" b="1" i="0" u="none" strike="noStrike" kern="1200" spc="0" baseline="0">
              <a:solidFill>
                <a:sysClr val="windowText" lastClr="000000"/>
              </a:solidFill>
              <a:latin typeface="Garamond (Body)"/>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'Level of Agreement'!$B$1</c:f>
              <c:strCache>
                <c:ptCount val="1"/>
                <c:pt idx="0">
                  <c:v>Strongly Disagree</c:v>
                </c:pt>
              </c:strCache>
            </c:strRef>
          </c:tx>
          <c:spPr>
            <a:solidFill>
              <a:schemeClr val="accent1"/>
            </a:solidFill>
            <a:ln>
              <a:noFill/>
            </a:ln>
            <a:effectLst/>
          </c:spPr>
          <c:invertIfNegative val="0"/>
          <c:cat>
            <c:strRef>
              <c:f>'Level of Agreement'!$A$2:$A$6</c:f>
              <c:strCache>
                <c:ptCount val="5"/>
                <c:pt idx="0">
                  <c:v>UCC Staff was professional.</c:v>
                </c:pt>
                <c:pt idx="1">
                  <c:v>UCC Staff was on time for group.</c:v>
                </c:pt>
                <c:pt idx="2">
                  <c:v>I learned something new from attending.</c:v>
                </c:pt>
                <c:pt idx="3">
                  <c:v>I would participate in the Family Education Group again.</c:v>
                </c:pt>
                <c:pt idx="4">
                  <c:v>I would refer a friend/ family member to the Family Education Group.</c:v>
                </c:pt>
              </c:strCache>
            </c:strRef>
          </c:cat>
          <c:val>
            <c:numRef>
              <c:f>'Level of Agreement'!$B$2:$B$6</c:f>
              <c:numCache>
                <c:formatCode>General</c:formatCode>
                <c:ptCount val="5"/>
                <c:pt idx="0">
                  <c:v>1</c:v>
                </c:pt>
                <c:pt idx="1">
                  <c:v>1</c:v>
                </c:pt>
                <c:pt idx="2">
                  <c:v>4</c:v>
                </c:pt>
                <c:pt idx="3">
                  <c:v>1</c:v>
                </c:pt>
                <c:pt idx="4">
                  <c:v>2</c:v>
                </c:pt>
              </c:numCache>
            </c:numRef>
          </c:val>
          <c:extLst>
            <c:ext xmlns:c16="http://schemas.microsoft.com/office/drawing/2014/chart" uri="{C3380CC4-5D6E-409C-BE32-E72D297353CC}">
              <c16:uniqueId val="{00000000-4CB4-4411-A452-CC199AF7EE9D}"/>
            </c:ext>
          </c:extLst>
        </c:ser>
        <c:ser>
          <c:idx val="1"/>
          <c:order val="1"/>
          <c:tx>
            <c:strRef>
              <c:f>'Level of Agreement'!$C$1</c:f>
              <c:strCache>
                <c:ptCount val="1"/>
                <c:pt idx="0">
                  <c:v>Disagree</c:v>
                </c:pt>
              </c:strCache>
            </c:strRef>
          </c:tx>
          <c:spPr>
            <a:solidFill>
              <a:schemeClr val="accent3"/>
            </a:solidFill>
            <a:ln>
              <a:noFill/>
            </a:ln>
            <a:effectLst/>
          </c:spPr>
          <c:invertIfNegative val="0"/>
          <c:cat>
            <c:strRef>
              <c:f>'Level of Agreement'!$A$2:$A$6</c:f>
              <c:strCache>
                <c:ptCount val="5"/>
                <c:pt idx="0">
                  <c:v>UCC Staff was professional.</c:v>
                </c:pt>
                <c:pt idx="1">
                  <c:v>UCC Staff was on time for group.</c:v>
                </c:pt>
                <c:pt idx="2">
                  <c:v>I learned something new from attending.</c:v>
                </c:pt>
                <c:pt idx="3">
                  <c:v>I would participate in the Family Education Group again.</c:v>
                </c:pt>
                <c:pt idx="4">
                  <c:v>I would refer a friend/ family member to the Family Education Group.</c:v>
                </c:pt>
              </c:strCache>
            </c:strRef>
          </c:cat>
          <c:val>
            <c:numRef>
              <c:f>'Level of Agreement'!$C$2:$C$6</c:f>
              <c:numCache>
                <c:formatCode>General</c:formatCode>
                <c:ptCount val="5"/>
                <c:pt idx="0">
                  <c:v>0</c:v>
                </c:pt>
                <c:pt idx="1">
                  <c:v>0</c:v>
                </c:pt>
                <c:pt idx="2">
                  <c:v>0</c:v>
                </c:pt>
                <c:pt idx="3">
                  <c:v>0</c:v>
                </c:pt>
                <c:pt idx="4">
                  <c:v>1</c:v>
                </c:pt>
              </c:numCache>
            </c:numRef>
          </c:val>
          <c:extLst>
            <c:ext xmlns:c16="http://schemas.microsoft.com/office/drawing/2014/chart" uri="{C3380CC4-5D6E-409C-BE32-E72D297353CC}">
              <c16:uniqueId val="{00000001-4CB4-4411-A452-CC199AF7EE9D}"/>
            </c:ext>
          </c:extLst>
        </c:ser>
        <c:ser>
          <c:idx val="2"/>
          <c:order val="2"/>
          <c:tx>
            <c:strRef>
              <c:f>'Level of Agreement'!$D$1</c:f>
              <c:strCache>
                <c:ptCount val="1"/>
                <c:pt idx="0">
                  <c:v>Neutral </c:v>
                </c:pt>
              </c:strCache>
            </c:strRef>
          </c:tx>
          <c:spPr>
            <a:solidFill>
              <a:schemeClr val="accent5"/>
            </a:solidFill>
            <a:ln>
              <a:noFill/>
            </a:ln>
            <a:effectLst/>
          </c:spPr>
          <c:invertIfNegative val="0"/>
          <c:cat>
            <c:strRef>
              <c:f>'Level of Agreement'!$A$2:$A$6</c:f>
              <c:strCache>
                <c:ptCount val="5"/>
                <c:pt idx="0">
                  <c:v>UCC Staff was professional.</c:v>
                </c:pt>
                <c:pt idx="1">
                  <c:v>UCC Staff was on time for group.</c:v>
                </c:pt>
                <c:pt idx="2">
                  <c:v>I learned something new from attending.</c:v>
                </c:pt>
                <c:pt idx="3">
                  <c:v>I would participate in the Family Education Group again.</c:v>
                </c:pt>
                <c:pt idx="4">
                  <c:v>I would refer a friend/ family member to the Family Education Group.</c:v>
                </c:pt>
              </c:strCache>
            </c:strRef>
          </c:cat>
          <c:val>
            <c:numRef>
              <c:f>'Level of Agreement'!$D$2:$D$6</c:f>
              <c:numCache>
                <c:formatCode>General</c:formatCode>
                <c:ptCount val="5"/>
                <c:pt idx="0">
                  <c:v>0</c:v>
                </c:pt>
                <c:pt idx="1">
                  <c:v>1</c:v>
                </c:pt>
                <c:pt idx="2">
                  <c:v>0</c:v>
                </c:pt>
                <c:pt idx="3">
                  <c:v>3</c:v>
                </c:pt>
                <c:pt idx="4">
                  <c:v>0</c:v>
                </c:pt>
              </c:numCache>
            </c:numRef>
          </c:val>
          <c:extLst>
            <c:ext xmlns:c16="http://schemas.microsoft.com/office/drawing/2014/chart" uri="{C3380CC4-5D6E-409C-BE32-E72D297353CC}">
              <c16:uniqueId val="{00000002-4CB4-4411-A452-CC199AF7EE9D}"/>
            </c:ext>
          </c:extLst>
        </c:ser>
        <c:ser>
          <c:idx val="3"/>
          <c:order val="3"/>
          <c:tx>
            <c:strRef>
              <c:f>'Level of Agreement'!$E$1</c:f>
              <c:strCache>
                <c:ptCount val="1"/>
                <c:pt idx="0">
                  <c:v>Agree</c:v>
                </c:pt>
              </c:strCache>
            </c:strRef>
          </c:tx>
          <c:spPr>
            <a:solidFill>
              <a:schemeClr val="accent1">
                <a:lumMod val="60000"/>
              </a:schemeClr>
            </a:solidFill>
            <a:ln>
              <a:noFill/>
            </a:ln>
            <a:effectLst/>
          </c:spPr>
          <c:invertIfNegative val="0"/>
          <c:cat>
            <c:strRef>
              <c:f>'Level of Agreement'!$A$2:$A$6</c:f>
              <c:strCache>
                <c:ptCount val="5"/>
                <c:pt idx="0">
                  <c:v>UCC Staff was professional.</c:v>
                </c:pt>
                <c:pt idx="1">
                  <c:v>UCC Staff was on time for group.</c:v>
                </c:pt>
                <c:pt idx="2">
                  <c:v>I learned something new from attending.</c:v>
                </c:pt>
                <c:pt idx="3">
                  <c:v>I would participate in the Family Education Group again.</c:v>
                </c:pt>
                <c:pt idx="4">
                  <c:v>I would refer a friend/ family member to the Family Education Group.</c:v>
                </c:pt>
              </c:strCache>
            </c:strRef>
          </c:cat>
          <c:val>
            <c:numRef>
              <c:f>'Level of Agreement'!$E$2:$E$6</c:f>
              <c:numCache>
                <c:formatCode>General</c:formatCode>
                <c:ptCount val="5"/>
                <c:pt idx="0">
                  <c:v>1</c:v>
                </c:pt>
                <c:pt idx="1">
                  <c:v>3</c:v>
                </c:pt>
                <c:pt idx="2">
                  <c:v>4</c:v>
                </c:pt>
                <c:pt idx="3">
                  <c:v>2</c:v>
                </c:pt>
                <c:pt idx="4">
                  <c:v>2</c:v>
                </c:pt>
              </c:numCache>
            </c:numRef>
          </c:val>
          <c:extLst>
            <c:ext xmlns:c16="http://schemas.microsoft.com/office/drawing/2014/chart" uri="{C3380CC4-5D6E-409C-BE32-E72D297353CC}">
              <c16:uniqueId val="{00000003-4CB4-4411-A452-CC199AF7EE9D}"/>
            </c:ext>
          </c:extLst>
        </c:ser>
        <c:ser>
          <c:idx val="4"/>
          <c:order val="4"/>
          <c:tx>
            <c:strRef>
              <c:f>'Level of Agreement'!$F$1</c:f>
              <c:strCache>
                <c:ptCount val="1"/>
                <c:pt idx="0">
                  <c:v>Strongly Agree</c:v>
                </c:pt>
              </c:strCache>
            </c:strRef>
          </c:tx>
          <c:spPr>
            <a:solidFill>
              <a:schemeClr val="accent3">
                <a:lumMod val="60000"/>
              </a:schemeClr>
            </a:solidFill>
            <a:ln>
              <a:noFill/>
            </a:ln>
            <a:effectLst/>
          </c:spPr>
          <c:invertIfNegative val="0"/>
          <c:cat>
            <c:strRef>
              <c:f>'Level of Agreement'!$A$2:$A$6</c:f>
              <c:strCache>
                <c:ptCount val="5"/>
                <c:pt idx="0">
                  <c:v>UCC Staff was professional.</c:v>
                </c:pt>
                <c:pt idx="1">
                  <c:v>UCC Staff was on time for group.</c:v>
                </c:pt>
                <c:pt idx="2">
                  <c:v>I learned something new from attending.</c:v>
                </c:pt>
                <c:pt idx="3">
                  <c:v>I would participate in the Family Education Group again.</c:v>
                </c:pt>
                <c:pt idx="4">
                  <c:v>I would refer a friend/ family member to the Family Education Group.</c:v>
                </c:pt>
              </c:strCache>
            </c:strRef>
          </c:cat>
          <c:val>
            <c:numRef>
              <c:f>'Level of Agreement'!$F$2:$F$6</c:f>
              <c:numCache>
                <c:formatCode>General</c:formatCode>
                <c:ptCount val="5"/>
                <c:pt idx="0">
                  <c:v>15</c:v>
                </c:pt>
                <c:pt idx="1">
                  <c:v>12</c:v>
                </c:pt>
                <c:pt idx="2">
                  <c:v>12</c:v>
                </c:pt>
                <c:pt idx="3">
                  <c:v>11</c:v>
                </c:pt>
                <c:pt idx="4">
                  <c:v>12</c:v>
                </c:pt>
              </c:numCache>
            </c:numRef>
          </c:val>
          <c:extLst>
            <c:ext xmlns:c16="http://schemas.microsoft.com/office/drawing/2014/chart" uri="{C3380CC4-5D6E-409C-BE32-E72D297353CC}">
              <c16:uniqueId val="{00000004-4CB4-4411-A452-CC199AF7EE9D}"/>
            </c:ext>
          </c:extLst>
        </c:ser>
        <c:dLbls>
          <c:showLegendKey val="0"/>
          <c:showVal val="0"/>
          <c:showCatName val="0"/>
          <c:showSerName val="0"/>
          <c:showPercent val="0"/>
          <c:showBubbleSize val="0"/>
        </c:dLbls>
        <c:gapWidth val="219"/>
        <c:overlap val="-27"/>
        <c:axId val="823055488"/>
        <c:axId val="823055816"/>
      </c:barChart>
      <c:catAx>
        <c:axId val="823055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Garamond (Body)"/>
                <a:ea typeface="+mn-ea"/>
                <a:cs typeface="Times New Roman" panose="02020603050405020304" pitchFamily="18" charset="0"/>
              </a:defRPr>
            </a:pPr>
            <a:endParaRPr lang="en-US"/>
          </a:p>
        </c:txPr>
        <c:crossAx val="823055816"/>
        <c:crosses val="autoZero"/>
        <c:auto val="1"/>
        <c:lblAlgn val="ctr"/>
        <c:lblOffset val="100"/>
        <c:noMultiLvlLbl val="0"/>
      </c:catAx>
      <c:valAx>
        <c:axId val="823055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Garamond (Body)"/>
                <a:ea typeface="+mn-ea"/>
                <a:cs typeface="Times New Roman" panose="02020603050405020304" pitchFamily="18" charset="0"/>
              </a:defRPr>
            </a:pPr>
            <a:endParaRPr lang="en-US"/>
          </a:p>
        </c:txPr>
        <c:crossAx val="823055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Garamond (Body)"/>
              <a:ea typeface="+mn-ea"/>
              <a:cs typeface="Times New Roman" panose="02020603050405020304" pitchFamily="18" charset="0"/>
            </a:defRPr>
          </a:pPr>
          <a:endParaRPr lang="en-US"/>
        </a:p>
      </c:txPr>
    </c:legend>
    <c:plotVisOnly val="1"/>
    <c:dispBlanksAs val="gap"/>
    <c:showDLblsOverMax val="0"/>
  </c:chart>
  <c:spPr>
    <a:noFill/>
    <a:ln w="9525" cap="flat" cmpd="sng" algn="ctr">
      <a:noFill/>
      <a:round/>
    </a:ln>
    <a:effectLst/>
  </c:spPr>
  <c:txPr>
    <a:bodyPr/>
    <a:lstStyle/>
    <a:p>
      <a:pPr>
        <a:defRPr sz="1200">
          <a:solidFill>
            <a:sysClr val="windowText" lastClr="000000"/>
          </a:solidFill>
          <a:latin typeface="Garamond (Body)"/>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8F7B6B2-9D6E-4AEE-8343-68978B138BD4}" type="datetimeFigureOut">
              <a:rPr lang="en-US" smtClean="0"/>
              <a:t>10/18/2022</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7FF5E188-6036-42D5-913A-3383A093DD55}" type="slidenum">
              <a:rPr lang="en-US" smtClean="0"/>
              <a:t>‹#›</a:t>
            </a:fld>
            <a:endParaRPr lang="en-US" dirty="0"/>
          </a:p>
        </p:txBody>
      </p:sp>
    </p:spTree>
    <p:extLst>
      <p:ext uri="{BB962C8B-B14F-4D97-AF65-F5344CB8AC3E}">
        <p14:creationId xmlns:p14="http://schemas.microsoft.com/office/powerpoint/2010/main" val="344288619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F7B6B2-9D6E-4AEE-8343-68978B138BD4}" type="datetimeFigureOut">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F5E188-6036-42D5-913A-3383A093DD55}" type="slidenum">
              <a:rPr lang="en-US" smtClean="0"/>
              <a:t>‹#›</a:t>
            </a:fld>
            <a:endParaRPr lang="en-US" dirty="0"/>
          </a:p>
        </p:txBody>
      </p:sp>
    </p:spTree>
    <p:extLst>
      <p:ext uri="{BB962C8B-B14F-4D97-AF65-F5344CB8AC3E}">
        <p14:creationId xmlns:p14="http://schemas.microsoft.com/office/powerpoint/2010/main" val="3470440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F7B6B2-9D6E-4AEE-8343-68978B138BD4}" type="datetimeFigureOut">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F5E188-6036-42D5-913A-3383A093DD55}" type="slidenum">
              <a:rPr lang="en-US" smtClean="0"/>
              <a:t>‹#›</a:t>
            </a:fld>
            <a:endParaRPr lang="en-US" dirty="0"/>
          </a:p>
        </p:txBody>
      </p:sp>
    </p:spTree>
    <p:extLst>
      <p:ext uri="{BB962C8B-B14F-4D97-AF65-F5344CB8AC3E}">
        <p14:creationId xmlns:p14="http://schemas.microsoft.com/office/powerpoint/2010/main" val="859882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F7B6B2-9D6E-4AEE-8343-68978B138BD4}" type="datetimeFigureOut">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F5E188-6036-42D5-913A-3383A093DD55}" type="slidenum">
              <a:rPr lang="en-US" smtClean="0"/>
              <a:t>‹#›</a:t>
            </a:fld>
            <a:endParaRPr lang="en-US" dirty="0"/>
          </a:p>
        </p:txBody>
      </p:sp>
    </p:spTree>
    <p:extLst>
      <p:ext uri="{BB962C8B-B14F-4D97-AF65-F5344CB8AC3E}">
        <p14:creationId xmlns:p14="http://schemas.microsoft.com/office/powerpoint/2010/main" val="465015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08F7B6B2-9D6E-4AEE-8343-68978B138BD4}" type="datetimeFigureOut">
              <a:rPr lang="en-US" smtClean="0"/>
              <a:t>10/18/2022</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7FF5E188-6036-42D5-913A-3383A093DD55}" type="slidenum">
              <a:rPr lang="en-US" smtClean="0"/>
              <a:t>‹#›</a:t>
            </a:fld>
            <a:endParaRPr lang="en-US" dirty="0"/>
          </a:p>
        </p:txBody>
      </p:sp>
    </p:spTree>
    <p:extLst>
      <p:ext uri="{BB962C8B-B14F-4D97-AF65-F5344CB8AC3E}">
        <p14:creationId xmlns:p14="http://schemas.microsoft.com/office/powerpoint/2010/main" val="270492176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F7B6B2-9D6E-4AEE-8343-68978B138BD4}" type="datetimeFigureOut">
              <a:rPr lang="en-US" smtClean="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F5E188-6036-42D5-913A-3383A093DD55}" type="slidenum">
              <a:rPr lang="en-US" smtClean="0"/>
              <a:t>‹#›</a:t>
            </a:fld>
            <a:endParaRPr lang="en-US" dirty="0"/>
          </a:p>
        </p:txBody>
      </p:sp>
    </p:spTree>
    <p:extLst>
      <p:ext uri="{BB962C8B-B14F-4D97-AF65-F5344CB8AC3E}">
        <p14:creationId xmlns:p14="http://schemas.microsoft.com/office/powerpoint/2010/main" val="308969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F7B6B2-9D6E-4AEE-8343-68978B138BD4}" type="datetimeFigureOut">
              <a:rPr lang="en-US" smtClean="0"/>
              <a:t>10/18/2022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F5E188-6036-42D5-913A-3383A093DD55}" type="slidenum">
              <a:rPr lang="en-US" smtClean="0"/>
              <a:t>‹#›</a:t>
            </a:fld>
            <a:endParaRPr lang="en-US" dirty="0"/>
          </a:p>
        </p:txBody>
      </p:sp>
    </p:spTree>
    <p:extLst>
      <p:ext uri="{BB962C8B-B14F-4D97-AF65-F5344CB8AC3E}">
        <p14:creationId xmlns:p14="http://schemas.microsoft.com/office/powerpoint/2010/main" val="1993783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F7B6B2-9D6E-4AEE-8343-68978B138BD4}" type="datetimeFigureOut">
              <a:rPr lang="en-US" smtClean="0"/>
              <a:t>10/18/2022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F5E188-6036-42D5-913A-3383A093DD55}" type="slidenum">
              <a:rPr lang="en-US" smtClean="0"/>
              <a:t>‹#›</a:t>
            </a:fld>
            <a:endParaRPr lang="en-US" dirty="0"/>
          </a:p>
        </p:txBody>
      </p:sp>
    </p:spTree>
    <p:extLst>
      <p:ext uri="{BB962C8B-B14F-4D97-AF65-F5344CB8AC3E}">
        <p14:creationId xmlns:p14="http://schemas.microsoft.com/office/powerpoint/2010/main" val="192550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7B6B2-9D6E-4AEE-8343-68978B138BD4}" type="datetimeFigureOut">
              <a:rPr lang="en-US" smtClean="0"/>
              <a:t>10/18/2022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F5E188-6036-42D5-913A-3383A093DD55}" type="slidenum">
              <a:rPr lang="en-US" smtClean="0"/>
              <a:t>‹#›</a:t>
            </a:fld>
            <a:endParaRPr lang="en-US" dirty="0"/>
          </a:p>
        </p:txBody>
      </p:sp>
    </p:spTree>
    <p:extLst>
      <p:ext uri="{BB962C8B-B14F-4D97-AF65-F5344CB8AC3E}">
        <p14:creationId xmlns:p14="http://schemas.microsoft.com/office/powerpoint/2010/main" val="3595044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08F7B6B2-9D6E-4AEE-8343-68978B138BD4}" type="datetimeFigureOut">
              <a:rPr lang="en-US" smtClean="0"/>
              <a:t>10/18/2022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7FF5E188-6036-42D5-913A-3383A093DD55}" type="slidenum">
              <a:rPr lang="en-US" smtClean="0"/>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36238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08F7B6B2-9D6E-4AEE-8343-68978B138BD4}" type="datetimeFigureOut">
              <a:rPr lang="en-US" smtClean="0"/>
              <a:t>10/18/2022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7FF5E188-6036-42D5-913A-3383A093DD55}" type="slidenum">
              <a:rPr lang="en-US" smtClean="0"/>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57711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08F7B6B2-9D6E-4AEE-8343-68978B138BD4}" type="datetimeFigureOut">
              <a:rPr lang="en-US" smtClean="0"/>
              <a:t>10/18/2022</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7FF5E188-6036-42D5-913A-3383A093DD55}" type="slidenum">
              <a:rPr lang="en-US" smtClean="0"/>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3396015834"/>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264C9-BA66-4A52-BE20-CCC229E5566C}"/>
              </a:ext>
            </a:extLst>
          </p:cNvPr>
          <p:cNvSpPr>
            <a:spLocks noGrp="1"/>
          </p:cNvSpPr>
          <p:nvPr>
            <p:ph type="ctrTitle"/>
          </p:nvPr>
        </p:nvSpPr>
        <p:spPr>
          <a:xfrm>
            <a:off x="3597480" y="1881627"/>
            <a:ext cx="5206267" cy="1747397"/>
          </a:xfrm>
          <a:noFill/>
          <a:ln>
            <a:noFill/>
          </a:ln>
        </p:spPr>
        <p:txBody>
          <a:bodyPr>
            <a:normAutofit/>
          </a:bodyPr>
          <a:lstStyle/>
          <a:p>
            <a:pPr algn="ctr"/>
            <a:r>
              <a:rPr lang="en-US" sz="11500" cap="none" dirty="0">
                <a:ln w="38100">
                  <a:noFill/>
                </a:ln>
                <a:solidFill>
                  <a:schemeClr val="tx1"/>
                </a:solidFill>
              </a:rPr>
              <a:t>Narcan</a:t>
            </a:r>
          </a:p>
        </p:txBody>
      </p:sp>
      <p:pic>
        <p:nvPicPr>
          <p:cNvPr id="4" name="Picture 2" descr="Home | United Community Center">
            <a:extLst>
              <a:ext uri="{FF2B5EF4-FFF2-40B4-BE49-F238E27FC236}">
                <a16:creationId xmlns:a16="http://schemas.microsoft.com/office/drawing/2014/main" id="{3A465DED-60E7-407F-B98A-2FE197D909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2013" y="4873610"/>
            <a:ext cx="3667973" cy="501481"/>
          </a:xfrm>
          <a:prstGeom prst="rect">
            <a:avLst/>
          </a:prstGeom>
          <a:solidFill>
            <a:schemeClr val="bg1"/>
          </a:solidFill>
          <a:ln w="19050">
            <a:noFill/>
          </a:ln>
        </p:spPr>
      </p:pic>
      <p:pic>
        <p:nvPicPr>
          <p:cNvPr id="10" name="Picture 9">
            <a:extLst>
              <a:ext uri="{FF2B5EF4-FFF2-40B4-BE49-F238E27FC236}">
                <a16:creationId xmlns:a16="http://schemas.microsoft.com/office/drawing/2014/main" id="{6A8E23F4-ECCE-434F-903F-4F286F92810E}"/>
              </a:ext>
            </a:extLst>
          </p:cNvPr>
          <p:cNvPicPr>
            <a:picLocks noChangeAspect="1"/>
          </p:cNvPicPr>
          <p:nvPr/>
        </p:nvPicPr>
        <p:blipFill rotWithShape="1">
          <a:blip r:embed="rId3">
            <a:extLst>
              <a:ext uri="{28A0092B-C50C-407E-A947-70E740481C1C}">
                <a14:useLocalDpi xmlns:a14="http://schemas.microsoft.com/office/drawing/2010/main" val="0"/>
              </a:ext>
            </a:extLst>
          </a:blip>
          <a:srcRect b="20245"/>
          <a:stretch/>
        </p:blipFill>
        <p:spPr>
          <a:xfrm>
            <a:off x="5381775" y="3305175"/>
            <a:ext cx="1428449" cy="1473185"/>
          </a:xfrm>
          <a:prstGeom prst="rect">
            <a:avLst/>
          </a:prstGeom>
          <a:blipFill>
            <a:blip r:embed="rId4"/>
            <a:tile tx="0" ty="0" sx="100000" sy="100000" flip="none" algn="tl"/>
          </a:blipFill>
        </p:spPr>
      </p:pic>
    </p:spTree>
    <p:extLst>
      <p:ext uri="{BB962C8B-B14F-4D97-AF65-F5344CB8AC3E}">
        <p14:creationId xmlns:p14="http://schemas.microsoft.com/office/powerpoint/2010/main" val="2099158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Arrow Connector 25">
            <a:extLst>
              <a:ext uri="{FF2B5EF4-FFF2-40B4-BE49-F238E27FC236}">
                <a16:creationId xmlns:a16="http://schemas.microsoft.com/office/drawing/2014/main" id="{F5C87EF5-CCEF-4FF9-A93B-3F42D3BE3E33}"/>
              </a:ext>
            </a:extLst>
          </p:cNvPr>
          <p:cNvCxnSpPr>
            <a:cxnSpLocks/>
            <a:stCxn id="18" idx="2"/>
          </p:cNvCxnSpPr>
          <p:nvPr/>
        </p:nvCxnSpPr>
        <p:spPr>
          <a:xfrm flipH="1">
            <a:off x="9267344" y="3964165"/>
            <a:ext cx="153376" cy="42760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0DFCADC-8742-4DAD-848C-A63802B6337F}"/>
              </a:ext>
            </a:extLst>
          </p:cNvPr>
          <p:cNvSpPr>
            <a:spLocks noGrp="1"/>
          </p:cNvSpPr>
          <p:nvPr>
            <p:ph type="title"/>
          </p:nvPr>
        </p:nvSpPr>
        <p:spPr>
          <a:xfrm>
            <a:off x="377608" y="2393304"/>
            <a:ext cx="2958543" cy="1293028"/>
          </a:xfrm>
        </p:spPr>
        <p:txBody>
          <a:bodyPr>
            <a:noAutofit/>
          </a:bodyPr>
          <a:lstStyle/>
          <a:p>
            <a:pPr algn="r"/>
            <a:r>
              <a:rPr lang="en-US" dirty="0">
                <a:solidFill>
                  <a:schemeClr val="tx1"/>
                </a:solidFill>
              </a:rPr>
              <a:t>CHANGE CYCLE</a:t>
            </a:r>
          </a:p>
        </p:txBody>
      </p:sp>
      <p:sp>
        <p:nvSpPr>
          <p:cNvPr id="24" name="Content Placeholder 2">
            <a:extLst>
              <a:ext uri="{FF2B5EF4-FFF2-40B4-BE49-F238E27FC236}">
                <a16:creationId xmlns:a16="http://schemas.microsoft.com/office/drawing/2014/main" id="{E87841BF-F40F-41BA-A3A0-289D1CC96CA3}"/>
              </a:ext>
            </a:extLst>
          </p:cNvPr>
          <p:cNvSpPr>
            <a:spLocks noGrp="1"/>
          </p:cNvSpPr>
          <p:nvPr>
            <p:ph idx="1"/>
          </p:nvPr>
        </p:nvSpPr>
        <p:spPr>
          <a:xfrm>
            <a:off x="5686692" y="638285"/>
            <a:ext cx="6057633" cy="1234440"/>
          </a:xfrm>
        </p:spPr>
        <p:txBody>
          <a:bodyPr>
            <a:normAutofit fontScale="92500"/>
          </a:bodyPr>
          <a:lstStyle/>
          <a:p>
            <a:pPr marL="0" indent="0">
              <a:buNone/>
            </a:pPr>
            <a:r>
              <a:rPr lang="en-US" sz="3200" dirty="0"/>
              <a:t>Increase clients’ family members access to Narcan and Narcan education. </a:t>
            </a:r>
            <a:endParaRPr lang="en-US" dirty="0"/>
          </a:p>
        </p:txBody>
      </p:sp>
      <p:sp>
        <p:nvSpPr>
          <p:cNvPr id="11" name="Rounded Rectangle 6">
            <a:extLst>
              <a:ext uri="{FF2B5EF4-FFF2-40B4-BE49-F238E27FC236}">
                <a16:creationId xmlns:a16="http://schemas.microsoft.com/office/drawing/2014/main" id="{181BBFB5-D9B0-4F11-96AC-C141FB108E01}"/>
              </a:ext>
            </a:extLst>
          </p:cNvPr>
          <p:cNvSpPr/>
          <p:nvPr/>
        </p:nvSpPr>
        <p:spPr>
          <a:xfrm>
            <a:off x="3631784" y="2135365"/>
            <a:ext cx="1828800" cy="18288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mj-lt"/>
                <a:cs typeface="Calibri" panose="020F0502020204030204" pitchFamily="34" charset="0"/>
              </a:rPr>
              <a:t>UCC currently does not provide Narcan Education to client’s family members.</a:t>
            </a:r>
            <a:endParaRPr lang="en-US" sz="1600" dirty="0">
              <a:solidFill>
                <a:schemeClr val="tx1"/>
              </a:solidFill>
              <a:latin typeface="+mj-lt"/>
            </a:endParaRPr>
          </a:p>
        </p:txBody>
      </p:sp>
      <p:sp>
        <p:nvSpPr>
          <p:cNvPr id="12" name="Rounded Rectangle 9">
            <a:extLst>
              <a:ext uri="{FF2B5EF4-FFF2-40B4-BE49-F238E27FC236}">
                <a16:creationId xmlns:a16="http://schemas.microsoft.com/office/drawing/2014/main" id="{03048663-4EC6-4EF4-A9F2-9F3EB0CD70B6}"/>
              </a:ext>
            </a:extLst>
          </p:cNvPr>
          <p:cNvSpPr/>
          <p:nvPr/>
        </p:nvSpPr>
        <p:spPr>
          <a:xfrm>
            <a:off x="6069052" y="2126763"/>
            <a:ext cx="1828800" cy="1828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mj-lt"/>
                <a:cs typeface="Calibri" panose="020F0502020204030204" pitchFamily="34" charset="0"/>
              </a:rPr>
              <a:t>Family Members should have access to knowledge on Narcan as well as Narcan itself. </a:t>
            </a:r>
          </a:p>
        </p:txBody>
      </p:sp>
      <p:sp>
        <p:nvSpPr>
          <p:cNvPr id="18" name="Rounded Rectangle 6">
            <a:extLst>
              <a:ext uri="{FF2B5EF4-FFF2-40B4-BE49-F238E27FC236}">
                <a16:creationId xmlns:a16="http://schemas.microsoft.com/office/drawing/2014/main" id="{9BAD3F4C-97E2-4671-A00E-401CD25B8D96}"/>
              </a:ext>
            </a:extLst>
          </p:cNvPr>
          <p:cNvSpPr/>
          <p:nvPr/>
        </p:nvSpPr>
        <p:spPr>
          <a:xfrm>
            <a:off x="8506320" y="2135365"/>
            <a:ext cx="1828800" cy="18288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cs typeface="Calibri" panose="020F0502020204030204" pitchFamily="34" charset="0"/>
              </a:rPr>
              <a:t>Create and administer a Narcan Education group for client’s family members in which they are provided Narcan.</a:t>
            </a:r>
            <a:endParaRPr lang="en-US" sz="1600" dirty="0">
              <a:solidFill>
                <a:schemeClr val="tx1"/>
              </a:solidFill>
            </a:endParaRPr>
          </a:p>
        </p:txBody>
      </p:sp>
      <p:cxnSp>
        <p:nvCxnSpPr>
          <p:cNvPr id="20" name="Straight Arrow Connector 19">
            <a:extLst>
              <a:ext uri="{FF2B5EF4-FFF2-40B4-BE49-F238E27FC236}">
                <a16:creationId xmlns:a16="http://schemas.microsoft.com/office/drawing/2014/main" id="{DC99B805-1A14-4809-B1A3-D7C054B8EFE1}"/>
              </a:ext>
            </a:extLst>
          </p:cNvPr>
          <p:cNvCxnSpPr>
            <a:cxnSpLocks/>
          </p:cNvCxnSpPr>
          <p:nvPr/>
        </p:nvCxnSpPr>
        <p:spPr>
          <a:xfrm>
            <a:off x="5460584" y="3049765"/>
            <a:ext cx="452217"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Rounded Rectangle 9">
            <a:extLst>
              <a:ext uri="{FF2B5EF4-FFF2-40B4-BE49-F238E27FC236}">
                <a16:creationId xmlns:a16="http://schemas.microsoft.com/office/drawing/2014/main" id="{35A63069-999C-4D90-AC39-7973ECE72A9F}"/>
              </a:ext>
            </a:extLst>
          </p:cNvPr>
          <p:cNvSpPr/>
          <p:nvPr/>
        </p:nvSpPr>
        <p:spPr>
          <a:xfrm>
            <a:off x="8099592" y="4450203"/>
            <a:ext cx="1828800" cy="1828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mj-lt"/>
                <a:cs typeface="Calibri" panose="020F0502020204030204" pitchFamily="34" charset="0"/>
              </a:rPr>
              <a:t>Administer satisfaction survey to determine if clients engaged and were receptive to the groups. </a:t>
            </a:r>
          </a:p>
        </p:txBody>
      </p:sp>
      <p:cxnSp>
        <p:nvCxnSpPr>
          <p:cNvPr id="22" name="Straight Arrow Connector 21">
            <a:extLst>
              <a:ext uri="{FF2B5EF4-FFF2-40B4-BE49-F238E27FC236}">
                <a16:creationId xmlns:a16="http://schemas.microsoft.com/office/drawing/2014/main" id="{A8884C9E-D3F8-483B-80AA-131F09069410}"/>
              </a:ext>
            </a:extLst>
          </p:cNvPr>
          <p:cNvCxnSpPr>
            <a:cxnSpLocks/>
          </p:cNvCxnSpPr>
          <p:nvPr/>
        </p:nvCxnSpPr>
        <p:spPr>
          <a:xfrm>
            <a:off x="7900558" y="3041163"/>
            <a:ext cx="452217"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Rounded Rectangle 6">
            <a:extLst>
              <a:ext uri="{FF2B5EF4-FFF2-40B4-BE49-F238E27FC236}">
                <a16:creationId xmlns:a16="http://schemas.microsoft.com/office/drawing/2014/main" id="{C0FA3511-0F17-484C-9041-95A32446390B}"/>
              </a:ext>
            </a:extLst>
          </p:cNvPr>
          <p:cNvSpPr/>
          <p:nvPr/>
        </p:nvSpPr>
        <p:spPr>
          <a:xfrm>
            <a:off x="5608237" y="4441601"/>
            <a:ext cx="1828800" cy="18288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cs typeface="Calibri" panose="020F0502020204030204" pitchFamily="34" charset="0"/>
              </a:rPr>
              <a:t>Collect satisfaction survey after the educational groups.</a:t>
            </a:r>
            <a:endParaRPr lang="en-US" sz="1600" dirty="0">
              <a:solidFill>
                <a:schemeClr val="tx1"/>
              </a:solidFill>
            </a:endParaRPr>
          </a:p>
        </p:txBody>
      </p:sp>
      <p:sp>
        <p:nvSpPr>
          <p:cNvPr id="25" name="Rounded Rectangle 9">
            <a:extLst>
              <a:ext uri="{FF2B5EF4-FFF2-40B4-BE49-F238E27FC236}">
                <a16:creationId xmlns:a16="http://schemas.microsoft.com/office/drawing/2014/main" id="{A945C0B8-311E-4B77-8D89-1179DBB862EA}"/>
              </a:ext>
            </a:extLst>
          </p:cNvPr>
          <p:cNvSpPr/>
          <p:nvPr/>
        </p:nvSpPr>
        <p:spPr>
          <a:xfrm>
            <a:off x="3074234" y="4437291"/>
            <a:ext cx="1828800" cy="1828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mj-lt"/>
                <a:cs typeface="Calibri" panose="020F0502020204030204" pitchFamily="34" charset="0"/>
              </a:rPr>
              <a:t>Analyze the satisfaction survey data.</a:t>
            </a:r>
          </a:p>
        </p:txBody>
      </p:sp>
      <p:cxnSp>
        <p:nvCxnSpPr>
          <p:cNvPr id="28" name="Straight Arrow Connector 27">
            <a:extLst>
              <a:ext uri="{FF2B5EF4-FFF2-40B4-BE49-F238E27FC236}">
                <a16:creationId xmlns:a16="http://schemas.microsoft.com/office/drawing/2014/main" id="{17B0C870-2D4E-4859-B178-C3D8C9E09D38}"/>
              </a:ext>
            </a:extLst>
          </p:cNvPr>
          <p:cNvCxnSpPr>
            <a:cxnSpLocks/>
          </p:cNvCxnSpPr>
          <p:nvPr/>
        </p:nvCxnSpPr>
        <p:spPr>
          <a:xfrm flipH="1">
            <a:off x="5147482" y="5396940"/>
            <a:ext cx="462266"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C916CE73-CC93-4F5C-89B9-55347F139BFD}"/>
              </a:ext>
            </a:extLst>
          </p:cNvPr>
          <p:cNvCxnSpPr>
            <a:cxnSpLocks/>
          </p:cNvCxnSpPr>
          <p:nvPr/>
        </p:nvCxnSpPr>
        <p:spPr>
          <a:xfrm flipH="1">
            <a:off x="2613274" y="5389940"/>
            <a:ext cx="462266"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Rounded Rectangle 6">
            <a:extLst>
              <a:ext uri="{FF2B5EF4-FFF2-40B4-BE49-F238E27FC236}">
                <a16:creationId xmlns:a16="http://schemas.microsoft.com/office/drawing/2014/main" id="{381436B7-1A5D-445C-980E-2451C9362141}"/>
              </a:ext>
            </a:extLst>
          </p:cNvPr>
          <p:cNvSpPr/>
          <p:nvPr/>
        </p:nvSpPr>
        <p:spPr>
          <a:xfrm>
            <a:off x="648442" y="4437291"/>
            <a:ext cx="1828800" cy="18288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cs typeface="Calibri" panose="020F0502020204030204" pitchFamily="34" charset="0"/>
              </a:rPr>
              <a:t>Continue to administer family education groups for client’s family members.</a:t>
            </a:r>
            <a:endParaRPr lang="en-US" sz="1600" dirty="0">
              <a:solidFill>
                <a:schemeClr val="tx1"/>
              </a:solidFill>
            </a:endParaRPr>
          </a:p>
        </p:txBody>
      </p:sp>
      <p:sp>
        <p:nvSpPr>
          <p:cNvPr id="27" name="Title 1">
            <a:extLst>
              <a:ext uri="{FF2B5EF4-FFF2-40B4-BE49-F238E27FC236}">
                <a16:creationId xmlns:a16="http://schemas.microsoft.com/office/drawing/2014/main" id="{27C0025D-38A8-4A14-A020-4D978CE62664}"/>
              </a:ext>
            </a:extLst>
          </p:cNvPr>
          <p:cNvSpPr txBox="1">
            <a:spLocks/>
          </p:cNvSpPr>
          <p:nvPr/>
        </p:nvSpPr>
        <p:spPr>
          <a:xfrm>
            <a:off x="546657" y="493272"/>
            <a:ext cx="5304521" cy="12930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r>
              <a:rPr lang="en-US" dirty="0">
                <a:solidFill>
                  <a:schemeClr val="tx1"/>
                </a:solidFill>
              </a:rPr>
              <a:t>AIM STATEMENT:</a:t>
            </a:r>
          </a:p>
        </p:txBody>
      </p:sp>
      <p:cxnSp>
        <p:nvCxnSpPr>
          <p:cNvPr id="32" name="Straight Arrow Connector 31">
            <a:extLst>
              <a:ext uri="{FF2B5EF4-FFF2-40B4-BE49-F238E27FC236}">
                <a16:creationId xmlns:a16="http://schemas.microsoft.com/office/drawing/2014/main" id="{DE01778F-7018-40B3-B445-710245100C38}"/>
              </a:ext>
            </a:extLst>
          </p:cNvPr>
          <p:cNvCxnSpPr>
            <a:cxnSpLocks/>
          </p:cNvCxnSpPr>
          <p:nvPr/>
        </p:nvCxnSpPr>
        <p:spPr>
          <a:xfrm flipH="1">
            <a:off x="7637316" y="5396940"/>
            <a:ext cx="462266"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3FA0A466-9456-4604-B12A-69C5BBD08F11}"/>
              </a:ext>
            </a:extLst>
          </p:cNvPr>
          <p:cNvGrpSpPr/>
          <p:nvPr/>
        </p:nvGrpSpPr>
        <p:grpSpPr>
          <a:xfrm>
            <a:off x="9928392" y="4439708"/>
            <a:ext cx="1914464" cy="1914464"/>
            <a:chOff x="334765" y="4673846"/>
            <a:chExt cx="1914464" cy="1914464"/>
          </a:xfrm>
        </p:grpSpPr>
        <p:sp>
          <p:nvSpPr>
            <p:cNvPr id="7" name="Graphic 41" descr="Checkmark">
              <a:extLst>
                <a:ext uri="{FF2B5EF4-FFF2-40B4-BE49-F238E27FC236}">
                  <a16:creationId xmlns:a16="http://schemas.microsoft.com/office/drawing/2014/main" id="{3ECE4943-F905-4D80-9540-390B92A8DB98}"/>
                </a:ext>
              </a:extLst>
            </p:cNvPr>
            <p:cNvSpPr/>
            <p:nvPr/>
          </p:nvSpPr>
          <p:spPr>
            <a:xfrm>
              <a:off x="930227" y="5388837"/>
              <a:ext cx="687300" cy="487761"/>
            </a:xfrm>
            <a:custGeom>
              <a:avLst/>
              <a:gdLst>
                <a:gd name="connsiteX0" fmla="*/ 627277 w 687300"/>
                <a:gd name="connsiteY0" fmla="*/ 4273 h 487761"/>
                <a:gd name="connsiteX1" fmla="*/ 248892 w 687300"/>
                <a:gd name="connsiteY1" fmla="*/ 361964 h 487761"/>
                <a:gd name="connsiteX2" fmla="*/ 67090 w 687300"/>
                <a:gd name="connsiteY2" fmla="*/ 175728 h 487761"/>
                <a:gd name="connsiteX3" fmla="*/ 4273 w 687300"/>
                <a:gd name="connsiteY3" fmla="*/ 235590 h 487761"/>
                <a:gd name="connsiteX4" fmla="*/ 245936 w 687300"/>
                <a:gd name="connsiteY4" fmla="*/ 483904 h 487761"/>
                <a:gd name="connsiteX5" fmla="*/ 309493 w 687300"/>
                <a:gd name="connsiteY5" fmla="*/ 424782 h 487761"/>
                <a:gd name="connsiteX6" fmla="*/ 687138 w 687300"/>
                <a:gd name="connsiteY6" fmla="*/ 66351 h 487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00" h="487761">
                  <a:moveTo>
                    <a:pt x="627277" y="4273"/>
                  </a:moveTo>
                  <a:lnTo>
                    <a:pt x="248892" y="361964"/>
                  </a:lnTo>
                  <a:lnTo>
                    <a:pt x="67090" y="175728"/>
                  </a:lnTo>
                  <a:lnTo>
                    <a:pt x="4273" y="235590"/>
                  </a:lnTo>
                  <a:lnTo>
                    <a:pt x="245936" y="483904"/>
                  </a:lnTo>
                  <a:lnTo>
                    <a:pt x="309493" y="424782"/>
                  </a:lnTo>
                  <a:lnTo>
                    <a:pt x="687138" y="66351"/>
                  </a:lnTo>
                  <a:close/>
                </a:path>
              </a:pathLst>
            </a:custGeom>
            <a:solidFill>
              <a:srgbClr val="000000"/>
            </a:solidFill>
            <a:ln w="7342" cap="flat">
              <a:noFill/>
              <a:prstDash val="solid"/>
              <a:miter/>
            </a:ln>
          </p:spPr>
          <p:txBody>
            <a:bodyPr rtlCol="0" anchor="ctr"/>
            <a:lstStyle/>
            <a:p>
              <a:endParaRPr lang="en-US" dirty="0"/>
            </a:p>
          </p:txBody>
        </p:sp>
        <p:grpSp>
          <p:nvGrpSpPr>
            <p:cNvPr id="8" name="Graphic 43" descr="Circles with arrows">
              <a:extLst>
                <a:ext uri="{FF2B5EF4-FFF2-40B4-BE49-F238E27FC236}">
                  <a16:creationId xmlns:a16="http://schemas.microsoft.com/office/drawing/2014/main" id="{2E84F6D8-0283-4450-A17D-660C293DAF23}"/>
                </a:ext>
              </a:extLst>
            </p:cNvPr>
            <p:cNvGrpSpPr/>
            <p:nvPr/>
          </p:nvGrpSpPr>
          <p:grpSpPr>
            <a:xfrm>
              <a:off x="334765" y="4673846"/>
              <a:ext cx="1914464" cy="1914464"/>
              <a:chOff x="334765" y="4673846"/>
              <a:chExt cx="1914464" cy="1914464"/>
            </a:xfrm>
          </p:grpSpPr>
          <p:sp>
            <p:nvSpPr>
              <p:cNvPr id="9" name="Freeform: Shape 8">
                <a:extLst>
                  <a:ext uri="{FF2B5EF4-FFF2-40B4-BE49-F238E27FC236}">
                    <a16:creationId xmlns:a16="http://schemas.microsoft.com/office/drawing/2014/main" id="{50125EA7-91E0-42C5-9C6D-8CA3AC5C4099}"/>
                  </a:ext>
                </a:extLst>
              </p:cNvPr>
              <p:cNvSpPr/>
              <p:nvPr/>
            </p:nvSpPr>
            <p:spPr>
              <a:xfrm>
                <a:off x="1394529" y="5032737"/>
                <a:ext cx="598270" cy="578328"/>
              </a:xfrm>
              <a:custGeom>
                <a:avLst/>
                <a:gdLst>
                  <a:gd name="connsiteX0" fmla="*/ 59200 w 598270"/>
                  <a:gd name="connsiteY0" fmla="*/ 109156 h 578327"/>
                  <a:gd name="connsiteX1" fmla="*/ 391639 w 598270"/>
                  <a:gd name="connsiteY1" fmla="*/ 428233 h 578327"/>
                  <a:gd name="connsiteX2" fmla="*/ 330216 w 598270"/>
                  <a:gd name="connsiteY2" fmla="*/ 391739 h 578327"/>
                  <a:gd name="connsiteX3" fmla="*/ 274741 w 598270"/>
                  <a:gd name="connsiteY3" fmla="*/ 401941 h 578327"/>
                  <a:gd name="connsiteX4" fmla="*/ 284945 w 598270"/>
                  <a:gd name="connsiteY4" fmla="*/ 457417 h 578327"/>
                  <a:gd name="connsiteX5" fmla="*/ 290332 w 598270"/>
                  <a:gd name="connsiteY5" fmla="*/ 460540 h 578327"/>
                  <a:gd name="connsiteX6" fmla="*/ 429928 w 598270"/>
                  <a:gd name="connsiteY6" fmla="*/ 543300 h 578327"/>
                  <a:gd name="connsiteX7" fmla="*/ 454856 w 598270"/>
                  <a:gd name="connsiteY7" fmla="*/ 552075 h 578327"/>
                  <a:gd name="connsiteX8" fmla="*/ 455853 w 598270"/>
                  <a:gd name="connsiteY8" fmla="*/ 552075 h 578327"/>
                  <a:gd name="connsiteX9" fmla="*/ 459044 w 598270"/>
                  <a:gd name="connsiteY9" fmla="*/ 552075 h 578327"/>
                  <a:gd name="connsiteX10" fmla="*/ 460639 w 598270"/>
                  <a:gd name="connsiteY10" fmla="*/ 552075 h 578327"/>
                  <a:gd name="connsiteX11" fmla="*/ 460639 w 598270"/>
                  <a:gd name="connsiteY11" fmla="*/ 552075 h 578327"/>
                  <a:gd name="connsiteX12" fmla="*/ 463830 w 598270"/>
                  <a:gd name="connsiteY12" fmla="*/ 552075 h 578327"/>
                  <a:gd name="connsiteX13" fmla="*/ 488160 w 598270"/>
                  <a:gd name="connsiteY13" fmla="*/ 533728 h 578327"/>
                  <a:gd name="connsiteX14" fmla="*/ 575507 w 598270"/>
                  <a:gd name="connsiteY14" fmla="*/ 386753 h 578327"/>
                  <a:gd name="connsiteX15" fmla="*/ 556793 w 598270"/>
                  <a:gd name="connsiteY15" fmla="*/ 333543 h 578327"/>
                  <a:gd name="connsiteX16" fmla="*/ 506706 w 598270"/>
                  <a:gd name="connsiteY16" fmla="*/ 346868 h 578327"/>
                  <a:gd name="connsiteX17" fmla="*/ 469813 w 598270"/>
                  <a:gd name="connsiteY17" fmla="*/ 409687 h 578327"/>
                  <a:gd name="connsiteX18" fmla="*/ 469813 w 598270"/>
                  <a:gd name="connsiteY18" fmla="*/ 409687 h 578327"/>
                  <a:gd name="connsiteX19" fmla="*/ 208369 w 598270"/>
                  <a:gd name="connsiteY19" fmla="*/ 88814 h 578327"/>
                  <a:gd name="connsiteX20" fmla="*/ 82931 w 598270"/>
                  <a:gd name="connsiteY20" fmla="*/ 32976 h 578327"/>
                  <a:gd name="connsiteX21" fmla="*/ 32976 w 598270"/>
                  <a:gd name="connsiteY21" fmla="*/ 59200 h 578327"/>
                  <a:gd name="connsiteX22" fmla="*/ 59200 w 598270"/>
                  <a:gd name="connsiteY22" fmla="*/ 109156 h 578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8270" h="578327">
                    <a:moveTo>
                      <a:pt x="59200" y="109156"/>
                    </a:moveTo>
                    <a:cubicBezTo>
                      <a:pt x="213783" y="157727"/>
                      <a:pt x="336770" y="275772"/>
                      <a:pt x="391639" y="428233"/>
                    </a:cubicBezTo>
                    <a:lnTo>
                      <a:pt x="330216" y="391739"/>
                    </a:lnTo>
                    <a:cubicBezTo>
                      <a:pt x="312081" y="379237"/>
                      <a:pt x="287243" y="383805"/>
                      <a:pt x="274741" y="401941"/>
                    </a:cubicBezTo>
                    <a:cubicBezTo>
                      <a:pt x="262239" y="420079"/>
                      <a:pt x="266808" y="444915"/>
                      <a:pt x="284945" y="457417"/>
                    </a:cubicBezTo>
                    <a:cubicBezTo>
                      <a:pt x="286656" y="458597"/>
                      <a:pt x="288457" y="459640"/>
                      <a:pt x="290332" y="460540"/>
                    </a:cubicBezTo>
                    <a:lnTo>
                      <a:pt x="429928" y="543300"/>
                    </a:lnTo>
                    <a:cubicBezTo>
                      <a:pt x="437000" y="548974"/>
                      <a:pt x="445790" y="552067"/>
                      <a:pt x="454856" y="552075"/>
                    </a:cubicBezTo>
                    <a:lnTo>
                      <a:pt x="455853" y="552075"/>
                    </a:lnTo>
                    <a:lnTo>
                      <a:pt x="459044" y="552075"/>
                    </a:lnTo>
                    <a:lnTo>
                      <a:pt x="460639" y="552075"/>
                    </a:lnTo>
                    <a:lnTo>
                      <a:pt x="460639" y="552075"/>
                    </a:lnTo>
                    <a:lnTo>
                      <a:pt x="463830" y="552075"/>
                    </a:lnTo>
                    <a:cubicBezTo>
                      <a:pt x="474049" y="549421"/>
                      <a:pt x="482797" y="542822"/>
                      <a:pt x="488160" y="533728"/>
                    </a:cubicBezTo>
                    <a:lnTo>
                      <a:pt x="575507" y="386753"/>
                    </a:lnTo>
                    <a:cubicBezTo>
                      <a:pt x="585034" y="366892"/>
                      <a:pt x="576656" y="343069"/>
                      <a:pt x="556793" y="333543"/>
                    </a:cubicBezTo>
                    <a:cubicBezTo>
                      <a:pt x="539095" y="325053"/>
                      <a:pt x="517848" y="330705"/>
                      <a:pt x="506706" y="346868"/>
                    </a:cubicBezTo>
                    <a:lnTo>
                      <a:pt x="469813" y="409687"/>
                    </a:lnTo>
                    <a:lnTo>
                      <a:pt x="469813" y="409687"/>
                    </a:lnTo>
                    <a:cubicBezTo>
                      <a:pt x="423710" y="274978"/>
                      <a:pt x="330986" y="161179"/>
                      <a:pt x="208369" y="88814"/>
                    </a:cubicBezTo>
                    <a:cubicBezTo>
                      <a:pt x="168799" y="65526"/>
                      <a:pt x="126719" y="46794"/>
                      <a:pt x="82931" y="32976"/>
                    </a:cubicBezTo>
                    <a:cubicBezTo>
                      <a:pt x="61894" y="26423"/>
                      <a:pt x="39529" y="38163"/>
                      <a:pt x="32976" y="59200"/>
                    </a:cubicBezTo>
                    <a:cubicBezTo>
                      <a:pt x="26423" y="80237"/>
                      <a:pt x="38163" y="102603"/>
                      <a:pt x="59200" y="109156"/>
                    </a:cubicBezTo>
                    <a:close/>
                  </a:path>
                </a:pathLst>
              </a:custGeom>
              <a:solidFill>
                <a:srgbClr val="000000"/>
              </a:solidFill>
              <a:ln w="19844"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960C5DCD-5FDA-41EF-916D-1DEC2D213B30}"/>
                  </a:ext>
                </a:extLst>
              </p:cNvPr>
              <p:cNvSpPr/>
              <p:nvPr/>
            </p:nvSpPr>
            <p:spPr>
              <a:xfrm>
                <a:off x="669009" y="5129279"/>
                <a:ext cx="339020" cy="697982"/>
              </a:xfrm>
              <a:custGeom>
                <a:avLst/>
                <a:gdLst>
                  <a:gd name="connsiteX0" fmla="*/ 47452 w 339019"/>
                  <a:gd name="connsiteY0" fmla="*/ 644586 h 697981"/>
                  <a:gd name="connsiteX1" fmla="*/ 86339 w 339019"/>
                  <a:gd name="connsiteY1" fmla="*/ 675297 h 697981"/>
                  <a:gd name="connsiteX2" fmla="*/ 95513 w 339019"/>
                  <a:gd name="connsiteY2" fmla="*/ 674101 h 697981"/>
                  <a:gd name="connsiteX3" fmla="*/ 124429 w 339019"/>
                  <a:gd name="connsiteY3" fmla="*/ 626239 h 697981"/>
                  <a:gd name="connsiteX4" fmla="*/ 184256 w 339019"/>
                  <a:gd name="connsiteY4" fmla="*/ 243745 h 697981"/>
                  <a:gd name="connsiteX5" fmla="*/ 238898 w 339019"/>
                  <a:gd name="connsiteY5" fmla="*/ 167565 h 697981"/>
                  <a:gd name="connsiteX6" fmla="*/ 240095 w 339019"/>
                  <a:gd name="connsiteY6" fmla="*/ 168762 h 697981"/>
                  <a:gd name="connsiteX7" fmla="*/ 240095 w 339019"/>
                  <a:gd name="connsiteY7" fmla="*/ 241751 h 697981"/>
                  <a:gd name="connsiteX8" fmla="*/ 279979 w 339019"/>
                  <a:gd name="connsiteY8" fmla="*/ 281636 h 697981"/>
                  <a:gd name="connsiteX9" fmla="*/ 319864 w 339019"/>
                  <a:gd name="connsiteY9" fmla="*/ 241751 h 697981"/>
                  <a:gd name="connsiteX10" fmla="*/ 321459 w 339019"/>
                  <a:gd name="connsiteY10" fmla="*/ 72640 h 697981"/>
                  <a:gd name="connsiteX11" fmla="*/ 281575 w 339019"/>
                  <a:gd name="connsiteY11" fmla="*/ 32755 h 697981"/>
                  <a:gd name="connsiteX12" fmla="*/ 112264 w 339019"/>
                  <a:gd name="connsiteY12" fmla="*/ 31160 h 697981"/>
                  <a:gd name="connsiteX13" fmla="*/ 72380 w 339019"/>
                  <a:gd name="connsiteY13" fmla="*/ 71045 h 697981"/>
                  <a:gd name="connsiteX14" fmla="*/ 112264 w 339019"/>
                  <a:gd name="connsiteY14" fmla="*/ 110929 h 697981"/>
                  <a:gd name="connsiteX15" fmla="*/ 183060 w 339019"/>
                  <a:gd name="connsiteY15" fmla="*/ 110929 h 697981"/>
                  <a:gd name="connsiteX16" fmla="*/ 114458 w 339019"/>
                  <a:gd name="connsiteY16" fmla="*/ 202664 h 697981"/>
                  <a:gd name="connsiteX17" fmla="*/ 47452 w 339019"/>
                  <a:gd name="connsiteY17" fmla="*/ 644586 h 697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9019" h="697981">
                    <a:moveTo>
                      <a:pt x="47452" y="644586"/>
                    </a:moveTo>
                    <a:cubicBezTo>
                      <a:pt x="51711" y="662610"/>
                      <a:pt x="67819" y="675331"/>
                      <a:pt x="86339" y="675297"/>
                    </a:cubicBezTo>
                    <a:cubicBezTo>
                      <a:pt x="89434" y="675279"/>
                      <a:pt x="92515" y="674877"/>
                      <a:pt x="95513" y="674101"/>
                    </a:cubicBezTo>
                    <a:cubicBezTo>
                      <a:pt x="116594" y="668706"/>
                      <a:pt x="129461" y="647410"/>
                      <a:pt x="124429" y="626239"/>
                    </a:cubicBezTo>
                    <a:cubicBezTo>
                      <a:pt x="94027" y="495806"/>
                      <a:pt x="115479" y="358665"/>
                      <a:pt x="184256" y="243745"/>
                    </a:cubicBezTo>
                    <a:cubicBezTo>
                      <a:pt x="200182" y="216787"/>
                      <a:pt x="218469" y="191293"/>
                      <a:pt x="238898" y="167565"/>
                    </a:cubicBezTo>
                    <a:lnTo>
                      <a:pt x="240095" y="168762"/>
                    </a:lnTo>
                    <a:lnTo>
                      <a:pt x="240095" y="241751"/>
                    </a:lnTo>
                    <a:cubicBezTo>
                      <a:pt x="240095" y="263779"/>
                      <a:pt x="257951" y="281636"/>
                      <a:pt x="279979" y="281636"/>
                    </a:cubicBezTo>
                    <a:cubicBezTo>
                      <a:pt x="302008" y="281636"/>
                      <a:pt x="319864" y="263779"/>
                      <a:pt x="319864" y="241751"/>
                    </a:cubicBezTo>
                    <a:lnTo>
                      <a:pt x="321459" y="72640"/>
                    </a:lnTo>
                    <a:cubicBezTo>
                      <a:pt x="321459" y="50612"/>
                      <a:pt x="303603" y="32755"/>
                      <a:pt x="281575" y="32755"/>
                    </a:cubicBezTo>
                    <a:lnTo>
                      <a:pt x="112264" y="31160"/>
                    </a:lnTo>
                    <a:cubicBezTo>
                      <a:pt x="90236" y="31160"/>
                      <a:pt x="72380" y="49016"/>
                      <a:pt x="72380" y="71045"/>
                    </a:cubicBezTo>
                    <a:cubicBezTo>
                      <a:pt x="72380" y="93073"/>
                      <a:pt x="90236" y="110929"/>
                      <a:pt x="112264" y="110929"/>
                    </a:cubicBezTo>
                    <a:lnTo>
                      <a:pt x="183060" y="110929"/>
                    </a:lnTo>
                    <a:cubicBezTo>
                      <a:pt x="157334" y="139261"/>
                      <a:pt x="134364" y="169978"/>
                      <a:pt x="114458" y="202664"/>
                    </a:cubicBezTo>
                    <a:cubicBezTo>
                      <a:pt x="35546" y="335667"/>
                      <a:pt x="11514" y="494169"/>
                      <a:pt x="47452" y="644586"/>
                    </a:cubicBezTo>
                    <a:close/>
                  </a:path>
                </a:pathLst>
              </a:custGeom>
              <a:solidFill>
                <a:srgbClr val="000000"/>
              </a:solidFill>
              <a:ln w="19844"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7949B10C-EBB4-45B3-9E27-A2629A338B49}"/>
                  </a:ext>
                </a:extLst>
              </p:cNvPr>
              <p:cNvSpPr/>
              <p:nvPr/>
            </p:nvSpPr>
            <p:spPr>
              <a:xfrm>
                <a:off x="1027253" y="5969707"/>
                <a:ext cx="717924" cy="398847"/>
              </a:xfrm>
              <a:custGeom>
                <a:avLst/>
                <a:gdLst>
                  <a:gd name="connsiteX0" fmla="*/ 628093 w 717924"/>
                  <a:gd name="connsiteY0" fmla="*/ 43267 h 398846"/>
                  <a:gd name="connsiteX1" fmla="*/ 174405 w 717924"/>
                  <a:gd name="connsiteY1" fmla="*/ 175883 h 398846"/>
                  <a:gd name="connsiteX2" fmla="*/ 174405 w 717924"/>
                  <a:gd name="connsiteY2" fmla="*/ 175883 h 398846"/>
                  <a:gd name="connsiteX3" fmla="*/ 237822 w 717924"/>
                  <a:gd name="connsiteY3" fmla="*/ 139987 h 398846"/>
                  <a:gd name="connsiteX4" fmla="*/ 252479 w 717924"/>
                  <a:gd name="connsiteY4" fmla="*/ 85445 h 398846"/>
                  <a:gd name="connsiteX5" fmla="*/ 197937 w 717924"/>
                  <a:gd name="connsiteY5" fmla="*/ 70787 h 398846"/>
                  <a:gd name="connsiteX6" fmla="*/ 51361 w 717924"/>
                  <a:gd name="connsiteY6" fmla="*/ 153947 h 398846"/>
                  <a:gd name="connsiteX7" fmla="*/ 36366 w 717924"/>
                  <a:gd name="connsiteY7" fmla="*/ 208323 h 398846"/>
                  <a:gd name="connsiteX8" fmla="*/ 36404 w 717924"/>
                  <a:gd name="connsiteY8" fmla="*/ 208389 h 398846"/>
                  <a:gd name="connsiteX9" fmla="*/ 120361 w 717924"/>
                  <a:gd name="connsiteY9" fmla="*/ 355364 h 398846"/>
                  <a:gd name="connsiteX10" fmla="*/ 175003 w 717924"/>
                  <a:gd name="connsiteY10" fmla="*/ 370122 h 398846"/>
                  <a:gd name="connsiteX11" fmla="*/ 189761 w 717924"/>
                  <a:gd name="connsiteY11" fmla="*/ 315480 h 398846"/>
                  <a:gd name="connsiteX12" fmla="*/ 154064 w 717924"/>
                  <a:gd name="connsiteY12" fmla="*/ 253260 h 398846"/>
                  <a:gd name="connsiteX13" fmla="*/ 683533 w 717924"/>
                  <a:gd name="connsiteY13" fmla="*/ 101100 h 398846"/>
                  <a:gd name="connsiteX14" fmla="*/ 687366 w 717924"/>
                  <a:gd name="connsiteY14" fmla="*/ 44824 h 398846"/>
                  <a:gd name="connsiteX15" fmla="*/ 631091 w 717924"/>
                  <a:gd name="connsiteY15" fmla="*/ 40991 h 398846"/>
                  <a:gd name="connsiteX16" fmla="*/ 628691 w 717924"/>
                  <a:gd name="connsiteY16" fmla="*/ 43267 h 398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17924" h="398846">
                    <a:moveTo>
                      <a:pt x="628093" y="43267"/>
                    </a:moveTo>
                    <a:cubicBezTo>
                      <a:pt x="506862" y="157638"/>
                      <a:pt x="338150" y="206953"/>
                      <a:pt x="174405" y="175883"/>
                    </a:cubicBezTo>
                    <a:lnTo>
                      <a:pt x="174405" y="175883"/>
                    </a:lnTo>
                    <a:lnTo>
                      <a:pt x="237822" y="139987"/>
                    </a:lnTo>
                    <a:cubicBezTo>
                      <a:pt x="256930" y="128973"/>
                      <a:pt x="263493" y="104553"/>
                      <a:pt x="252479" y="85445"/>
                    </a:cubicBezTo>
                    <a:cubicBezTo>
                      <a:pt x="241465" y="66336"/>
                      <a:pt x="217046" y="59773"/>
                      <a:pt x="197937" y="70787"/>
                    </a:cubicBezTo>
                    <a:lnTo>
                      <a:pt x="51361" y="153947"/>
                    </a:lnTo>
                    <a:cubicBezTo>
                      <a:pt x="32204" y="164821"/>
                      <a:pt x="25492" y="189167"/>
                      <a:pt x="36366" y="208323"/>
                    </a:cubicBezTo>
                    <a:cubicBezTo>
                      <a:pt x="36378" y="208345"/>
                      <a:pt x="36392" y="208367"/>
                      <a:pt x="36404" y="208389"/>
                    </a:cubicBezTo>
                    <a:lnTo>
                      <a:pt x="120361" y="355364"/>
                    </a:lnTo>
                    <a:cubicBezTo>
                      <a:pt x="131376" y="374529"/>
                      <a:pt x="155839" y="381136"/>
                      <a:pt x="175003" y="370122"/>
                    </a:cubicBezTo>
                    <a:cubicBezTo>
                      <a:pt x="194168" y="359107"/>
                      <a:pt x="200775" y="334644"/>
                      <a:pt x="189761" y="315480"/>
                    </a:cubicBezTo>
                    <a:lnTo>
                      <a:pt x="154064" y="253260"/>
                    </a:lnTo>
                    <a:cubicBezTo>
                      <a:pt x="344796" y="291649"/>
                      <a:pt x="542283" y="234895"/>
                      <a:pt x="683533" y="101100"/>
                    </a:cubicBezTo>
                    <a:cubicBezTo>
                      <a:pt x="700131" y="86617"/>
                      <a:pt x="701848" y="61422"/>
                      <a:pt x="687366" y="44824"/>
                    </a:cubicBezTo>
                    <a:cubicBezTo>
                      <a:pt x="672886" y="28226"/>
                      <a:pt x="647690" y="26509"/>
                      <a:pt x="631091" y="40991"/>
                    </a:cubicBezTo>
                    <a:cubicBezTo>
                      <a:pt x="630261" y="41715"/>
                      <a:pt x="629459" y="42475"/>
                      <a:pt x="628691" y="43267"/>
                    </a:cubicBezTo>
                    <a:close/>
                  </a:path>
                </a:pathLst>
              </a:custGeom>
              <a:solidFill>
                <a:srgbClr val="000000"/>
              </a:solidFill>
              <a:ln w="19844"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071F5856-F548-4FBB-A775-4C582B52F314}"/>
                  </a:ext>
                </a:extLst>
              </p:cNvPr>
              <p:cNvSpPr/>
              <p:nvPr/>
            </p:nvSpPr>
            <p:spPr>
              <a:xfrm>
                <a:off x="662567" y="5792162"/>
                <a:ext cx="378904" cy="378904"/>
              </a:xfrm>
              <a:custGeom>
                <a:avLst/>
                <a:gdLst>
                  <a:gd name="connsiteX0" fmla="*/ 350237 w 378904"/>
                  <a:gd name="connsiteY0" fmla="*/ 190699 h 378904"/>
                  <a:gd name="connsiteX1" fmla="*/ 190699 w 378904"/>
                  <a:gd name="connsiteY1" fmla="*/ 350237 h 378904"/>
                  <a:gd name="connsiteX2" fmla="*/ 31160 w 378904"/>
                  <a:gd name="connsiteY2" fmla="*/ 190699 h 378904"/>
                  <a:gd name="connsiteX3" fmla="*/ 190699 w 378904"/>
                  <a:gd name="connsiteY3" fmla="*/ 31160 h 378904"/>
                  <a:gd name="connsiteX4" fmla="*/ 350237 w 378904"/>
                  <a:gd name="connsiteY4" fmla="*/ 190699 h 378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904" h="378904">
                    <a:moveTo>
                      <a:pt x="350237" y="190699"/>
                    </a:moveTo>
                    <a:cubicBezTo>
                      <a:pt x="350237" y="278809"/>
                      <a:pt x="278809" y="350237"/>
                      <a:pt x="190699" y="350237"/>
                    </a:cubicBezTo>
                    <a:cubicBezTo>
                      <a:pt x="102588" y="350237"/>
                      <a:pt x="31160" y="278809"/>
                      <a:pt x="31160" y="190699"/>
                    </a:cubicBezTo>
                    <a:cubicBezTo>
                      <a:pt x="31160" y="102588"/>
                      <a:pt x="102588" y="31160"/>
                      <a:pt x="190699" y="31160"/>
                    </a:cubicBezTo>
                    <a:cubicBezTo>
                      <a:pt x="278809" y="31160"/>
                      <a:pt x="350237" y="102588"/>
                      <a:pt x="350237" y="190699"/>
                    </a:cubicBezTo>
                    <a:close/>
                  </a:path>
                </a:pathLst>
              </a:custGeom>
              <a:solidFill>
                <a:srgbClr val="000000"/>
              </a:solidFill>
              <a:ln w="19844"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DC516AC4-6C7A-4FB0-A76F-154C2E865307}"/>
                  </a:ext>
                </a:extLst>
              </p:cNvPr>
              <p:cNvSpPr/>
              <p:nvPr/>
            </p:nvSpPr>
            <p:spPr>
              <a:xfrm>
                <a:off x="1629770" y="5655757"/>
                <a:ext cx="378904" cy="378904"/>
              </a:xfrm>
              <a:custGeom>
                <a:avLst/>
                <a:gdLst>
                  <a:gd name="connsiteX0" fmla="*/ 350237 w 378904"/>
                  <a:gd name="connsiteY0" fmla="*/ 190699 h 378904"/>
                  <a:gd name="connsiteX1" fmla="*/ 190699 w 378904"/>
                  <a:gd name="connsiteY1" fmla="*/ 350237 h 378904"/>
                  <a:gd name="connsiteX2" fmla="*/ 31160 w 378904"/>
                  <a:gd name="connsiteY2" fmla="*/ 190699 h 378904"/>
                  <a:gd name="connsiteX3" fmla="*/ 190699 w 378904"/>
                  <a:gd name="connsiteY3" fmla="*/ 31160 h 378904"/>
                  <a:gd name="connsiteX4" fmla="*/ 350237 w 378904"/>
                  <a:gd name="connsiteY4" fmla="*/ 190699 h 378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904" h="378904">
                    <a:moveTo>
                      <a:pt x="350237" y="190699"/>
                    </a:moveTo>
                    <a:cubicBezTo>
                      <a:pt x="350237" y="278809"/>
                      <a:pt x="278809" y="350237"/>
                      <a:pt x="190699" y="350237"/>
                    </a:cubicBezTo>
                    <a:cubicBezTo>
                      <a:pt x="102588" y="350237"/>
                      <a:pt x="31160" y="278809"/>
                      <a:pt x="31160" y="190699"/>
                    </a:cubicBezTo>
                    <a:cubicBezTo>
                      <a:pt x="31160" y="102588"/>
                      <a:pt x="102588" y="31160"/>
                      <a:pt x="190699" y="31160"/>
                    </a:cubicBezTo>
                    <a:cubicBezTo>
                      <a:pt x="278809" y="31160"/>
                      <a:pt x="350237" y="102588"/>
                      <a:pt x="350237" y="190699"/>
                    </a:cubicBezTo>
                    <a:close/>
                  </a:path>
                </a:pathLst>
              </a:custGeom>
              <a:solidFill>
                <a:srgbClr val="000000"/>
              </a:solidFill>
              <a:ln w="19844"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21B8A0B6-EBA0-4AC2-BCBA-B64B49C38B9D}"/>
                  </a:ext>
                </a:extLst>
              </p:cNvPr>
              <p:cNvSpPr/>
              <p:nvPr/>
            </p:nvSpPr>
            <p:spPr>
              <a:xfrm>
                <a:off x="1036486" y="4894159"/>
                <a:ext cx="378904" cy="378904"/>
              </a:xfrm>
              <a:custGeom>
                <a:avLst/>
                <a:gdLst>
                  <a:gd name="connsiteX0" fmla="*/ 350237 w 378904"/>
                  <a:gd name="connsiteY0" fmla="*/ 190699 h 378904"/>
                  <a:gd name="connsiteX1" fmla="*/ 190699 w 378904"/>
                  <a:gd name="connsiteY1" fmla="*/ 350237 h 378904"/>
                  <a:gd name="connsiteX2" fmla="*/ 31160 w 378904"/>
                  <a:gd name="connsiteY2" fmla="*/ 190699 h 378904"/>
                  <a:gd name="connsiteX3" fmla="*/ 190699 w 378904"/>
                  <a:gd name="connsiteY3" fmla="*/ 31160 h 378904"/>
                  <a:gd name="connsiteX4" fmla="*/ 350237 w 378904"/>
                  <a:gd name="connsiteY4" fmla="*/ 190699 h 378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904" h="378904">
                    <a:moveTo>
                      <a:pt x="350237" y="190699"/>
                    </a:moveTo>
                    <a:cubicBezTo>
                      <a:pt x="350237" y="278809"/>
                      <a:pt x="278809" y="350237"/>
                      <a:pt x="190699" y="350237"/>
                    </a:cubicBezTo>
                    <a:cubicBezTo>
                      <a:pt x="102588" y="350237"/>
                      <a:pt x="31160" y="278809"/>
                      <a:pt x="31160" y="190699"/>
                    </a:cubicBezTo>
                    <a:cubicBezTo>
                      <a:pt x="31160" y="102588"/>
                      <a:pt x="102588" y="31160"/>
                      <a:pt x="190699" y="31160"/>
                    </a:cubicBezTo>
                    <a:cubicBezTo>
                      <a:pt x="278809" y="31160"/>
                      <a:pt x="350237" y="102588"/>
                      <a:pt x="350237" y="190699"/>
                    </a:cubicBezTo>
                    <a:close/>
                  </a:path>
                </a:pathLst>
              </a:custGeom>
              <a:solidFill>
                <a:srgbClr val="000000"/>
              </a:solidFill>
              <a:ln w="19844" cap="flat">
                <a:noFill/>
                <a:prstDash val="solid"/>
                <a:miter/>
              </a:ln>
            </p:spPr>
            <p:txBody>
              <a:bodyPr rtlCol="0" anchor="ctr"/>
              <a:lstStyle/>
              <a:p>
                <a:endParaRPr lang="en-US" dirty="0"/>
              </a:p>
            </p:txBody>
          </p:sp>
        </p:grpSp>
      </p:grpSp>
    </p:spTree>
    <p:extLst>
      <p:ext uri="{BB962C8B-B14F-4D97-AF65-F5344CB8AC3E}">
        <p14:creationId xmlns:p14="http://schemas.microsoft.com/office/powerpoint/2010/main" val="483209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5AF47-AB1F-4546-9B8F-A0A1D50FB894}"/>
              </a:ext>
            </a:extLst>
          </p:cNvPr>
          <p:cNvSpPr>
            <a:spLocks noGrp="1"/>
          </p:cNvSpPr>
          <p:nvPr>
            <p:ph type="title"/>
          </p:nvPr>
        </p:nvSpPr>
        <p:spPr>
          <a:xfrm>
            <a:off x="615746" y="441171"/>
            <a:ext cx="8610600" cy="1293028"/>
          </a:xfrm>
        </p:spPr>
        <p:txBody>
          <a:bodyPr>
            <a:normAutofit fontScale="90000"/>
          </a:bodyPr>
          <a:lstStyle/>
          <a:p>
            <a:r>
              <a:rPr lang="en-US" sz="4800" dirty="0">
                <a:solidFill>
                  <a:schemeClr val="tx1"/>
                </a:solidFill>
              </a:rPr>
              <a:t>SATISFACTION SURVEY RESULTS</a:t>
            </a:r>
          </a:p>
        </p:txBody>
      </p:sp>
      <p:grpSp>
        <p:nvGrpSpPr>
          <p:cNvPr id="3" name="Group 2">
            <a:extLst>
              <a:ext uri="{FF2B5EF4-FFF2-40B4-BE49-F238E27FC236}">
                <a16:creationId xmlns:a16="http://schemas.microsoft.com/office/drawing/2014/main" id="{74BDB203-F8C6-4817-A185-05459DEF971E}"/>
              </a:ext>
            </a:extLst>
          </p:cNvPr>
          <p:cNvGrpSpPr/>
          <p:nvPr/>
        </p:nvGrpSpPr>
        <p:grpSpPr>
          <a:xfrm>
            <a:off x="6096000" y="2309427"/>
            <a:ext cx="5593943" cy="3193015"/>
            <a:chOff x="6181725" y="1879434"/>
            <a:chExt cx="5593943" cy="3193015"/>
          </a:xfrm>
        </p:grpSpPr>
        <p:graphicFrame>
          <p:nvGraphicFramePr>
            <p:cNvPr id="20" name="Chart 19">
              <a:extLst>
                <a:ext uri="{FF2B5EF4-FFF2-40B4-BE49-F238E27FC236}">
                  <a16:creationId xmlns:a16="http://schemas.microsoft.com/office/drawing/2014/main" id="{A97FBA0D-6F85-467A-8007-D43A3EC19E13}"/>
                </a:ext>
              </a:extLst>
            </p:cNvPr>
            <p:cNvGraphicFramePr>
              <a:graphicFrameLocks/>
            </p:cNvGraphicFramePr>
            <p:nvPr>
              <p:extLst>
                <p:ext uri="{D42A27DB-BD31-4B8C-83A1-F6EECF244321}">
                  <p14:modId xmlns:p14="http://schemas.microsoft.com/office/powerpoint/2010/main" val="751232345"/>
                </p:ext>
              </p:extLst>
            </p:nvPr>
          </p:nvGraphicFramePr>
          <p:xfrm>
            <a:off x="6181725" y="1879434"/>
            <a:ext cx="5593943" cy="2546684"/>
          </p:xfrm>
          <a:graphic>
            <a:graphicData uri="http://schemas.openxmlformats.org/drawingml/2006/chart">
              <c:chart xmlns:c="http://schemas.openxmlformats.org/drawingml/2006/chart" xmlns:r="http://schemas.openxmlformats.org/officeDocument/2006/relationships" r:id="rId2"/>
            </a:graphicData>
          </a:graphic>
        </p:graphicFrame>
        <p:sp>
          <p:nvSpPr>
            <p:cNvPr id="21" name="TextBox 20">
              <a:extLst>
                <a:ext uri="{FF2B5EF4-FFF2-40B4-BE49-F238E27FC236}">
                  <a16:creationId xmlns:a16="http://schemas.microsoft.com/office/drawing/2014/main" id="{D3EAF775-45DA-4362-99FB-33359282D169}"/>
                </a:ext>
              </a:extLst>
            </p:cNvPr>
            <p:cNvSpPr txBox="1"/>
            <p:nvPr/>
          </p:nvSpPr>
          <p:spPr>
            <a:xfrm>
              <a:off x="6540296" y="4426118"/>
              <a:ext cx="4876800" cy="646331"/>
            </a:xfrm>
            <a:prstGeom prst="rect">
              <a:avLst/>
            </a:prstGeom>
            <a:noFill/>
          </p:spPr>
          <p:txBody>
            <a:bodyPr wrap="square" rtlCol="0">
              <a:spAutoFit/>
            </a:bodyPr>
            <a:lstStyle/>
            <a:p>
              <a:pPr algn="ctr"/>
              <a:r>
                <a:rPr lang="en-US" dirty="0"/>
                <a:t>Client’s family members reported overall satisfaction with the groups. (75%)</a:t>
              </a:r>
            </a:p>
          </p:txBody>
        </p:sp>
      </p:grpSp>
      <p:grpSp>
        <p:nvGrpSpPr>
          <p:cNvPr id="4" name="Group 3">
            <a:extLst>
              <a:ext uri="{FF2B5EF4-FFF2-40B4-BE49-F238E27FC236}">
                <a16:creationId xmlns:a16="http://schemas.microsoft.com/office/drawing/2014/main" id="{9408F854-46F1-41B4-A62E-8235FD9B6F85}"/>
              </a:ext>
            </a:extLst>
          </p:cNvPr>
          <p:cNvGrpSpPr/>
          <p:nvPr/>
        </p:nvGrpSpPr>
        <p:grpSpPr>
          <a:xfrm>
            <a:off x="502057" y="1621182"/>
            <a:ext cx="5593942" cy="4451391"/>
            <a:chOff x="502057" y="1697382"/>
            <a:chExt cx="5593942" cy="4451391"/>
          </a:xfrm>
        </p:grpSpPr>
        <p:graphicFrame>
          <p:nvGraphicFramePr>
            <p:cNvPr id="16" name="Chart 15">
              <a:extLst>
                <a:ext uri="{FF2B5EF4-FFF2-40B4-BE49-F238E27FC236}">
                  <a16:creationId xmlns:a16="http://schemas.microsoft.com/office/drawing/2014/main" id="{95E44753-ECCB-4FA6-8749-DFC0EFD9366A}"/>
                </a:ext>
              </a:extLst>
            </p:cNvPr>
            <p:cNvGraphicFramePr>
              <a:graphicFrameLocks/>
            </p:cNvGraphicFramePr>
            <p:nvPr>
              <p:extLst>
                <p:ext uri="{D42A27DB-BD31-4B8C-83A1-F6EECF244321}">
                  <p14:modId xmlns:p14="http://schemas.microsoft.com/office/powerpoint/2010/main" val="1855270830"/>
                </p:ext>
              </p:extLst>
            </p:nvPr>
          </p:nvGraphicFramePr>
          <p:xfrm>
            <a:off x="502057" y="1697382"/>
            <a:ext cx="5593942" cy="3805060"/>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a:extLst>
                <a:ext uri="{FF2B5EF4-FFF2-40B4-BE49-F238E27FC236}">
                  <a16:creationId xmlns:a16="http://schemas.microsoft.com/office/drawing/2014/main" id="{543EFCBF-FA45-4D27-ACD0-7D0EE8CA4C01}"/>
                </a:ext>
              </a:extLst>
            </p:cNvPr>
            <p:cNvSpPr txBox="1"/>
            <p:nvPr/>
          </p:nvSpPr>
          <p:spPr>
            <a:xfrm>
              <a:off x="682720" y="5502442"/>
              <a:ext cx="5232616" cy="646331"/>
            </a:xfrm>
            <a:prstGeom prst="rect">
              <a:avLst/>
            </a:prstGeom>
            <a:noFill/>
          </p:spPr>
          <p:txBody>
            <a:bodyPr wrap="square" rtlCol="0">
              <a:spAutoFit/>
            </a:bodyPr>
            <a:lstStyle/>
            <a:p>
              <a:pPr algn="ctr"/>
              <a:r>
                <a:rPr lang="en-US" dirty="0"/>
                <a:t>Overall family members reported strongly agreeing to positive statements of the groups.</a:t>
              </a:r>
            </a:p>
          </p:txBody>
        </p:sp>
      </p:grpSp>
      <p:grpSp>
        <p:nvGrpSpPr>
          <p:cNvPr id="33" name="Graphic 11" descr="Classroom">
            <a:extLst>
              <a:ext uri="{FF2B5EF4-FFF2-40B4-BE49-F238E27FC236}">
                <a16:creationId xmlns:a16="http://schemas.microsoft.com/office/drawing/2014/main" id="{013A5F3C-A422-4556-A33C-4B069E157343}"/>
              </a:ext>
            </a:extLst>
          </p:cNvPr>
          <p:cNvGrpSpPr/>
          <p:nvPr/>
        </p:nvGrpSpPr>
        <p:grpSpPr>
          <a:xfrm>
            <a:off x="10238795" y="557126"/>
            <a:ext cx="1337459" cy="1281502"/>
            <a:chOff x="7179393" y="1006782"/>
            <a:chExt cx="914400" cy="914400"/>
          </a:xfrm>
        </p:grpSpPr>
        <p:sp>
          <p:nvSpPr>
            <p:cNvPr id="34" name="Freeform: Shape 33">
              <a:extLst>
                <a:ext uri="{FF2B5EF4-FFF2-40B4-BE49-F238E27FC236}">
                  <a16:creationId xmlns:a16="http://schemas.microsoft.com/office/drawing/2014/main" id="{27E21B3E-7942-45AE-A685-6F41685625F4}"/>
                </a:ext>
              </a:extLst>
            </p:cNvPr>
            <p:cNvSpPr/>
            <p:nvPr/>
          </p:nvSpPr>
          <p:spPr>
            <a:xfrm>
              <a:off x="7520198" y="1605428"/>
              <a:ext cx="95250" cy="95250"/>
            </a:xfrm>
            <a:custGeom>
              <a:avLst/>
              <a:gdLst>
                <a:gd name="connsiteX0" fmla="*/ 93631 w 95250"/>
                <a:gd name="connsiteY0" fmla="*/ 50387 h 95250"/>
                <a:gd name="connsiteX1" fmla="*/ 50387 w 95250"/>
                <a:gd name="connsiteY1" fmla="*/ 93631 h 95250"/>
                <a:gd name="connsiteX2" fmla="*/ 7144 w 95250"/>
                <a:gd name="connsiteY2" fmla="*/ 50387 h 95250"/>
                <a:gd name="connsiteX3" fmla="*/ 50387 w 95250"/>
                <a:gd name="connsiteY3" fmla="*/ 7144 h 95250"/>
                <a:gd name="connsiteX4" fmla="*/ 93631 w 95250"/>
                <a:gd name="connsiteY4" fmla="*/ 50387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3631" y="50387"/>
                  </a:moveTo>
                  <a:cubicBezTo>
                    <a:pt x="93631" y="74270"/>
                    <a:pt x="74270" y="93631"/>
                    <a:pt x="50387" y="93631"/>
                  </a:cubicBezTo>
                  <a:cubicBezTo>
                    <a:pt x="26505" y="93631"/>
                    <a:pt x="7144" y="74270"/>
                    <a:pt x="7144" y="50387"/>
                  </a:cubicBezTo>
                  <a:cubicBezTo>
                    <a:pt x="7144" y="26505"/>
                    <a:pt x="26505" y="7144"/>
                    <a:pt x="50387" y="7144"/>
                  </a:cubicBezTo>
                  <a:cubicBezTo>
                    <a:pt x="74270" y="7144"/>
                    <a:pt x="93631" y="26505"/>
                    <a:pt x="93631" y="50387"/>
                  </a:cubicBezTo>
                  <a:close/>
                </a:path>
              </a:pathLst>
            </a:custGeom>
            <a:solidFill>
              <a:srgbClr val="000000"/>
            </a:solidFill>
            <a:ln w="9525" cap="flat">
              <a:noFill/>
              <a:prstDash val="solid"/>
              <a:miter/>
            </a:ln>
          </p:spPr>
          <p:txBody>
            <a:bodyPr rtlCol="0" anchor="ctr"/>
            <a:lstStyle/>
            <a:p>
              <a:endParaRPr lang="en-US" dirty="0"/>
            </a:p>
          </p:txBody>
        </p:sp>
        <p:sp>
          <p:nvSpPr>
            <p:cNvPr id="35" name="Freeform: Shape 34">
              <a:extLst>
                <a:ext uri="{FF2B5EF4-FFF2-40B4-BE49-F238E27FC236}">
                  <a16:creationId xmlns:a16="http://schemas.microsoft.com/office/drawing/2014/main" id="{EF300024-2EE6-48EF-A419-91177C1BF9FC}"/>
                </a:ext>
              </a:extLst>
            </p:cNvPr>
            <p:cNvSpPr/>
            <p:nvPr/>
          </p:nvSpPr>
          <p:spPr>
            <a:xfrm>
              <a:off x="7477049" y="1703822"/>
              <a:ext cx="180975" cy="95250"/>
            </a:xfrm>
            <a:custGeom>
              <a:avLst/>
              <a:gdLst>
                <a:gd name="connsiteX0" fmla="*/ 178594 w 180975"/>
                <a:gd name="connsiteY0" fmla="*/ 93536 h 95250"/>
                <a:gd name="connsiteX1" fmla="*/ 178594 w 180975"/>
                <a:gd name="connsiteY1" fmla="*/ 50292 h 95250"/>
                <a:gd name="connsiteX2" fmla="*/ 170021 w 180975"/>
                <a:gd name="connsiteY2" fmla="*/ 33052 h 95250"/>
                <a:gd name="connsiteX3" fmla="*/ 128206 w 180975"/>
                <a:gd name="connsiteY3" fmla="*/ 12478 h 95250"/>
                <a:gd name="connsiteX4" fmla="*/ 92869 w 180975"/>
                <a:gd name="connsiteY4" fmla="*/ 7144 h 95250"/>
                <a:gd name="connsiteX5" fmla="*/ 57531 w 180975"/>
                <a:gd name="connsiteY5" fmla="*/ 12478 h 95250"/>
                <a:gd name="connsiteX6" fmla="*/ 15716 w 180975"/>
                <a:gd name="connsiteY6" fmla="*/ 33052 h 95250"/>
                <a:gd name="connsiteX7" fmla="*/ 7144 w 180975"/>
                <a:gd name="connsiteY7" fmla="*/ 50292 h 95250"/>
                <a:gd name="connsiteX8" fmla="*/ 7144 w 180975"/>
                <a:gd name="connsiteY8" fmla="*/ 93536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975" h="95250">
                  <a:moveTo>
                    <a:pt x="178594" y="93536"/>
                  </a:moveTo>
                  <a:lnTo>
                    <a:pt x="178594" y="50292"/>
                  </a:lnTo>
                  <a:cubicBezTo>
                    <a:pt x="178453" y="43554"/>
                    <a:pt x="175310" y="37230"/>
                    <a:pt x="170021" y="33052"/>
                  </a:cubicBezTo>
                  <a:cubicBezTo>
                    <a:pt x="157595" y="23473"/>
                    <a:pt x="143377" y="16478"/>
                    <a:pt x="128206" y="12478"/>
                  </a:cubicBezTo>
                  <a:cubicBezTo>
                    <a:pt x="116756" y="8963"/>
                    <a:pt x="104846" y="7165"/>
                    <a:pt x="92869" y="7144"/>
                  </a:cubicBezTo>
                  <a:cubicBezTo>
                    <a:pt x="80903" y="7329"/>
                    <a:pt x="69017" y="9122"/>
                    <a:pt x="57531" y="12478"/>
                  </a:cubicBezTo>
                  <a:cubicBezTo>
                    <a:pt x="42529" y="16919"/>
                    <a:pt x="28389" y="23876"/>
                    <a:pt x="15716" y="33052"/>
                  </a:cubicBezTo>
                  <a:cubicBezTo>
                    <a:pt x="10428" y="37230"/>
                    <a:pt x="7285" y="43554"/>
                    <a:pt x="7144" y="50292"/>
                  </a:cubicBezTo>
                  <a:lnTo>
                    <a:pt x="7144" y="93536"/>
                  </a:lnTo>
                  <a:close/>
                </a:path>
              </a:pathLst>
            </a:custGeom>
            <a:solidFill>
              <a:srgbClr val="000000"/>
            </a:solidFill>
            <a:ln w="9525" cap="flat">
              <a:noFill/>
              <a:prstDash val="solid"/>
              <a:miter/>
            </a:ln>
          </p:spPr>
          <p:txBody>
            <a:bodyPr rtlCol="0" anchor="ctr"/>
            <a:lstStyle/>
            <a:p>
              <a:endParaRPr lang="en-US" dirty="0"/>
            </a:p>
          </p:txBody>
        </p:sp>
        <p:sp>
          <p:nvSpPr>
            <p:cNvPr id="36" name="Freeform: Shape 35">
              <a:extLst>
                <a:ext uri="{FF2B5EF4-FFF2-40B4-BE49-F238E27FC236}">
                  <a16:creationId xmlns:a16="http://schemas.microsoft.com/office/drawing/2014/main" id="{EBDBE125-40A2-4716-9B3C-AF36F0BBFB92}"/>
                </a:ext>
              </a:extLst>
            </p:cNvPr>
            <p:cNvSpPr/>
            <p:nvPr/>
          </p:nvSpPr>
          <p:spPr>
            <a:xfrm>
              <a:off x="7709364" y="1605428"/>
              <a:ext cx="95250" cy="95250"/>
            </a:xfrm>
            <a:custGeom>
              <a:avLst/>
              <a:gdLst>
                <a:gd name="connsiteX0" fmla="*/ 93631 w 95250"/>
                <a:gd name="connsiteY0" fmla="*/ 50387 h 95250"/>
                <a:gd name="connsiteX1" fmla="*/ 50387 w 95250"/>
                <a:gd name="connsiteY1" fmla="*/ 93631 h 95250"/>
                <a:gd name="connsiteX2" fmla="*/ 7144 w 95250"/>
                <a:gd name="connsiteY2" fmla="*/ 50387 h 95250"/>
                <a:gd name="connsiteX3" fmla="*/ 50387 w 95250"/>
                <a:gd name="connsiteY3" fmla="*/ 7144 h 95250"/>
                <a:gd name="connsiteX4" fmla="*/ 93631 w 95250"/>
                <a:gd name="connsiteY4" fmla="*/ 50387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3631" y="50387"/>
                  </a:moveTo>
                  <a:cubicBezTo>
                    <a:pt x="93631" y="74270"/>
                    <a:pt x="74270" y="93631"/>
                    <a:pt x="50387" y="93631"/>
                  </a:cubicBezTo>
                  <a:cubicBezTo>
                    <a:pt x="26505" y="93631"/>
                    <a:pt x="7144" y="74270"/>
                    <a:pt x="7144" y="50387"/>
                  </a:cubicBezTo>
                  <a:cubicBezTo>
                    <a:pt x="7144" y="26505"/>
                    <a:pt x="26505" y="7144"/>
                    <a:pt x="50387" y="7144"/>
                  </a:cubicBezTo>
                  <a:cubicBezTo>
                    <a:pt x="74270" y="7144"/>
                    <a:pt x="93631" y="26505"/>
                    <a:pt x="93631" y="50387"/>
                  </a:cubicBezTo>
                  <a:close/>
                </a:path>
              </a:pathLst>
            </a:custGeom>
            <a:solidFill>
              <a:srgbClr val="000000"/>
            </a:solidFill>
            <a:ln w="9525" cap="flat">
              <a:noFill/>
              <a:prstDash val="solid"/>
              <a:miter/>
            </a:ln>
          </p:spPr>
          <p:txBody>
            <a:bodyPr rtlCol="0" anchor="ctr"/>
            <a:lstStyle/>
            <a:p>
              <a:endParaRPr lang="en-US" dirty="0"/>
            </a:p>
          </p:txBody>
        </p:sp>
        <p:sp>
          <p:nvSpPr>
            <p:cNvPr id="37" name="Freeform: Shape 36">
              <a:extLst>
                <a:ext uri="{FF2B5EF4-FFF2-40B4-BE49-F238E27FC236}">
                  <a16:creationId xmlns:a16="http://schemas.microsoft.com/office/drawing/2014/main" id="{976AF6D2-F60D-453F-A70C-62DD8B93E2DB}"/>
                </a:ext>
              </a:extLst>
            </p:cNvPr>
            <p:cNvSpPr/>
            <p:nvPr/>
          </p:nvSpPr>
          <p:spPr>
            <a:xfrm>
              <a:off x="7667549" y="1703822"/>
              <a:ext cx="180975" cy="95250"/>
            </a:xfrm>
            <a:custGeom>
              <a:avLst/>
              <a:gdLst>
                <a:gd name="connsiteX0" fmla="*/ 178594 w 180975"/>
                <a:gd name="connsiteY0" fmla="*/ 93536 h 95250"/>
                <a:gd name="connsiteX1" fmla="*/ 178594 w 180975"/>
                <a:gd name="connsiteY1" fmla="*/ 50292 h 95250"/>
                <a:gd name="connsiteX2" fmla="*/ 170021 w 180975"/>
                <a:gd name="connsiteY2" fmla="*/ 33052 h 95250"/>
                <a:gd name="connsiteX3" fmla="*/ 128206 w 180975"/>
                <a:gd name="connsiteY3" fmla="*/ 12478 h 95250"/>
                <a:gd name="connsiteX4" fmla="*/ 92869 w 180975"/>
                <a:gd name="connsiteY4" fmla="*/ 7144 h 95250"/>
                <a:gd name="connsiteX5" fmla="*/ 57531 w 180975"/>
                <a:gd name="connsiteY5" fmla="*/ 12478 h 95250"/>
                <a:gd name="connsiteX6" fmla="*/ 15716 w 180975"/>
                <a:gd name="connsiteY6" fmla="*/ 33052 h 95250"/>
                <a:gd name="connsiteX7" fmla="*/ 7144 w 180975"/>
                <a:gd name="connsiteY7" fmla="*/ 50292 h 95250"/>
                <a:gd name="connsiteX8" fmla="*/ 7144 w 180975"/>
                <a:gd name="connsiteY8" fmla="*/ 93536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975" h="95250">
                  <a:moveTo>
                    <a:pt x="178594" y="93536"/>
                  </a:moveTo>
                  <a:lnTo>
                    <a:pt x="178594" y="50292"/>
                  </a:lnTo>
                  <a:cubicBezTo>
                    <a:pt x="178453" y="43554"/>
                    <a:pt x="175310" y="37230"/>
                    <a:pt x="170021" y="33052"/>
                  </a:cubicBezTo>
                  <a:cubicBezTo>
                    <a:pt x="157595" y="23473"/>
                    <a:pt x="143377" y="16478"/>
                    <a:pt x="128206" y="12478"/>
                  </a:cubicBezTo>
                  <a:cubicBezTo>
                    <a:pt x="116756" y="8963"/>
                    <a:pt x="104846" y="7165"/>
                    <a:pt x="92869" y="7144"/>
                  </a:cubicBezTo>
                  <a:cubicBezTo>
                    <a:pt x="80903" y="7329"/>
                    <a:pt x="69017" y="9122"/>
                    <a:pt x="57531" y="12478"/>
                  </a:cubicBezTo>
                  <a:cubicBezTo>
                    <a:pt x="42529" y="16919"/>
                    <a:pt x="28389" y="23876"/>
                    <a:pt x="15716" y="33052"/>
                  </a:cubicBezTo>
                  <a:cubicBezTo>
                    <a:pt x="10428" y="37230"/>
                    <a:pt x="7285" y="43554"/>
                    <a:pt x="7144" y="50292"/>
                  </a:cubicBezTo>
                  <a:lnTo>
                    <a:pt x="7144" y="93536"/>
                  </a:lnTo>
                  <a:close/>
                </a:path>
              </a:pathLst>
            </a:custGeom>
            <a:solidFill>
              <a:srgbClr val="000000"/>
            </a:solidFill>
            <a:ln w="9525" cap="flat">
              <a:noFill/>
              <a:prstDash val="solid"/>
              <a:miter/>
            </a:ln>
          </p:spPr>
          <p:txBody>
            <a:bodyPr rtlCol="0" anchor="ctr"/>
            <a:lstStyle/>
            <a:p>
              <a:endParaRPr lang="en-US" dirty="0"/>
            </a:p>
          </p:txBody>
        </p:sp>
        <p:sp>
          <p:nvSpPr>
            <p:cNvPr id="38" name="Freeform: Shape 37">
              <a:extLst>
                <a:ext uri="{FF2B5EF4-FFF2-40B4-BE49-F238E27FC236}">
                  <a16:creationId xmlns:a16="http://schemas.microsoft.com/office/drawing/2014/main" id="{40AE37EE-B581-4737-98BF-649CFB50686A}"/>
                </a:ext>
              </a:extLst>
            </p:cNvPr>
            <p:cNvSpPr/>
            <p:nvPr/>
          </p:nvSpPr>
          <p:spPr>
            <a:xfrm>
              <a:off x="7899864" y="1605428"/>
              <a:ext cx="95250" cy="95250"/>
            </a:xfrm>
            <a:custGeom>
              <a:avLst/>
              <a:gdLst>
                <a:gd name="connsiteX0" fmla="*/ 93631 w 95250"/>
                <a:gd name="connsiteY0" fmla="*/ 50387 h 95250"/>
                <a:gd name="connsiteX1" fmla="*/ 50387 w 95250"/>
                <a:gd name="connsiteY1" fmla="*/ 93631 h 95250"/>
                <a:gd name="connsiteX2" fmla="*/ 7144 w 95250"/>
                <a:gd name="connsiteY2" fmla="*/ 50387 h 95250"/>
                <a:gd name="connsiteX3" fmla="*/ 50387 w 95250"/>
                <a:gd name="connsiteY3" fmla="*/ 7144 h 95250"/>
                <a:gd name="connsiteX4" fmla="*/ 93631 w 95250"/>
                <a:gd name="connsiteY4" fmla="*/ 50387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3631" y="50387"/>
                  </a:moveTo>
                  <a:cubicBezTo>
                    <a:pt x="93631" y="74270"/>
                    <a:pt x="74270" y="93631"/>
                    <a:pt x="50387" y="93631"/>
                  </a:cubicBezTo>
                  <a:cubicBezTo>
                    <a:pt x="26505" y="93631"/>
                    <a:pt x="7144" y="74270"/>
                    <a:pt x="7144" y="50387"/>
                  </a:cubicBezTo>
                  <a:cubicBezTo>
                    <a:pt x="7144" y="26505"/>
                    <a:pt x="26505" y="7144"/>
                    <a:pt x="50387" y="7144"/>
                  </a:cubicBezTo>
                  <a:cubicBezTo>
                    <a:pt x="74270" y="7144"/>
                    <a:pt x="93631" y="26505"/>
                    <a:pt x="93631" y="50387"/>
                  </a:cubicBezTo>
                  <a:close/>
                </a:path>
              </a:pathLst>
            </a:custGeom>
            <a:solidFill>
              <a:srgbClr val="000000"/>
            </a:solidFill>
            <a:ln w="9525" cap="flat">
              <a:noFill/>
              <a:prstDash val="solid"/>
              <a:miter/>
            </a:ln>
          </p:spPr>
          <p:txBody>
            <a:bodyPr rtlCol="0" anchor="ctr"/>
            <a:lstStyle/>
            <a:p>
              <a:endParaRPr lang="en-US" dirty="0"/>
            </a:p>
          </p:txBody>
        </p:sp>
        <p:sp>
          <p:nvSpPr>
            <p:cNvPr id="39" name="Freeform: Shape 38">
              <a:extLst>
                <a:ext uri="{FF2B5EF4-FFF2-40B4-BE49-F238E27FC236}">
                  <a16:creationId xmlns:a16="http://schemas.microsoft.com/office/drawing/2014/main" id="{B09FD7BD-E3FF-4729-9B5F-1BFCAAC1A24A}"/>
                </a:ext>
              </a:extLst>
            </p:cNvPr>
            <p:cNvSpPr/>
            <p:nvPr/>
          </p:nvSpPr>
          <p:spPr>
            <a:xfrm>
              <a:off x="7858049" y="1703822"/>
              <a:ext cx="180975" cy="95250"/>
            </a:xfrm>
            <a:custGeom>
              <a:avLst/>
              <a:gdLst>
                <a:gd name="connsiteX0" fmla="*/ 178594 w 180975"/>
                <a:gd name="connsiteY0" fmla="*/ 93536 h 95250"/>
                <a:gd name="connsiteX1" fmla="*/ 178594 w 180975"/>
                <a:gd name="connsiteY1" fmla="*/ 50292 h 95250"/>
                <a:gd name="connsiteX2" fmla="*/ 170021 w 180975"/>
                <a:gd name="connsiteY2" fmla="*/ 33052 h 95250"/>
                <a:gd name="connsiteX3" fmla="*/ 128206 w 180975"/>
                <a:gd name="connsiteY3" fmla="*/ 12478 h 95250"/>
                <a:gd name="connsiteX4" fmla="*/ 92869 w 180975"/>
                <a:gd name="connsiteY4" fmla="*/ 7144 h 95250"/>
                <a:gd name="connsiteX5" fmla="*/ 57531 w 180975"/>
                <a:gd name="connsiteY5" fmla="*/ 12478 h 95250"/>
                <a:gd name="connsiteX6" fmla="*/ 15716 w 180975"/>
                <a:gd name="connsiteY6" fmla="*/ 33052 h 95250"/>
                <a:gd name="connsiteX7" fmla="*/ 7144 w 180975"/>
                <a:gd name="connsiteY7" fmla="*/ 50292 h 95250"/>
                <a:gd name="connsiteX8" fmla="*/ 7144 w 180975"/>
                <a:gd name="connsiteY8" fmla="*/ 93536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975" h="95250">
                  <a:moveTo>
                    <a:pt x="178594" y="93536"/>
                  </a:moveTo>
                  <a:lnTo>
                    <a:pt x="178594" y="50292"/>
                  </a:lnTo>
                  <a:cubicBezTo>
                    <a:pt x="178453" y="43554"/>
                    <a:pt x="175310" y="37230"/>
                    <a:pt x="170021" y="33052"/>
                  </a:cubicBezTo>
                  <a:cubicBezTo>
                    <a:pt x="157595" y="23473"/>
                    <a:pt x="143377" y="16478"/>
                    <a:pt x="128206" y="12478"/>
                  </a:cubicBezTo>
                  <a:cubicBezTo>
                    <a:pt x="116756" y="8963"/>
                    <a:pt x="104846" y="7165"/>
                    <a:pt x="92869" y="7144"/>
                  </a:cubicBezTo>
                  <a:cubicBezTo>
                    <a:pt x="80903" y="7329"/>
                    <a:pt x="69017" y="9122"/>
                    <a:pt x="57531" y="12478"/>
                  </a:cubicBezTo>
                  <a:cubicBezTo>
                    <a:pt x="42529" y="16919"/>
                    <a:pt x="28389" y="23876"/>
                    <a:pt x="15716" y="33052"/>
                  </a:cubicBezTo>
                  <a:cubicBezTo>
                    <a:pt x="10428" y="37230"/>
                    <a:pt x="7285" y="43554"/>
                    <a:pt x="7144" y="50292"/>
                  </a:cubicBezTo>
                  <a:lnTo>
                    <a:pt x="7144" y="93536"/>
                  </a:lnTo>
                  <a:close/>
                </a:path>
              </a:pathLst>
            </a:custGeom>
            <a:solidFill>
              <a:srgbClr val="000000"/>
            </a:solidFill>
            <a:ln w="9525" cap="flat">
              <a:noFill/>
              <a:prstDash val="solid"/>
              <a:miter/>
            </a:ln>
          </p:spPr>
          <p:txBody>
            <a:bodyPr rtlCol="0" anchor="ctr"/>
            <a:lstStyle/>
            <a:p>
              <a:endParaRPr lang="en-US" dirty="0"/>
            </a:p>
          </p:txBody>
        </p:sp>
        <p:sp>
          <p:nvSpPr>
            <p:cNvPr id="40" name="Freeform: Shape 39">
              <a:extLst>
                <a:ext uri="{FF2B5EF4-FFF2-40B4-BE49-F238E27FC236}">
                  <a16:creationId xmlns:a16="http://schemas.microsoft.com/office/drawing/2014/main" id="{5D6AC5D7-2445-4C28-94B2-CE73CBDA9926}"/>
                </a:ext>
              </a:extLst>
            </p:cNvPr>
            <p:cNvSpPr/>
            <p:nvPr/>
          </p:nvSpPr>
          <p:spPr>
            <a:xfrm>
              <a:off x="7320268" y="1192234"/>
              <a:ext cx="123825" cy="123825"/>
            </a:xfrm>
            <a:custGeom>
              <a:avLst/>
              <a:gdLst>
                <a:gd name="connsiteX0" fmla="*/ 120301 w 123825"/>
                <a:gd name="connsiteY0" fmla="*/ 63722 h 123825"/>
                <a:gd name="connsiteX1" fmla="*/ 63722 w 123825"/>
                <a:gd name="connsiteY1" fmla="*/ 120301 h 123825"/>
                <a:gd name="connsiteX2" fmla="*/ 7144 w 123825"/>
                <a:gd name="connsiteY2" fmla="*/ 63722 h 123825"/>
                <a:gd name="connsiteX3" fmla="*/ 63722 w 123825"/>
                <a:gd name="connsiteY3" fmla="*/ 7144 h 123825"/>
                <a:gd name="connsiteX4" fmla="*/ 120301 w 123825"/>
                <a:gd name="connsiteY4" fmla="*/ 63722 h 123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825" h="123825">
                  <a:moveTo>
                    <a:pt x="120301" y="63722"/>
                  </a:moveTo>
                  <a:cubicBezTo>
                    <a:pt x="120301" y="94970"/>
                    <a:pt x="94970" y="120301"/>
                    <a:pt x="63722" y="120301"/>
                  </a:cubicBezTo>
                  <a:cubicBezTo>
                    <a:pt x="32475" y="120301"/>
                    <a:pt x="7144" y="94970"/>
                    <a:pt x="7144" y="63722"/>
                  </a:cubicBezTo>
                  <a:cubicBezTo>
                    <a:pt x="7144" y="32475"/>
                    <a:pt x="32475" y="7144"/>
                    <a:pt x="63722" y="7144"/>
                  </a:cubicBezTo>
                  <a:cubicBezTo>
                    <a:pt x="94970" y="7144"/>
                    <a:pt x="120301" y="32475"/>
                    <a:pt x="120301" y="63722"/>
                  </a:cubicBezTo>
                  <a:close/>
                </a:path>
              </a:pathLst>
            </a:custGeom>
            <a:solidFill>
              <a:srgbClr val="000000"/>
            </a:solidFill>
            <a:ln w="9525" cap="flat">
              <a:noFill/>
              <a:prstDash val="solid"/>
              <a:miter/>
            </a:ln>
          </p:spPr>
          <p:txBody>
            <a:bodyPr rtlCol="0" anchor="ctr"/>
            <a:lstStyle/>
            <a:p>
              <a:endParaRPr lang="en-US" dirty="0"/>
            </a:p>
          </p:txBody>
        </p:sp>
        <p:sp>
          <p:nvSpPr>
            <p:cNvPr id="41" name="Freeform: Shape 40">
              <a:extLst>
                <a:ext uri="{FF2B5EF4-FFF2-40B4-BE49-F238E27FC236}">
                  <a16:creationId xmlns:a16="http://schemas.microsoft.com/office/drawing/2014/main" id="{DD7A18B5-BD2A-40B3-A1B0-8F81EA56B4CE}"/>
                </a:ext>
              </a:extLst>
            </p:cNvPr>
            <p:cNvSpPr/>
            <p:nvPr/>
          </p:nvSpPr>
          <p:spPr>
            <a:xfrm>
              <a:off x="7221303" y="1222860"/>
              <a:ext cx="504825" cy="619125"/>
            </a:xfrm>
            <a:custGeom>
              <a:avLst/>
              <a:gdLst>
                <a:gd name="connsiteX0" fmla="*/ 496348 w 504825"/>
                <a:gd name="connsiteY0" fmla="*/ 11284 h 619125"/>
                <a:gd name="connsiteX1" fmla="*/ 476155 w 504825"/>
                <a:gd name="connsiteY1" fmla="*/ 11284 h 619125"/>
                <a:gd name="connsiteX2" fmla="*/ 353092 w 504825"/>
                <a:gd name="connsiteY2" fmla="*/ 134347 h 619125"/>
                <a:gd name="connsiteX3" fmla="*/ 325374 w 504825"/>
                <a:gd name="connsiteY3" fmla="*/ 141395 h 619125"/>
                <a:gd name="connsiteX4" fmla="*/ 287846 w 504825"/>
                <a:gd name="connsiteY4" fmla="*/ 201498 h 619125"/>
                <a:gd name="connsiteX5" fmla="*/ 277178 w 504825"/>
                <a:gd name="connsiteY5" fmla="*/ 156064 h 619125"/>
                <a:gd name="connsiteX6" fmla="*/ 268700 w 504825"/>
                <a:gd name="connsiteY6" fmla="*/ 140443 h 619125"/>
                <a:gd name="connsiteX7" fmla="*/ 209264 w 504825"/>
                <a:gd name="connsiteY7" fmla="*/ 109391 h 619125"/>
                <a:gd name="connsiteX8" fmla="*/ 162687 w 504825"/>
                <a:gd name="connsiteY8" fmla="*/ 103771 h 619125"/>
                <a:gd name="connsiteX9" fmla="*/ 116015 w 504825"/>
                <a:gd name="connsiteY9" fmla="*/ 110820 h 619125"/>
                <a:gd name="connsiteX10" fmla="*/ 56674 w 504825"/>
                <a:gd name="connsiteY10" fmla="*/ 141871 h 619125"/>
                <a:gd name="connsiteX11" fmla="*/ 48197 w 504825"/>
                <a:gd name="connsiteY11" fmla="*/ 157492 h 619125"/>
                <a:gd name="connsiteX12" fmla="*/ 7144 w 504825"/>
                <a:gd name="connsiteY12" fmla="*/ 332752 h 619125"/>
                <a:gd name="connsiteX13" fmla="*/ 35719 w 504825"/>
                <a:gd name="connsiteY13" fmla="*/ 361327 h 619125"/>
                <a:gd name="connsiteX14" fmla="*/ 62579 w 504825"/>
                <a:gd name="connsiteY14" fmla="*/ 340182 h 619125"/>
                <a:gd name="connsiteX15" fmla="*/ 92297 w 504825"/>
                <a:gd name="connsiteY15" fmla="*/ 217214 h 619125"/>
                <a:gd name="connsiteX16" fmla="*/ 92297 w 504825"/>
                <a:gd name="connsiteY16" fmla="*/ 612597 h 619125"/>
                <a:gd name="connsiteX17" fmla="*/ 148590 w 504825"/>
                <a:gd name="connsiteY17" fmla="*/ 612597 h 619125"/>
                <a:gd name="connsiteX18" fmla="*/ 148590 w 504825"/>
                <a:gd name="connsiteY18" fmla="*/ 358184 h 619125"/>
                <a:gd name="connsiteX19" fmla="*/ 177165 w 504825"/>
                <a:gd name="connsiteY19" fmla="*/ 358184 h 619125"/>
                <a:gd name="connsiteX20" fmla="*/ 177165 w 504825"/>
                <a:gd name="connsiteY20" fmla="*/ 612597 h 619125"/>
                <a:gd name="connsiteX21" fmla="*/ 233363 w 504825"/>
                <a:gd name="connsiteY21" fmla="*/ 612597 h 619125"/>
                <a:gd name="connsiteX22" fmla="*/ 233363 w 504825"/>
                <a:gd name="connsiteY22" fmla="*/ 215404 h 619125"/>
                <a:gd name="connsiteX23" fmla="*/ 243840 w 504825"/>
                <a:gd name="connsiteY23" fmla="*/ 260172 h 619125"/>
                <a:gd name="connsiteX24" fmla="*/ 249460 w 504825"/>
                <a:gd name="connsiteY24" fmla="*/ 267316 h 619125"/>
                <a:gd name="connsiteX25" fmla="*/ 287560 w 504825"/>
                <a:gd name="connsiteY25" fmla="*/ 280746 h 619125"/>
                <a:gd name="connsiteX26" fmla="*/ 310420 w 504825"/>
                <a:gd name="connsiteY26" fmla="*/ 270364 h 619125"/>
                <a:gd name="connsiteX27" fmla="*/ 368522 w 504825"/>
                <a:gd name="connsiteY27" fmla="*/ 175114 h 619125"/>
                <a:gd name="connsiteX28" fmla="*/ 372428 w 504825"/>
                <a:gd name="connsiteY28" fmla="*/ 155397 h 619125"/>
                <a:gd name="connsiteX29" fmla="*/ 496253 w 504825"/>
                <a:gd name="connsiteY29" fmla="*/ 31572 h 619125"/>
                <a:gd name="connsiteX30" fmla="*/ 496348 w 504825"/>
                <a:gd name="connsiteY30" fmla="*/ 1128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04825" h="619125">
                  <a:moveTo>
                    <a:pt x="496348" y="11284"/>
                  </a:moveTo>
                  <a:cubicBezTo>
                    <a:pt x="490748" y="5764"/>
                    <a:pt x="481755" y="5764"/>
                    <a:pt x="476155" y="11284"/>
                  </a:cubicBezTo>
                  <a:lnTo>
                    <a:pt x="353092" y="134347"/>
                  </a:lnTo>
                  <a:cubicBezTo>
                    <a:pt x="343257" y="131571"/>
                    <a:pt x="332688" y="134258"/>
                    <a:pt x="325374" y="141395"/>
                  </a:cubicBezTo>
                  <a:cubicBezTo>
                    <a:pt x="323374" y="143395"/>
                    <a:pt x="287846" y="201498"/>
                    <a:pt x="287846" y="201498"/>
                  </a:cubicBezTo>
                  <a:lnTo>
                    <a:pt x="277178" y="156064"/>
                  </a:lnTo>
                  <a:cubicBezTo>
                    <a:pt x="275765" y="150206"/>
                    <a:pt x="272843" y="144819"/>
                    <a:pt x="268700" y="140443"/>
                  </a:cubicBezTo>
                  <a:cubicBezTo>
                    <a:pt x="251145" y="126251"/>
                    <a:pt x="230940" y="115696"/>
                    <a:pt x="209264" y="109391"/>
                  </a:cubicBezTo>
                  <a:cubicBezTo>
                    <a:pt x="193940" y="106114"/>
                    <a:pt x="178351" y="104232"/>
                    <a:pt x="162687" y="103771"/>
                  </a:cubicBezTo>
                  <a:cubicBezTo>
                    <a:pt x="146884" y="104015"/>
                    <a:pt x="131185" y="106386"/>
                    <a:pt x="116015" y="110820"/>
                  </a:cubicBezTo>
                  <a:cubicBezTo>
                    <a:pt x="94142" y="116554"/>
                    <a:pt x="73854" y="127170"/>
                    <a:pt x="56674" y="141871"/>
                  </a:cubicBezTo>
                  <a:cubicBezTo>
                    <a:pt x="52494" y="146221"/>
                    <a:pt x="49566" y="151617"/>
                    <a:pt x="48197" y="157492"/>
                  </a:cubicBezTo>
                  <a:cubicBezTo>
                    <a:pt x="48197" y="157492"/>
                    <a:pt x="7144" y="329895"/>
                    <a:pt x="7144" y="332752"/>
                  </a:cubicBezTo>
                  <a:cubicBezTo>
                    <a:pt x="7144" y="348534"/>
                    <a:pt x="19937" y="361327"/>
                    <a:pt x="35719" y="361327"/>
                  </a:cubicBezTo>
                  <a:cubicBezTo>
                    <a:pt x="48366" y="361003"/>
                    <a:pt x="59294" y="352400"/>
                    <a:pt x="62579" y="340182"/>
                  </a:cubicBezTo>
                  <a:lnTo>
                    <a:pt x="92297" y="217214"/>
                  </a:lnTo>
                  <a:lnTo>
                    <a:pt x="92297" y="612597"/>
                  </a:lnTo>
                  <a:lnTo>
                    <a:pt x="148590" y="612597"/>
                  </a:lnTo>
                  <a:lnTo>
                    <a:pt x="148590" y="358184"/>
                  </a:lnTo>
                  <a:lnTo>
                    <a:pt x="177165" y="358184"/>
                  </a:lnTo>
                  <a:lnTo>
                    <a:pt x="177165" y="612597"/>
                  </a:lnTo>
                  <a:lnTo>
                    <a:pt x="233363" y="612597"/>
                  </a:lnTo>
                  <a:lnTo>
                    <a:pt x="233363" y="215404"/>
                  </a:lnTo>
                  <a:lnTo>
                    <a:pt x="243840" y="260172"/>
                  </a:lnTo>
                  <a:cubicBezTo>
                    <a:pt x="244567" y="263266"/>
                    <a:pt x="246623" y="265881"/>
                    <a:pt x="249460" y="267316"/>
                  </a:cubicBezTo>
                  <a:cubicBezTo>
                    <a:pt x="260413" y="275722"/>
                    <a:pt x="273756" y="280426"/>
                    <a:pt x="287560" y="280746"/>
                  </a:cubicBezTo>
                  <a:cubicBezTo>
                    <a:pt x="296548" y="282004"/>
                    <a:pt x="305453" y="277959"/>
                    <a:pt x="310420" y="270364"/>
                  </a:cubicBezTo>
                  <a:lnTo>
                    <a:pt x="368522" y="175114"/>
                  </a:lnTo>
                  <a:cubicBezTo>
                    <a:pt x="372236" y="169258"/>
                    <a:pt x="373630" y="162226"/>
                    <a:pt x="372428" y="155397"/>
                  </a:cubicBezTo>
                  <a:lnTo>
                    <a:pt x="496253" y="31572"/>
                  </a:lnTo>
                  <a:cubicBezTo>
                    <a:pt x="501861" y="25987"/>
                    <a:pt x="501904" y="16920"/>
                    <a:pt x="496348" y="11284"/>
                  </a:cubicBezTo>
                  <a:close/>
                </a:path>
              </a:pathLst>
            </a:custGeom>
            <a:solidFill>
              <a:srgbClr val="000000"/>
            </a:solidFill>
            <a:ln w="9525" cap="flat">
              <a:noFill/>
              <a:prstDash val="solid"/>
              <a:miter/>
            </a:ln>
          </p:spPr>
          <p:txBody>
            <a:bodyPr rtlCol="0" anchor="ctr"/>
            <a:lstStyle/>
            <a:p>
              <a:endParaRPr lang="en-US" dirty="0"/>
            </a:p>
          </p:txBody>
        </p:sp>
        <p:sp>
          <p:nvSpPr>
            <p:cNvPr id="42" name="Freeform: Shape 41">
              <a:extLst>
                <a:ext uri="{FF2B5EF4-FFF2-40B4-BE49-F238E27FC236}">
                  <a16:creationId xmlns:a16="http://schemas.microsoft.com/office/drawing/2014/main" id="{6C9480B8-9F48-4AEC-BFEA-6B9F9D4446E6}"/>
                </a:ext>
              </a:extLst>
            </p:cNvPr>
            <p:cNvSpPr/>
            <p:nvPr/>
          </p:nvSpPr>
          <p:spPr>
            <a:xfrm>
              <a:off x="7400849" y="1094888"/>
              <a:ext cx="552450" cy="400050"/>
            </a:xfrm>
            <a:custGeom>
              <a:avLst/>
              <a:gdLst>
                <a:gd name="connsiteX0" fmla="*/ 511969 w 552450"/>
                <a:gd name="connsiteY0" fmla="*/ 7144 h 400050"/>
                <a:gd name="connsiteX1" fmla="*/ 45244 w 552450"/>
                <a:gd name="connsiteY1" fmla="*/ 7144 h 400050"/>
                <a:gd name="connsiteX2" fmla="*/ 7144 w 552450"/>
                <a:gd name="connsiteY2" fmla="*/ 45244 h 400050"/>
                <a:gd name="connsiteX3" fmla="*/ 7144 w 552450"/>
                <a:gd name="connsiteY3" fmla="*/ 79534 h 400050"/>
                <a:gd name="connsiteX4" fmla="*/ 45244 w 552450"/>
                <a:gd name="connsiteY4" fmla="*/ 102394 h 400050"/>
                <a:gd name="connsiteX5" fmla="*/ 45244 w 552450"/>
                <a:gd name="connsiteY5" fmla="*/ 45244 h 400050"/>
                <a:gd name="connsiteX6" fmla="*/ 511969 w 552450"/>
                <a:gd name="connsiteY6" fmla="*/ 45244 h 400050"/>
                <a:gd name="connsiteX7" fmla="*/ 511969 w 552450"/>
                <a:gd name="connsiteY7" fmla="*/ 359569 h 400050"/>
                <a:gd name="connsiteX8" fmla="*/ 186880 w 552450"/>
                <a:gd name="connsiteY8" fmla="*/ 359569 h 400050"/>
                <a:gd name="connsiteX9" fmla="*/ 163640 w 552450"/>
                <a:gd name="connsiteY9" fmla="*/ 397669 h 400050"/>
                <a:gd name="connsiteX10" fmla="*/ 511969 w 552450"/>
                <a:gd name="connsiteY10" fmla="*/ 397669 h 400050"/>
                <a:gd name="connsiteX11" fmla="*/ 550069 w 552450"/>
                <a:gd name="connsiteY11" fmla="*/ 359569 h 400050"/>
                <a:gd name="connsiteX12" fmla="*/ 550069 w 552450"/>
                <a:gd name="connsiteY12" fmla="*/ 45244 h 400050"/>
                <a:gd name="connsiteX13" fmla="*/ 511969 w 552450"/>
                <a:gd name="connsiteY13" fmla="*/ 7144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52450" h="400050">
                  <a:moveTo>
                    <a:pt x="511969" y="7144"/>
                  </a:moveTo>
                  <a:lnTo>
                    <a:pt x="45244" y="7144"/>
                  </a:lnTo>
                  <a:cubicBezTo>
                    <a:pt x="24202" y="7144"/>
                    <a:pt x="7144" y="24202"/>
                    <a:pt x="7144" y="45244"/>
                  </a:cubicBezTo>
                  <a:lnTo>
                    <a:pt x="7144" y="79534"/>
                  </a:lnTo>
                  <a:cubicBezTo>
                    <a:pt x="21707" y="83498"/>
                    <a:pt x="34892" y="91410"/>
                    <a:pt x="45244" y="102394"/>
                  </a:cubicBezTo>
                  <a:lnTo>
                    <a:pt x="45244" y="45244"/>
                  </a:lnTo>
                  <a:lnTo>
                    <a:pt x="511969" y="45244"/>
                  </a:lnTo>
                  <a:lnTo>
                    <a:pt x="511969" y="359569"/>
                  </a:lnTo>
                  <a:lnTo>
                    <a:pt x="186880" y="359569"/>
                  </a:lnTo>
                  <a:lnTo>
                    <a:pt x="163640" y="397669"/>
                  </a:lnTo>
                  <a:lnTo>
                    <a:pt x="511969" y="397669"/>
                  </a:lnTo>
                  <a:cubicBezTo>
                    <a:pt x="533010" y="397669"/>
                    <a:pt x="550069" y="380610"/>
                    <a:pt x="550069" y="359569"/>
                  </a:cubicBezTo>
                  <a:lnTo>
                    <a:pt x="550069" y="45244"/>
                  </a:lnTo>
                  <a:cubicBezTo>
                    <a:pt x="550069" y="24202"/>
                    <a:pt x="533010" y="7144"/>
                    <a:pt x="511969" y="7144"/>
                  </a:cubicBezTo>
                  <a:close/>
                </a:path>
              </a:pathLst>
            </a:custGeom>
            <a:solidFill>
              <a:srgbClr val="000000"/>
            </a:solid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494835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B5CAA-87E9-4416-919A-19B260A3F24C}"/>
              </a:ext>
            </a:extLst>
          </p:cNvPr>
          <p:cNvSpPr>
            <a:spLocks noGrp="1"/>
          </p:cNvSpPr>
          <p:nvPr>
            <p:ph type="title"/>
          </p:nvPr>
        </p:nvSpPr>
        <p:spPr>
          <a:xfrm>
            <a:off x="266700" y="506696"/>
            <a:ext cx="4791075" cy="1293028"/>
          </a:xfrm>
        </p:spPr>
        <p:txBody>
          <a:bodyPr>
            <a:noAutofit/>
          </a:bodyPr>
          <a:lstStyle/>
          <a:p>
            <a:pPr algn="ctr"/>
            <a:r>
              <a:rPr lang="en-US" dirty="0">
                <a:solidFill>
                  <a:schemeClr val="tx1"/>
                </a:solidFill>
              </a:rPr>
              <a:t>CHALLENGES</a:t>
            </a:r>
          </a:p>
        </p:txBody>
      </p:sp>
      <p:sp>
        <p:nvSpPr>
          <p:cNvPr id="3" name="Content Placeholder 2">
            <a:extLst>
              <a:ext uri="{FF2B5EF4-FFF2-40B4-BE49-F238E27FC236}">
                <a16:creationId xmlns:a16="http://schemas.microsoft.com/office/drawing/2014/main" id="{02602A22-A53C-43F7-ADB5-62C88D30D14C}"/>
              </a:ext>
            </a:extLst>
          </p:cNvPr>
          <p:cNvSpPr>
            <a:spLocks noGrp="1"/>
          </p:cNvSpPr>
          <p:nvPr>
            <p:ph idx="1"/>
          </p:nvPr>
        </p:nvSpPr>
        <p:spPr>
          <a:xfrm>
            <a:off x="590550" y="1593299"/>
            <a:ext cx="5505450" cy="1054652"/>
          </a:xfrm>
        </p:spPr>
        <p:txBody>
          <a:bodyPr>
            <a:noAutofit/>
          </a:bodyPr>
          <a:lstStyle/>
          <a:p>
            <a:pPr marL="0" indent="0">
              <a:buNone/>
            </a:pPr>
            <a:r>
              <a:rPr lang="en-US" sz="2000" dirty="0"/>
              <a:t>Covid-19: Due to a covid outbreak we had to post pone our scheduled groups for a time later than planned. </a:t>
            </a:r>
          </a:p>
          <a:p>
            <a:pPr marL="0" indent="0">
              <a:buNone/>
            </a:pPr>
            <a:endParaRPr lang="en-US" sz="2000" dirty="0"/>
          </a:p>
          <a:p>
            <a:endParaRPr lang="en-US" sz="2000" dirty="0"/>
          </a:p>
          <a:p>
            <a:pPr marL="0" indent="0">
              <a:buNone/>
            </a:pPr>
            <a:endParaRPr lang="en-US" sz="2000" dirty="0"/>
          </a:p>
        </p:txBody>
      </p:sp>
      <p:sp>
        <p:nvSpPr>
          <p:cNvPr id="7" name="Content Placeholder 2">
            <a:extLst>
              <a:ext uri="{FF2B5EF4-FFF2-40B4-BE49-F238E27FC236}">
                <a16:creationId xmlns:a16="http://schemas.microsoft.com/office/drawing/2014/main" id="{214186A6-EFF3-4788-BF1B-21E7D894D1B0}"/>
              </a:ext>
            </a:extLst>
          </p:cNvPr>
          <p:cNvSpPr txBox="1">
            <a:spLocks/>
          </p:cNvSpPr>
          <p:nvPr/>
        </p:nvSpPr>
        <p:spPr>
          <a:xfrm>
            <a:off x="581026" y="4322479"/>
            <a:ext cx="5362575" cy="1569223"/>
          </a:xfrm>
          <a:prstGeom prst="rect">
            <a:avLst/>
          </a:prstGeom>
        </p:spPr>
        <p:txBody>
          <a:bodyPr vert="horz" lIns="91440" tIns="45720" rIns="91440" bIns="45720" rtlCol="0">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000" dirty="0"/>
              <a:t>Overall family members were satisfied with the family education groups. We received positive feedback from family members and have greenlight continuing these groups.</a:t>
            </a:r>
          </a:p>
          <a:p>
            <a:pPr marL="0" indent="0" algn="r">
              <a:buFont typeface="Garamond" pitchFamily="18" charset="0"/>
              <a:buNone/>
            </a:pPr>
            <a:endParaRPr lang="en-US" sz="2000" dirty="0"/>
          </a:p>
          <a:p>
            <a:endParaRPr lang="en-US" sz="2000" dirty="0"/>
          </a:p>
          <a:p>
            <a:pPr marL="0" indent="0">
              <a:buFont typeface="Garamond" pitchFamily="18" charset="0"/>
              <a:buNone/>
            </a:pPr>
            <a:endParaRPr lang="en-US" sz="2000" dirty="0"/>
          </a:p>
        </p:txBody>
      </p:sp>
      <p:sp>
        <p:nvSpPr>
          <p:cNvPr id="8" name="Title 1">
            <a:extLst>
              <a:ext uri="{FF2B5EF4-FFF2-40B4-BE49-F238E27FC236}">
                <a16:creationId xmlns:a16="http://schemas.microsoft.com/office/drawing/2014/main" id="{150A3DE0-8665-4865-BC70-05380F263B8D}"/>
              </a:ext>
            </a:extLst>
          </p:cNvPr>
          <p:cNvSpPr txBox="1">
            <a:spLocks/>
          </p:cNvSpPr>
          <p:nvPr/>
        </p:nvSpPr>
        <p:spPr>
          <a:xfrm>
            <a:off x="361949" y="3474252"/>
            <a:ext cx="2076451" cy="105465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pPr algn="ctr"/>
            <a:r>
              <a:rPr lang="en-US" dirty="0">
                <a:solidFill>
                  <a:schemeClr val="tx1"/>
                </a:solidFill>
              </a:rPr>
              <a:t>WINS</a:t>
            </a:r>
          </a:p>
        </p:txBody>
      </p:sp>
      <p:grpSp>
        <p:nvGrpSpPr>
          <p:cNvPr id="18" name="Group 17">
            <a:extLst>
              <a:ext uri="{FF2B5EF4-FFF2-40B4-BE49-F238E27FC236}">
                <a16:creationId xmlns:a16="http://schemas.microsoft.com/office/drawing/2014/main" id="{2D4F0F9E-0D84-40AB-828B-8712B5BA45ED}"/>
              </a:ext>
            </a:extLst>
          </p:cNvPr>
          <p:cNvGrpSpPr/>
          <p:nvPr/>
        </p:nvGrpSpPr>
        <p:grpSpPr>
          <a:xfrm>
            <a:off x="2419350" y="2733675"/>
            <a:ext cx="1838325" cy="925237"/>
            <a:chOff x="2419350" y="2514600"/>
            <a:chExt cx="1838325" cy="925237"/>
          </a:xfrm>
        </p:grpSpPr>
        <p:pic>
          <p:nvPicPr>
            <p:cNvPr id="10" name="Graphic 9" descr="Monthly calendar">
              <a:extLst>
                <a:ext uri="{FF2B5EF4-FFF2-40B4-BE49-F238E27FC236}">
                  <a16:creationId xmlns:a16="http://schemas.microsoft.com/office/drawing/2014/main" id="{70CF8612-CF99-4C62-9D8A-967D5E8D88A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19350" y="2514600"/>
              <a:ext cx="914400" cy="914400"/>
            </a:xfrm>
            <a:prstGeom prst="rect">
              <a:avLst/>
            </a:prstGeom>
          </p:spPr>
        </p:pic>
        <p:pic>
          <p:nvPicPr>
            <p:cNvPr id="11" name="Graphic 10" descr="Monthly calendar">
              <a:extLst>
                <a:ext uri="{FF2B5EF4-FFF2-40B4-BE49-F238E27FC236}">
                  <a16:creationId xmlns:a16="http://schemas.microsoft.com/office/drawing/2014/main" id="{DB87CDAD-2280-4226-8B53-115763CC973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43275" y="2525437"/>
              <a:ext cx="914400" cy="914400"/>
            </a:xfrm>
            <a:prstGeom prst="rect">
              <a:avLst/>
            </a:prstGeom>
          </p:spPr>
        </p:pic>
      </p:grpSp>
      <p:pic>
        <p:nvPicPr>
          <p:cNvPr id="17" name="Graphic 16" descr="Arrow Rotate right">
            <a:extLst>
              <a:ext uri="{FF2B5EF4-FFF2-40B4-BE49-F238E27FC236}">
                <a16:creationId xmlns:a16="http://schemas.microsoft.com/office/drawing/2014/main" id="{6A85DD6B-4277-49B4-A23D-71348C46833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9488268">
            <a:off x="2890839" y="2288670"/>
            <a:ext cx="914400" cy="914400"/>
          </a:xfrm>
          <a:prstGeom prst="rect">
            <a:avLst/>
          </a:prstGeom>
        </p:spPr>
      </p:pic>
      <p:pic>
        <p:nvPicPr>
          <p:cNvPr id="21" name="Graphic 20" descr="Business Growth">
            <a:extLst>
              <a:ext uri="{FF2B5EF4-FFF2-40B4-BE49-F238E27FC236}">
                <a16:creationId xmlns:a16="http://schemas.microsoft.com/office/drawing/2014/main" id="{EA0B4568-3F54-414D-8E6F-0BAE68CA323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805113" y="5640869"/>
            <a:ext cx="914400" cy="914400"/>
          </a:xfrm>
          <a:prstGeom prst="rect">
            <a:avLst/>
          </a:prstGeom>
        </p:spPr>
      </p:pic>
      <p:sp>
        <p:nvSpPr>
          <p:cNvPr id="24" name="TextBox 23">
            <a:extLst>
              <a:ext uri="{FF2B5EF4-FFF2-40B4-BE49-F238E27FC236}">
                <a16:creationId xmlns:a16="http://schemas.microsoft.com/office/drawing/2014/main" id="{6BDAB98B-37BF-429D-8A28-9DFA8FA3CB91}"/>
              </a:ext>
            </a:extLst>
          </p:cNvPr>
          <p:cNvSpPr txBox="1"/>
          <p:nvPr/>
        </p:nvSpPr>
        <p:spPr>
          <a:xfrm>
            <a:off x="6096000" y="1597281"/>
            <a:ext cx="5505450" cy="400110"/>
          </a:xfrm>
          <a:prstGeom prst="rect">
            <a:avLst/>
          </a:prstGeom>
          <a:noFill/>
        </p:spPr>
        <p:txBody>
          <a:bodyPr wrap="square" rtlCol="0">
            <a:spAutoFit/>
          </a:bodyPr>
          <a:lstStyle/>
          <a:p>
            <a:r>
              <a:rPr lang="en-US" sz="2000" dirty="0"/>
              <a:t>What I liked most of these presentations was…</a:t>
            </a:r>
          </a:p>
        </p:txBody>
      </p:sp>
      <p:sp>
        <p:nvSpPr>
          <p:cNvPr id="25" name="TextBox 24">
            <a:extLst>
              <a:ext uri="{FF2B5EF4-FFF2-40B4-BE49-F238E27FC236}">
                <a16:creationId xmlns:a16="http://schemas.microsoft.com/office/drawing/2014/main" id="{0A54DA8C-628E-49D6-94BE-ED2A31BB0D0E}"/>
              </a:ext>
            </a:extLst>
          </p:cNvPr>
          <p:cNvSpPr txBox="1"/>
          <p:nvPr/>
        </p:nvSpPr>
        <p:spPr>
          <a:xfrm>
            <a:off x="6163561" y="2757809"/>
            <a:ext cx="3812835" cy="400110"/>
          </a:xfrm>
          <a:prstGeom prst="rect">
            <a:avLst/>
          </a:prstGeom>
          <a:noFill/>
        </p:spPr>
        <p:txBody>
          <a:bodyPr wrap="square" rtlCol="0">
            <a:spAutoFit/>
          </a:bodyPr>
          <a:lstStyle/>
          <a:p>
            <a:r>
              <a:rPr lang="en-US" sz="2000" dirty="0">
                <a:latin typeface="+mj-lt"/>
              </a:rPr>
              <a:t>“the amount of information shared” </a:t>
            </a:r>
          </a:p>
        </p:txBody>
      </p:sp>
      <p:sp>
        <p:nvSpPr>
          <p:cNvPr id="26" name="Rectangle 25">
            <a:extLst>
              <a:ext uri="{FF2B5EF4-FFF2-40B4-BE49-F238E27FC236}">
                <a16:creationId xmlns:a16="http://schemas.microsoft.com/office/drawing/2014/main" id="{02AE1430-EDA5-4689-964D-2DC8ABF1CD8F}"/>
              </a:ext>
            </a:extLst>
          </p:cNvPr>
          <p:cNvSpPr/>
          <p:nvPr/>
        </p:nvSpPr>
        <p:spPr>
          <a:xfrm>
            <a:off x="6162678" y="4102579"/>
            <a:ext cx="5212073" cy="400110"/>
          </a:xfrm>
          <a:prstGeom prst="rect">
            <a:avLst/>
          </a:prstGeom>
        </p:spPr>
        <p:txBody>
          <a:bodyPr wrap="square">
            <a:spAutoFit/>
          </a:bodyPr>
          <a:lstStyle/>
          <a:p>
            <a:r>
              <a:rPr lang="en-US" sz="2000" dirty="0">
                <a:solidFill>
                  <a:srgbClr val="000000"/>
                </a:solidFill>
                <a:latin typeface="+mj-lt"/>
              </a:rPr>
              <a:t>“the way how they explained the different topics”</a:t>
            </a:r>
            <a:r>
              <a:rPr lang="en-US" sz="2000" dirty="0">
                <a:latin typeface="+mj-lt"/>
              </a:rPr>
              <a:t> </a:t>
            </a:r>
          </a:p>
        </p:txBody>
      </p:sp>
      <p:sp>
        <p:nvSpPr>
          <p:cNvPr id="27" name="Rectangle 26">
            <a:extLst>
              <a:ext uri="{FF2B5EF4-FFF2-40B4-BE49-F238E27FC236}">
                <a16:creationId xmlns:a16="http://schemas.microsoft.com/office/drawing/2014/main" id="{FD7198E4-1E16-4030-AF1D-E53186DA0A57}"/>
              </a:ext>
            </a:extLst>
          </p:cNvPr>
          <p:cNvSpPr/>
          <p:nvPr/>
        </p:nvSpPr>
        <p:spPr>
          <a:xfrm>
            <a:off x="7022296" y="3457996"/>
            <a:ext cx="4616654" cy="400110"/>
          </a:xfrm>
          <a:prstGeom prst="rect">
            <a:avLst/>
          </a:prstGeom>
        </p:spPr>
        <p:txBody>
          <a:bodyPr wrap="square">
            <a:spAutoFit/>
          </a:bodyPr>
          <a:lstStyle/>
          <a:p>
            <a:r>
              <a:rPr lang="en-US" sz="2000" dirty="0">
                <a:solidFill>
                  <a:srgbClr val="000000"/>
                </a:solidFill>
                <a:latin typeface="+mj-lt"/>
              </a:rPr>
              <a:t>“the inclusivity and allowance for questions”</a:t>
            </a:r>
            <a:r>
              <a:rPr lang="en-US" sz="2000" dirty="0">
                <a:latin typeface="+mj-lt"/>
              </a:rPr>
              <a:t> </a:t>
            </a:r>
          </a:p>
        </p:txBody>
      </p:sp>
      <p:sp>
        <p:nvSpPr>
          <p:cNvPr id="28" name="Rectangle 27">
            <a:extLst>
              <a:ext uri="{FF2B5EF4-FFF2-40B4-BE49-F238E27FC236}">
                <a16:creationId xmlns:a16="http://schemas.microsoft.com/office/drawing/2014/main" id="{420D6F91-C3CA-4666-9B03-54E3CD0F5240}"/>
              </a:ext>
            </a:extLst>
          </p:cNvPr>
          <p:cNvSpPr/>
          <p:nvPr/>
        </p:nvSpPr>
        <p:spPr>
          <a:xfrm>
            <a:off x="8907844" y="2097148"/>
            <a:ext cx="2658285" cy="400110"/>
          </a:xfrm>
          <a:prstGeom prst="rect">
            <a:avLst/>
          </a:prstGeom>
        </p:spPr>
        <p:txBody>
          <a:bodyPr wrap="square">
            <a:spAutoFit/>
          </a:bodyPr>
          <a:lstStyle/>
          <a:p>
            <a:r>
              <a:rPr lang="en-US" sz="2000" dirty="0">
                <a:solidFill>
                  <a:srgbClr val="000000"/>
                </a:solidFill>
                <a:latin typeface="+mj-lt"/>
              </a:rPr>
              <a:t>“very good information”</a:t>
            </a:r>
            <a:r>
              <a:rPr lang="en-US" sz="2000" dirty="0">
                <a:latin typeface="+mj-lt"/>
              </a:rPr>
              <a:t> </a:t>
            </a:r>
          </a:p>
        </p:txBody>
      </p:sp>
      <p:sp>
        <p:nvSpPr>
          <p:cNvPr id="29" name="Rectangle 28">
            <a:extLst>
              <a:ext uri="{FF2B5EF4-FFF2-40B4-BE49-F238E27FC236}">
                <a16:creationId xmlns:a16="http://schemas.microsoft.com/office/drawing/2014/main" id="{106FD2DB-3438-4B7F-BEFC-1C6E203146E6}"/>
              </a:ext>
            </a:extLst>
          </p:cNvPr>
          <p:cNvSpPr/>
          <p:nvPr/>
        </p:nvSpPr>
        <p:spPr>
          <a:xfrm>
            <a:off x="8372070" y="4762193"/>
            <a:ext cx="3222271" cy="400110"/>
          </a:xfrm>
          <a:prstGeom prst="rect">
            <a:avLst/>
          </a:prstGeom>
        </p:spPr>
        <p:txBody>
          <a:bodyPr wrap="square">
            <a:spAutoFit/>
          </a:bodyPr>
          <a:lstStyle/>
          <a:p>
            <a:r>
              <a:rPr lang="en-US" sz="2000" dirty="0">
                <a:solidFill>
                  <a:srgbClr val="000000"/>
                </a:solidFill>
                <a:latin typeface="+mj-lt"/>
              </a:rPr>
              <a:t>“informative and educational”</a:t>
            </a:r>
            <a:r>
              <a:rPr lang="en-US" sz="2000" dirty="0">
                <a:latin typeface="+mj-lt"/>
              </a:rPr>
              <a:t> </a:t>
            </a:r>
          </a:p>
        </p:txBody>
      </p:sp>
      <p:sp>
        <p:nvSpPr>
          <p:cNvPr id="30" name="Rectangle 29">
            <a:extLst>
              <a:ext uri="{FF2B5EF4-FFF2-40B4-BE49-F238E27FC236}">
                <a16:creationId xmlns:a16="http://schemas.microsoft.com/office/drawing/2014/main" id="{C862DE02-8B12-4803-9F41-91C45DCC3D7E}"/>
              </a:ext>
            </a:extLst>
          </p:cNvPr>
          <p:cNvSpPr/>
          <p:nvPr/>
        </p:nvSpPr>
        <p:spPr>
          <a:xfrm>
            <a:off x="6162678" y="5440814"/>
            <a:ext cx="5403451" cy="400110"/>
          </a:xfrm>
          <a:prstGeom prst="rect">
            <a:avLst/>
          </a:prstGeom>
        </p:spPr>
        <p:txBody>
          <a:bodyPr wrap="square">
            <a:spAutoFit/>
          </a:bodyPr>
          <a:lstStyle/>
          <a:p>
            <a:r>
              <a:rPr lang="en-US" sz="2000" dirty="0">
                <a:solidFill>
                  <a:srgbClr val="000000"/>
                </a:solidFill>
                <a:latin typeface="+mj-lt"/>
              </a:rPr>
              <a:t>“the amount of information that is applicable”</a:t>
            </a:r>
            <a:r>
              <a:rPr lang="en-US" sz="2000" dirty="0">
                <a:latin typeface="+mj-lt"/>
              </a:rPr>
              <a:t> </a:t>
            </a:r>
          </a:p>
        </p:txBody>
      </p:sp>
      <p:sp>
        <p:nvSpPr>
          <p:cNvPr id="31" name="Title 1">
            <a:extLst>
              <a:ext uri="{FF2B5EF4-FFF2-40B4-BE49-F238E27FC236}">
                <a16:creationId xmlns:a16="http://schemas.microsoft.com/office/drawing/2014/main" id="{66D687F8-F1DF-4D63-B25D-A738B9A09DB7}"/>
              </a:ext>
            </a:extLst>
          </p:cNvPr>
          <p:cNvSpPr txBox="1">
            <a:spLocks/>
          </p:cNvSpPr>
          <p:nvPr/>
        </p:nvSpPr>
        <p:spPr>
          <a:xfrm>
            <a:off x="6096000" y="467410"/>
            <a:ext cx="4671694"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r>
              <a:rPr lang="en-US" dirty="0">
                <a:solidFill>
                  <a:schemeClr val="tx1"/>
                </a:solidFill>
              </a:rPr>
              <a:t>IMPACT</a:t>
            </a:r>
          </a:p>
        </p:txBody>
      </p:sp>
      <p:sp>
        <p:nvSpPr>
          <p:cNvPr id="44" name="Speech Bubble: Rectangle with Corners Rounded 43">
            <a:extLst>
              <a:ext uri="{FF2B5EF4-FFF2-40B4-BE49-F238E27FC236}">
                <a16:creationId xmlns:a16="http://schemas.microsoft.com/office/drawing/2014/main" id="{C4F18FF0-46BC-4F21-AF4A-15C4D5FB5CAE}"/>
              </a:ext>
            </a:extLst>
          </p:cNvPr>
          <p:cNvSpPr/>
          <p:nvPr/>
        </p:nvSpPr>
        <p:spPr>
          <a:xfrm>
            <a:off x="6163561" y="2725654"/>
            <a:ext cx="3812835" cy="478617"/>
          </a:xfrm>
          <a:prstGeom prst="wedgeRoundRectCallou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Speech Bubble: Rectangle with Corners Rounded 45">
            <a:extLst>
              <a:ext uri="{FF2B5EF4-FFF2-40B4-BE49-F238E27FC236}">
                <a16:creationId xmlns:a16="http://schemas.microsoft.com/office/drawing/2014/main" id="{93C2B7E2-42E7-42ED-AAAA-B2788FC097E6}"/>
              </a:ext>
            </a:extLst>
          </p:cNvPr>
          <p:cNvSpPr/>
          <p:nvPr/>
        </p:nvSpPr>
        <p:spPr>
          <a:xfrm flipH="1">
            <a:off x="8907843" y="2087050"/>
            <a:ext cx="2658286" cy="478617"/>
          </a:xfrm>
          <a:prstGeom prst="wedgeRoundRectCallou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Speech Bubble: Rectangle with Corners Rounded 46">
            <a:extLst>
              <a:ext uri="{FF2B5EF4-FFF2-40B4-BE49-F238E27FC236}">
                <a16:creationId xmlns:a16="http://schemas.microsoft.com/office/drawing/2014/main" id="{82A1AD17-F7E6-4BC3-9C10-2226F0A8548C}"/>
              </a:ext>
            </a:extLst>
          </p:cNvPr>
          <p:cNvSpPr/>
          <p:nvPr/>
        </p:nvSpPr>
        <p:spPr>
          <a:xfrm flipH="1">
            <a:off x="6984795" y="3413064"/>
            <a:ext cx="4581335" cy="478617"/>
          </a:xfrm>
          <a:prstGeom prst="wedgeRoundRectCallou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Speech Bubble: Rectangle with Corners Rounded 47">
            <a:extLst>
              <a:ext uri="{FF2B5EF4-FFF2-40B4-BE49-F238E27FC236}">
                <a16:creationId xmlns:a16="http://schemas.microsoft.com/office/drawing/2014/main" id="{9264F9CC-214D-4E46-90A0-3ED26F4B0C84}"/>
              </a:ext>
            </a:extLst>
          </p:cNvPr>
          <p:cNvSpPr/>
          <p:nvPr/>
        </p:nvSpPr>
        <p:spPr>
          <a:xfrm>
            <a:off x="6162678" y="4061168"/>
            <a:ext cx="5100447" cy="478617"/>
          </a:xfrm>
          <a:prstGeom prst="wedgeRoundRectCallou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Speech Bubble: Rectangle with Corners Rounded 48">
            <a:extLst>
              <a:ext uri="{FF2B5EF4-FFF2-40B4-BE49-F238E27FC236}">
                <a16:creationId xmlns:a16="http://schemas.microsoft.com/office/drawing/2014/main" id="{DE1215B0-D5C6-4849-A692-0F706C1A7FC5}"/>
              </a:ext>
            </a:extLst>
          </p:cNvPr>
          <p:cNvSpPr/>
          <p:nvPr/>
        </p:nvSpPr>
        <p:spPr>
          <a:xfrm flipH="1">
            <a:off x="8343856" y="4725097"/>
            <a:ext cx="3222273" cy="478617"/>
          </a:xfrm>
          <a:prstGeom prst="wedgeRoundRectCallou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50" name="Speech Bubble: Rectangle with Corners Rounded 49">
            <a:extLst>
              <a:ext uri="{FF2B5EF4-FFF2-40B4-BE49-F238E27FC236}">
                <a16:creationId xmlns:a16="http://schemas.microsoft.com/office/drawing/2014/main" id="{1126F937-CD0E-4829-901F-FCF9702E8711}"/>
              </a:ext>
            </a:extLst>
          </p:cNvPr>
          <p:cNvSpPr/>
          <p:nvPr/>
        </p:nvSpPr>
        <p:spPr>
          <a:xfrm>
            <a:off x="6162677" y="5406776"/>
            <a:ext cx="5100447" cy="478617"/>
          </a:xfrm>
          <a:prstGeom prst="wedgeRoundRectCallou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23423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56C86F8B-EC7B-4F00-8542-3875C8147BEA}"/>
              </a:ext>
            </a:extLst>
          </p:cNvPr>
          <p:cNvSpPr txBox="1">
            <a:spLocks/>
          </p:cNvSpPr>
          <p:nvPr/>
        </p:nvSpPr>
        <p:spPr>
          <a:xfrm>
            <a:off x="597817" y="523795"/>
            <a:ext cx="5191125" cy="11985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r>
              <a:rPr lang="en-US" dirty="0">
                <a:solidFill>
                  <a:schemeClr val="tx1"/>
                </a:solidFill>
              </a:rPr>
              <a:t>FINAL OUTCOME</a:t>
            </a:r>
            <a:endParaRPr lang="en-US" sz="4400" dirty="0">
              <a:solidFill>
                <a:schemeClr val="tx1"/>
              </a:solidFill>
            </a:endParaRPr>
          </a:p>
        </p:txBody>
      </p:sp>
      <p:sp>
        <p:nvSpPr>
          <p:cNvPr id="16" name="Content Placeholder 2">
            <a:extLst>
              <a:ext uri="{FF2B5EF4-FFF2-40B4-BE49-F238E27FC236}">
                <a16:creationId xmlns:a16="http://schemas.microsoft.com/office/drawing/2014/main" id="{D06229B5-6DCF-46A8-B647-5F101C218962}"/>
              </a:ext>
            </a:extLst>
          </p:cNvPr>
          <p:cNvSpPr txBox="1">
            <a:spLocks/>
          </p:cNvSpPr>
          <p:nvPr/>
        </p:nvSpPr>
        <p:spPr>
          <a:xfrm>
            <a:off x="594035" y="1632143"/>
            <a:ext cx="8911915" cy="1339657"/>
          </a:xfrm>
          <a:prstGeom prst="rect">
            <a:avLst/>
          </a:prstGeom>
        </p:spPr>
        <p:txBody>
          <a:bodyPr vert="horz" lIns="91440" tIns="45720" rIns="91440" bIns="45720" rtlCol="0">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000" dirty="0"/>
              <a:t>We were able to provide Narcan education to client’s family members. Family members were receptive and overall satisfied with the groups provided. All family members  were offered Narcan to take home.</a:t>
            </a:r>
          </a:p>
        </p:txBody>
      </p:sp>
      <p:sp>
        <p:nvSpPr>
          <p:cNvPr id="32" name="Title 1">
            <a:extLst>
              <a:ext uri="{FF2B5EF4-FFF2-40B4-BE49-F238E27FC236}">
                <a16:creationId xmlns:a16="http://schemas.microsoft.com/office/drawing/2014/main" id="{A9B05E4E-7CD6-4451-A298-D51D846F38A7}"/>
              </a:ext>
            </a:extLst>
          </p:cNvPr>
          <p:cNvSpPr txBox="1">
            <a:spLocks/>
          </p:cNvSpPr>
          <p:nvPr/>
        </p:nvSpPr>
        <p:spPr>
          <a:xfrm>
            <a:off x="597817" y="3286915"/>
            <a:ext cx="5191125" cy="11985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r>
              <a:rPr lang="en-US" dirty="0">
                <a:solidFill>
                  <a:schemeClr val="tx1"/>
                </a:solidFill>
              </a:rPr>
              <a:t>AFTERMATH</a:t>
            </a:r>
            <a:endParaRPr lang="en-US" sz="4400" dirty="0">
              <a:solidFill>
                <a:schemeClr val="tx1"/>
              </a:solidFill>
            </a:endParaRPr>
          </a:p>
        </p:txBody>
      </p:sp>
      <p:sp>
        <p:nvSpPr>
          <p:cNvPr id="37" name="Graphic 33" descr="Social network">
            <a:extLst>
              <a:ext uri="{FF2B5EF4-FFF2-40B4-BE49-F238E27FC236}">
                <a16:creationId xmlns:a16="http://schemas.microsoft.com/office/drawing/2014/main" id="{93D6E898-7AA9-464B-97DC-6628EF567670}"/>
              </a:ext>
            </a:extLst>
          </p:cNvPr>
          <p:cNvSpPr/>
          <p:nvPr/>
        </p:nvSpPr>
        <p:spPr>
          <a:xfrm>
            <a:off x="10112055" y="4742344"/>
            <a:ext cx="1110573" cy="967026"/>
          </a:xfrm>
          <a:custGeom>
            <a:avLst/>
            <a:gdLst>
              <a:gd name="connsiteX0" fmla="*/ 664517 w 752475"/>
              <a:gd name="connsiteY0" fmla="*/ 373065 h 714375"/>
              <a:gd name="connsiteX1" fmla="*/ 750242 w 752475"/>
              <a:gd name="connsiteY1" fmla="*/ 287340 h 714375"/>
              <a:gd name="connsiteX2" fmla="*/ 664517 w 752475"/>
              <a:gd name="connsiteY2" fmla="*/ 201615 h 714375"/>
              <a:gd name="connsiteX3" fmla="*/ 578792 w 752475"/>
              <a:gd name="connsiteY3" fmla="*/ 287340 h 714375"/>
              <a:gd name="connsiteX4" fmla="*/ 579840 w 752475"/>
              <a:gd name="connsiteY4" fmla="*/ 300199 h 714375"/>
              <a:gd name="connsiteX5" fmla="*/ 480685 w 752475"/>
              <a:gd name="connsiteY5" fmla="*/ 341632 h 714375"/>
              <a:gd name="connsiteX6" fmla="*/ 396198 w 752475"/>
              <a:gd name="connsiteY6" fmla="*/ 282958 h 714375"/>
              <a:gd name="connsiteX7" fmla="*/ 396198 w 752475"/>
              <a:gd name="connsiteY7" fmla="*/ 176469 h 714375"/>
              <a:gd name="connsiteX8" fmla="*/ 460730 w 752475"/>
              <a:gd name="connsiteY8" fmla="*/ 73837 h 714375"/>
              <a:gd name="connsiteX9" fmla="*/ 358098 w 752475"/>
              <a:gd name="connsiteY9" fmla="*/ 9306 h 714375"/>
              <a:gd name="connsiteX10" fmla="*/ 293566 w 752475"/>
              <a:gd name="connsiteY10" fmla="*/ 111937 h 714375"/>
              <a:gd name="connsiteX11" fmla="*/ 358098 w 752475"/>
              <a:gd name="connsiteY11" fmla="*/ 176469 h 714375"/>
              <a:gd name="connsiteX12" fmla="*/ 358098 w 752475"/>
              <a:gd name="connsiteY12" fmla="*/ 282863 h 714375"/>
              <a:gd name="connsiteX13" fmla="*/ 274088 w 752475"/>
              <a:gd name="connsiteY13" fmla="*/ 340775 h 714375"/>
              <a:gd name="connsiteX14" fmla="*/ 177599 w 752475"/>
              <a:gd name="connsiteY14" fmla="*/ 300484 h 714375"/>
              <a:gd name="connsiteX15" fmla="*/ 105978 w 752475"/>
              <a:gd name="connsiteY15" fmla="*/ 202668 h 714375"/>
              <a:gd name="connsiteX16" fmla="*/ 8162 w 752475"/>
              <a:gd name="connsiteY16" fmla="*/ 274290 h 714375"/>
              <a:gd name="connsiteX17" fmla="*/ 79783 w 752475"/>
              <a:gd name="connsiteY17" fmla="*/ 372106 h 714375"/>
              <a:gd name="connsiteX18" fmla="*/ 163217 w 752475"/>
              <a:gd name="connsiteY18" fmla="*/ 336394 h 714375"/>
              <a:gd name="connsiteX19" fmla="*/ 260562 w 752475"/>
              <a:gd name="connsiteY19" fmla="*/ 376208 h 714375"/>
              <a:gd name="connsiteX20" fmla="*/ 281898 w 752475"/>
              <a:gd name="connsiteY20" fmla="*/ 471458 h 714375"/>
              <a:gd name="connsiteX21" fmla="*/ 203126 w 752475"/>
              <a:gd name="connsiteY21" fmla="*/ 550992 h 714375"/>
              <a:gd name="connsiteX22" fmla="*/ 85156 w 752475"/>
              <a:gd name="connsiteY22" fmla="*/ 578929 h 714375"/>
              <a:gd name="connsiteX23" fmla="*/ 113093 w 752475"/>
              <a:gd name="connsiteY23" fmla="*/ 696900 h 714375"/>
              <a:gd name="connsiteX24" fmla="*/ 231063 w 752475"/>
              <a:gd name="connsiteY24" fmla="*/ 668963 h 714375"/>
              <a:gd name="connsiteX25" fmla="*/ 230082 w 752475"/>
              <a:gd name="connsiteY25" fmla="*/ 577376 h 714375"/>
              <a:gd name="connsiteX26" fmla="*/ 309425 w 752475"/>
              <a:gd name="connsiteY26" fmla="*/ 498033 h 714375"/>
              <a:gd name="connsiteX27" fmla="*/ 444966 w 752475"/>
              <a:gd name="connsiteY27" fmla="*/ 498033 h 714375"/>
              <a:gd name="connsiteX28" fmla="*/ 524309 w 752475"/>
              <a:gd name="connsiteY28" fmla="*/ 577281 h 714375"/>
              <a:gd name="connsiteX29" fmla="*/ 549642 w 752475"/>
              <a:gd name="connsiteY29" fmla="*/ 695838 h 714375"/>
              <a:gd name="connsiteX30" fmla="*/ 668200 w 752475"/>
              <a:gd name="connsiteY30" fmla="*/ 670505 h 714375"/>
              <a:gd name="connsiteX31" fmla="*/ 642866 w 752475"/>
              <a:gd name="connsiteY31" fmla="*/ 551948 h 714375"/>
              <a:gd name="connsiteX32" fmla="*/ 550694 w 752475"/>
              <a:gd name="connsiteY32" fmla="*/ 551278 h 714375"/>
              <a:gd name="connsiteX33" fmla="*/ 472398 w 752475"/>
              <a:gd name="connsiteY33" fmla="*/ 471934 h 714375"/>
              <a:gd name="connsiteX34" fmla="*/ 496592 w 752475"/>
              <a:gd name="connsiteY34" fmla="*/ 400306 h 714375"/>
              <a:gd name="connsiteX35" fmla="*/ 494306 w 752475"/>
              <a:gd name="connsiteY35" fmla="*/ 377161 h 714375"/>
              <a:gd name="connsiteX36" fmla="*/ 594413 w 752475"/>
              <a:gd name="connsiteY36" fmla="*/ 336203 h 714375"/>
              <a:gd name="connsiteX37" fmla="*/ 664517 w 752475"/>
              <a:gd name="connsiteY37" fmla="*/ 373065 h 714375"/>
              <a:gd name="connsiteX38" fmla="*/ 664517 w 752475"/>
              <a:gd name="connsiteY38" fmla="*/ 234857 h 714375"/>
              <a:gd name="connsiteX39" fmla="*/ 688616 w 752475"/>
              <a:gd name="connsiteY39" fmla="*/ 258955 h 714375"/>
              <a:gd name="connsiteX40" fmla="*/ 664517 w 752475"/>
              <a:gd name="connsiteY40" fmla="*/ 283054 h 714375"/>
              <a:gd name="connsiteX41" fmla="*/ 640419 w 752475"/>
              <a:gd name="connsiteY41" fmla="*/ 258955 h 714375"/>
              <a:gd name="connsiteX42" fmla="*/ 640419 w 752475"/>
              <a:gd name="connsiteY42" fmla="*/ 258860 h 714375"/>
              <a:gd name="connsiteX43" fmla="*/ 664517 w 752475"/>
              <a:gd name="connsiteY43" fmla="*/ 234857 h 714375"/>
              <a:gd name="connsiteX44" fmla="*/ 616892 w 752475"/>
              <a:gd name="connsiteY44" fmla="*/ 312962 h 714375"/>
              <a:gd name="connsiteX45" fmla="*/ 621750 w 752475"/>
              <a:gd name="connsiteY45" fmla="*/ 303437 h 714375"/>
              <a:gd name="connsiteX46" fmla="*/ 645182 w 752475"/>
              <a:gd name="connsiteY46" fmla="*/ 292007 h 714375"/>
              <a:gd name="connsiteX47" fmla="*/ 664994 w 752475"/>
              <a:gd name="connsiteY47" fmla="*/ 289054 h 714375"/>
              <a:gd name="connsiteX48" fmla="*/ 684806 w 752475"/>
              <a:gd name="connsiteY48" fmla="*/ 292007 h 714375"/>
              <a:gd name="connsiteX49" fmla="*/ 708237 w 752475"/>
              <a:gd name="connsiteY49" fmla="*/ 303437 h 714375"/>
              <a:gd name="connsiteX50" fmla="*/ 713000 w 752475"/>
              <a:gd name="connsiteY50" fmla="*/ 312962 h 714375"/>
              <a:gd name="connsiteX51" fmla="*/ 713000 w 752475"/>
              <a:gd name="connsiteY51" fmla="*/ 331250 h 714375"/>
              <a:gd name="connsiteX52" fmla="*/ 616416 w 752475"/>
              <a:gd name="connsiteY52" fmla="*/ 331250 h 714375"/>
              <a:gd name="connsiteX53" fmla="*/ 93494 w 752475"/>
              <a:gd name="connsiteY53" fmla="*/ 234857 h 714375"/>
              <a:gd name="connsiteX54" fmla="*/ 117592 w 752475"/>
              <a:gd name="connsiteY54" fmla="*/ 258955 h 714375"/>
              <a:gd name="connsiteX55" fmla="*/ 93494 w 752475"/>
              <a:gd name="connsiteY55" fmla="*/ 283054 h 714375"/>
              <a:gd name="connsiteX56" fmla="*/ 69395 w 752475"/>
              <a:gd name="connsiteY56" fmla="*/ 258955 h 714375"/>
              <a:gd name="connsiteX57" fmla="*/ 69395 w 752475"/>
              <a:gd name="connsiteY57" fmla="*/ 258860 h 714375"/>
              <a:gd name="connsiteX58" fmla="*/ 93017 w 752475"/>
              <a:gd name="connsiteY58" fmla="*/ 234857 h 714375"/>
              <a:gd name="connsiteX59" fmla="*/ 141119 w 752475"/>
              <a:gd name="connsiteY59" fmla="*/ 331345 h 714375"/>
              <a:gd name="connsiteX60" fmla="*/ 44916 w 752475"/>
              <a:gd name="connsiteY60" fmla="*/ 331345 h 714375"/>
              <a:gd name="connsiteX61" fmla="*/ 44916 w 752475"/>
              <a:gd name="connsiteY61" fmla="*/ 312962 h 714375"/>
              <a:gd name="connsiteX62" fmla="*/ 49774 w 752475"/>
              <a:gd name="connsiteY62" fmla="*/ 303437 h 714375"/>
              <a:gd name="connsiteX63" fmla="*/ 73205 w 752475"/>
              <a:gd name="connsiteY63" fmla="*/ 292007 h 714375"/>
              <a:gd name="connsiteX64" fmla="*/ 93017 w 752475"/>
              <a:gd name="connsiteY64" fmla="*/ 289054 h 714375"/>
              <a:gd name="connsiteX65" fmla="*/ 112829 w 752475"/>
              <a:gd name="connsiteY65" fmla="*/ 292007 h 714375"/>
              <a:gd name="connsiteX66" fmla="*/ 136261 w 752475"/>
              <a:gd name="connsiteY66" fmla="*/ 303437 h 714375"/>
              <a:gd name="connsiteX67" fmla="*/ 141023 w 752475"/>
              <a:gd name="connsiteY67" fmla="*/ 312962 h 714375"/>
              <a:gd name="connsiteX68" fmla="*/ 158073 w 752475"/>
              <a:gd name="connsiteY68" fmla="*/ 571471 h 714375"/>
              <a:gd name="connsiteX69" fmla="*/ 182076 w 752475"/>
              <a:gd name="connsiteY69" fmla="*/ 595474 h 714375"/>
              <a:gd name="connsiteX70" fmla="*/ 158073 w 752475"/>
              <a:gd name="connsiteY70" fmla="*/ 619477 h 714375"/>
              <a:gd name="connsiteX71" fmla="*/ 134070 w 752475"/>
              <a:gd name="connsiteY71" fmla="*/ 595474 h 714375"/>
              <a:gd name="connsiteX72" fmla="*/ 158073 w 752475"/>
              <a:gd name="connsiteY72" fmla="*/ 571471 h 714375"/>
              <a:gd name="connsiteX73" fmla="*/ 205698 w 752475"/>
              <a:gd name="connsiteY73" fmla="*/ 667864 h 714375"/>
              <a:gd name="connsiteX74" fmla="*/ 110448 w 752475"/>
              <a:gd name="connsiteY74" fmla="*/ 667864 h 714375"/>
              <a:gd name="connsiteX75" fmla="*/ 110448 w 752475"/>
              <a:gd name="connsiteY75" fmla="*/ 649480 h 714375"/>
              <a:gd name="connsiteX76" fmla="*/ 115211 w 752475"/>
              <a:gd name="connsiteY76" fmla="*/ 639955 h 714375"/>
              <a:gd name="connsiteX77" fmla="*/ 138642 w 752475"/>
              <a:gd name="connsiteY77" fmla="*/ 628621 h 714375"/>
              <a:gd name="connsiteX78" fmla="*/ 158073 w 752475"/>
              <a:gd name="connsiteY78" fmla="*/ 625477 h 714375"/>
              <a:gd name="connsiteX79" fmla="*/ 177885 w 752475"/>
              <a:gd name="connsiteY79" fmla="*/ 628525 h 714375"/>
              <a:gd name="connsiteX80" fmla="*/ 201317 w 752475"/>
              <a:gd name="connsiteY80" fmla="*/ 639860 h 714375"/>
              <a:gd name="connsiteX81" fmla="*/ 206079 w 752475"/>
              <a:gd name="connsiteY81" fmla="*/ 649385 h 714375"/>
              <a:gd name="connsiteX82" fmla="*/ 377148 w 752475"/>
              <a:gd name="connsiteY82" fmla="*/ 40452 h 714375"/>
              <a:gd name="connsiteX83" fmla="*/ 401151 w 752475"/>
              <a:gd name="connsiteY83" fmla="*/ 64455 h 714375"/>
              <a:gd name="connsiteX84" fmla="*/ 377148 w 752475"/>
              <a:gd name="connsiteY84" fmla="*/ 88458 h 714375"/>
              <a:gd name="connsiteX85" fmla="*/ 353145 w 752475"/>
              <a:gd name="connsiteY85" fmla="*/ 64550 h 714375"/>
              <a:gd name="connsiteX86" fmla="*/ 377053 w 752475"/>
              <a:gd name="connsiteY86" fmla="*/ 40452 h 714375"/>
              <a:gd name="connsiteX87" fmla="*/ 377148 w 752475"/>
              <a:gd name="connsiteY87" fmla="*/ 40452 h 714375"/>
              <a:gd name="connsiteX88" fmla="*/ 329523 w 752475"/>
              <a:gd name="connsiteY88" fmla="*/ 136845 h 714375"/>
              <a:gd name="connsiteX89" fmla="*/ 329523 w 752475"/>
              <a:gd name="connsiteY89" fmla="*/ 118462 h 714375"/>
              <a:gd name="connsiteX90" fmla="*/ 334286 w 752475"/>
              <a:gd name="connsiteY90" fmla="*/ 108937 h 714375"/>
              <a:gd name="connsiteX91" fmla="*/ 357717 w 752475"/>
              <a:gd name="connsiteY91" fmla="*/ 97602 h 714375"/>
              <a:gd name="connsiteX92" fmla="*/ 377148 w 752475"/>
              <a:gd name="connsiteY92" fmla="*/ 94459 h 714375"/>
              <a:gd name="connsiteX93" fmla="*/ 396960 w 752475"/>
              <a:gd name="connsiteY93" fmla="*/ 97507 h 714375"/>
              <a:gd name="connsiteX94" fmla="*/ 420392 w 752475"/>
              <a:gd name="connsiteY94" fmla="*/ 108841 h 714375"/>
              <a:gd name="connsiteX95" fmla="*/ 425154 w 752475"/>
              <a:gd name="connsiteY95" fmla="*/ 118366 h 714375"/>
              <a:gd name="connsiteX96" fmla="*/ 425154 w 752475"/>
              <a:gd name="connsiteY96" fmla="*/ 136750 h 714375"/>
              <a:gd name="connsiteX97" fmla="*/ 377148 w 752475"/>
              <a:gd name="connsiteY97" fmla="*/ 327345 h 714375"/>
              <a:gd name="connsiteX98" fmla="*/ 410676 w 752475"/>
              <a:gd name="connsiteY98" fmla="*/ 360682 h 714375"/>
              <a:gd name="connsiteX99" fmla="*/ 377339 w 752475"/>
              <a:gd name="connsiteY99" fmla="*/ 394210 h 714375"/>
              <a:gd name="connsiteX100" fmla="*/ 343811 w 752475"/>
              <a:gd name="connsiteY100" fmla="*/ 360873 h 714375"/>
              <a:gd name="connsiteX101" fmla="*/ 343811 w 752475"/>
              <a:gd name="connsiteY101" fmla="*/ 360778 h 714375"/>
              <a:gd name="connsiteX102" fmla="*/ 377148 w 752475"/>
              <a:gd name="connsiteY102" fmla="*/ 327345 h 714375"/>
              <a:gd name="connsiteX103" fmla="*/ 443823 w 752475"/>
              <a:gd name="connsiteY103" fmla="*/ 461362 h 714375"/>
              <a:gd name="connsiteX104" fmla="*/ 310473 w 752475"/>
              <a:gd name="connsiteY104" fmla="*/ 461362 h 714375"/>
              <a:gd name="connsiteX105" fmla="*/ 310473 w 752475"/>
              <a:gd name="connsiteY105" fmla="*/ 436025 h 714375"/>
              <a:gd name="connsiteX106" fmla="*/ 317141 w 752475"/>
              <a:gd name="connsiteY106" fmla="*/ 422690 h 714375"/>
              <a:gd name="connsiteX107" fmla="*/ 349716 w 752475"/>
              <a:gd name="connsiteY107" fmla="*/ 406783 h 714375"/>
              <a:gd name="connsiteX108" fmla="*/ 377148 w 752475"/>
              <a:gd name="connsiteY108" fmla="*/ 402497 h 714375"/>
              <a:gd name="connsiteX109" fmla="*/ 404675 w 752475"/>
              <a:gd name="connsiteY109" fmla="*/ 406593 h 714375"/>
              <a:gd name="connsiteX110" fmla="*/ 437251 w 752475"/>
              <a:gd name="connsiteY110" fmla="*/ 422500 h 714375"/>
              <a:gd name="connsiteX111" fmla="*/ 443823 w 752475"/>
              <a:gd name="connsiteY111" fmla="*/ 436025 h 714375"/>
              <a:gd name="connsiteX112" fmla="*/ 596223 w 752475"/>
              <a:gd name="connsiteY112" fmla="*/ 571471 h 714375"/>
              <a:gd name="connsiteX113" fmla="*/ 620226 w 752475"/>
              <a:gd name="connsiteY113" fmla="*/ 595474 h 714375"/>
              <a:gd name="connsiteX114" fmla="*/ 596223 w 752475"/>
              <a:gd name="connsiteY114" fmla="*/ 619477 h 714375"/>
              <a:gd name="connsiteX115" fmla="*/ 572220 w 752475"/>
              <a:gd name="connsiteY115" fmla="*/ 595474 h 714375"/>
              <a:gd name="connsiteX116" fmla="*/ 596223 w 752475"/>
              <a:gd name="connsiteY116" fmla="*/ 571471 h 714375"/>
              <a:gd name="connsiteX117" fmla="*/ 548598 w 752475"/>
              <a:gd name="connsiteY117" fmla="*/ 649480 h 714375"/>
              <a:gd name="connsiteX118" fmla="*/ 553361 w 752475"/>
              <a:gd name="connsiteY118" fmla="*/ 639955 h 714375"/>
              <a:gd name="connsiteX119" fmla="*/ 576792 w 752475"/>
              <a:gd name="connsiteY119" fmla="*/ 628621 h 714375"/>
              <a:gd name="connsiteX120" fmla="*/ 596223 w 752475"/>
              <a:gd name="connsiteY120" fmla="*/ 625477 h 714375"/>
              <a:gd name="connsiteX121" fmla="*/ 616035 w 752475"/>
              <a:gd name="connsiteY121" fmla="*/ 628525 h 714375"/>
              <a:gd name="connsiteX122" fmla="*/ 639467 w 752475"/>
              <a:gd name="connsiteY122" fmla="*/ 639860 h 714375"/>
              <a:gd name="connsiteX123" fmla="*/ 644229 w 752475"/>
              <a:gd name="connsiteY123" fmla="*/ 649385 h 714375"/>
              <a:gd name="connsiteX124" fmla="*/ 644229 w 752475"/>
              <a:gd name="connsiteY124" fmla="*/ 667768 h 714375"/>
              <a:gd name="connsiteX125" fmla="*/ 548598 w 752475"/>
              <a:gd name="connsiteY125" fmla="*/ 667768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752475" h="714375">
                <a:moveTo>
                  <a:pt x="664517" y="373065"/>
                </a:moveTo>
                <a:cubicBezTo>
                  <a:pt x="711862" y="373065"/>
                  <a:pt x="750242" y="334685"/>
                  <a:pt x="750242" y="287340"/>
                </a:cubicBezTo>
                <a:cubicBezTo>
                  <a:pt x="750242" y="239995"/>
                  <a:pt x="711862" y="201615"/>
                  <a:pt x="664517" y="201615"/>
                </a:cubicBezTo>
                <a:cubicBezTo>
                  <a:pt x="617173" y="201615"/>
                  <a:pt x="578792" y="239995"/>
                  <a:pt x="578792" y="287340"/>
                </a:cubicBezTo>
                <a:cubicBezTo>
                  <a:pt x="578802" y="291647"/>
                  <a:pt x="579153" y="295947"/>
                  <a:pt x="579840" y="300199"/>
                </a:cubicBezTo>
                <a:lnTo>
                  <a:pt x="480685" y="341632"/>
                </a:lnTo>
                <a:cubicBezTo>
                  <a:pt x="462902" y="310252"/>
                  <a:pt x="431813" y="288662"/>
                  <a:pt x="396198" y="282958"/>
                </a:cubicBezTo>
                <a:lnTo>
                  <a:pt x="396198" y="176469"/>
                </a:lnTo>
                <a:cubicBezTo>
                  <a:pt x="442359" y="165948"/>
                  <a:pt x="471250" y="119998"/>
                  <a:pt x="460730" y="73837"/>
                </a:cubicBezTo>
                <a:cubicBezTo>
                  <a:pt x="450209" y="27677"/>
                  <a:pt x="404259" y="-1215"/>
                  <a:pt x="358098" y="9306"/>
                </a:cubicBezTo>
                <a:cubicBezTo>
                  <a:pt x="311937" y="19826"/>
                  <a:pt x="283046" y="65777"/>
                  <a:pt x="293566" y="111937"/>
                </a:cubicBezTo>
                <a:cubicBezTo>
                  <a:pt x="300888" y="144062"/>
                  <a:pt x="325974" y="169147"/>
                  <a:pt x="358098" y="176469"/>
                </a:cubicBezTo>
                <a:lnTo>
                  <a:pt x="358098" y="282863"/>
                </a:lnTo>
                <a:cubicBezTo>
                  <a:pt x="322818" y="288569"/>
                  <a:pt x="291971" y="309832"/>
                  <a:pt x="274088" y="340775"/>
                </a:cubicBezTo>
                <a:lnTo>
                  <a:pt x="177599" y="300484"/>
                </a:lnTo>
                <a:cubicBezTo>
                  <a:pt x="184833" y="253696"/>
                  <a:pt x="152767" y="209902"/>
                  <a:pt x="105978" y="202668"/>
                </a:cubicBezTo>
                <a:cubicBezTo>
                  <a:pt x="59189" y="195435"/>
                  <a:pt x="15396" y="227501"/>
                  <a:pt x="8162" y="274290"/>
                </a:cubicBezTo>
                <a:cubicBezTo>
                  <a:pt x="929" y="321078"/>
                  <a:pt x="32995" y="364872"/>
                  <a:pt x="79783" y="372106"/>
                </a:cubicBezTo>
                <a:cubicBezTo>
                  <a:pt x="112132" y="377106"/>
                  <a:pt x="144505" y="363250"/>
                  <a:pt x="163217" y="336394"/>
                </a:cubicBezTo>
                <a:lnTo>
                  <a:pt x="260562" y="376208"/>
                </a:lnTo>
                <a:cubicBezTo>
                  <a:pt x="253659" y="409548"/>
                  <a:pt x="261432" y="444248"/>
                  <a:pt x="281898" y="471458"/>
                </a:cubicBezTo>
                <a:lnTo>
                  <a:pt x="203126" y="550992"/>
                </a:lnTo>
                <a:cubicBezTo>
                  <a:pt x="162835" y="526130"/>
                  <a:pt x="110018" y="538638"/>
                  <a:pt x="85156" y="578929"/>
                </a:cubicBezTo>
                <a:cubicBezTo>
                  <a:pt x="60293" y="619220"/>
                  <a:pt x="72802" y="672038"/>
                  <a:pt x="113093" y="696900"/>
                </a:cubicBezTo>
                <a:cubicBezTo>
                  <a:pt x="153384" y="721762"/>
                  <a:pt x="206201" y="709254"/>
                  <a:pt x="231063" y="668963"/>
                </a:cubicBezTo>
                <a:cubicBezTo>
                  <a:pt x="248440" y="640803"/>
                  <a:pt x="248058" y="605157"/>
                  <a:pt x="230082" y="577376"/>
                </a:cubicBezTo>
                <a:lnTo>
                  <a:pt x="309425" y="498033"/>
                </a:lnTo>
                <a:cubicBezTo>
                  <a:pt x="350172" y="526341"/>
                  <a:pt x="404220" y="526341"/>
                  <a:pt x="444966" y="498033"/>
                </a:cubicBezTo>
                <a:lnTo>
                  <a:pt x="524309" y="577281"/>
                </a:lnTo>
                <a:cubicBezTo>
                  <a:pt x="498566" y="617015"/>
                  <a:pt x="509909" y="670094"/>
                  <a:pt x="549642" y="695838"/>
                </a:cubicBezTo>
                <a:cubicBezTo>
                  <a:pt x="589377" y="721581"/>
                  <a:pt x="642457" y="710239"/>
                  <a:pt x="668200" y="670505"/>
                </a:cubicBezTo>
                <a:cubicBezTo>
                  <a:pt x="693943" y="630771"/>
                  <a:pt x="682601" y="577691"/>
                  <a:pt x="642866" y="551948"/>
                </a:cubicBezTo>
                <a:cubicBezTo>
                  <a:pt x="614886" y="533820"/>
                  <a:pt x="578934" y="533558"/>
                  <a:pt x="550694" y="551278"/>
                </a:cubicBezTo>
                <a:lnTo>
                  <a:pt x="472398" y="471934"/>
                </a:lnTo>
                <a:cubicBezTo>
                  <a:pt x="488112" y="451364"/>
                  <a:pt x="496615" y="426192"/>
                  <a:pt x="496592" y="400306"/>
                </a:cubicBezTo>
                <a:cubicBezTo>
                  <a:pt x="496557" y="392537"/>
                  <a:pt x="495793" y="384787"/>
                  <a:pt x="494306" y="377161"/>
                </a:cubicBezTo>
                <a:lnTo>
                  <a:pt x="594413" y="336203"/>
                </a:lnTo>
                <a:cubicBezTo>
                  <a:pt x="610364" y="359196"/>
                  <a:pt x="636534" y="372956"/>
                  <a:pt x="664517" y="373065"/>
                </a:cubicBezTo>
                <a:close/>
                <a:moveTo>
                  <a:pt x="664517" y="234857"/>
                </a:moveTo>
                <a:cubicBezTo>
                  <a:pt x="677827" y="234857"/>
                  <a:pt x="688616" y="245646"/>
                  <a:pt x="688616" y="258955"/>
                </a:cubicBezTo>
                <a:cubicBezTo>
                  <a:pt x="688616" y="272265"/>
                  <a:pt x="677826" y="283054"/>
                  <a:pt x="664517" y="283054"/>
                </a:cubicBezTo>
                <a:cubicBezTo>
                  <a:pt x="651208" y="283054"/>
                  <a:pt x="640419" y="272265"/>
                  <a:pt x="640419" y="258955"/>
                </a:cubicBezTo>
                <a:cubicBezTo>
                  <a:pt x="640419" y="258924"/>
                  <a:pt x="640419" y="258892"/>
                  <a:pt x="640419" y="258860"/>
                </a:cubicBezTo>
                <a:cubicBezTo>
                  <a:pt x="640523" y="245610"/>
                  <a:pt x="651267" y="234909"/>
                  <a:pt x="664517" y="234857"/>
                </a:cubicBezTo>
                <a:close/>
                <a:moveTo>
                  <a:pt x="616892" y="312962"/>
                </a:moveTo>
                <a:cubicBezTo>
                  <a:pt x="616987" y="309216"/>
                  <a:pt x="618773" y="305714"/>
                  <a:pt x="621750" y="303437"/>
                </a:cubicBezTo>
                <a:cubicBezTo>
                  <a:pt x="628872" y="298354"/>
                  <a:pt x="636791" y="294491"/>
                  <a:pt x="645182" y="292007"/>
                </a:cubicBezTo>
                <a:cubicBezTo>
                  <a:pt x="651623" y="290135"/>
                  <a:pt x="658287" y="289142"/>
                  <a:pt x="664994" y="289054"/>
                </a:cubicBezTo>
                <a:cubicBezTo>
                  <a:pt x="671707" y="289064"/>
                  <a:pt x="678382" y="290058"/>
                  <a:pt x="684806" y="292007"/>
                </a:cubicBezTo>
                <a:cubicBezTo>
                  <a:pt x="693288" y="294250"/>
                  <a:pt x="701249" y="298133"/>
                  <a:pt x="708237" y="303437"/>
                </a:cubicBezTo>
                <a:cubicBezTo>
                  <a:pt x="711158" y="305750"/>
                  <a:pt x="712902" y="309239"/>
                  <a:pt x="713000" y="312962"/>
                </a:cubicBezTo>
                <a:lnTo>
                  <a:pt x="713000" y="331250"/>
                </a:lnTo>
                <a:lnTo>
                  <a:pt x="616416" y="331250"/>
                </a:lnTo>
                <a:close/>
                <a:moveTo>
                  <a:pt x="93494" y="234857"/>
                </a:moveTo>
                <a:cubicBezTo>
                  <a:pt x="106803" y="234857"/>
                  <a:pt x="117592" y="245646"/>
                  <a:pt x="117592" y="258955"/>
                </a:cubicBezTo>
                <a:cubicBezTo>
                  <a:pt x="117592" y="272265"/>
                  <a:pt x="106802" y="283054"/>
                  <a:pt x="93494" y="283054"/>
                </a:cubicBezTo>
                <a:cubicBezTo>
                  <a:pt x="80184" y="283054"/>
                  <a:pt x="69395" y="272265"/>
                  <a:pt x="69395" y="258955"/>
                </a:cubicBezTo>
                <a:cubicBezTo>
                  <a:pt x="69395" y="258924"/>
                  <a:pt x="69395" y="258892"/>
                  <a:pt x="69395" y="258860"/>
                </a:cubicBezTo>
                <a:cubicBezTo>
                  <a:pt x="69495" y="245793"/>
                  <a:pt x="79953" y="235166"/>
                  <a:pt x="93017" y="234857"/>
                </a:cubicBezTo>
                <a:close/>
                <a:moveTo>
                  <a:pt x="141119" y="331345"/>
                </a:moveTo>
                <a:lnTo>
                  <a:pt x="44916" y="331345"/>
                </a:lnTo>
                <a:lnTo>
                  <a:pt x="44916" y="312962"/>
                </a:lnTo>
                <a:cubicBezTo>
                  <a:pt x="45010" y="309216"/>
                  <a:pt x="46796" y="305714"/>
                  <a:pt x="49774" y="303437"/>
                </a:cubicBezTo>
                <a:cubicBezTo>
                  <a:pt x="56897" y="298354"/>
                  <a:pt x="64815" y="294491"/>
                  <a:pt x="73205" y="292007"/>
                </a:cubicBezTo>
                <a:cubicBezTo>
                  <a:pt x="79646" y="290135"/>
                  <a:pt x="86311" y="289142"/>
                  <a:pt x="93017" y="289054"/>
                </a:cubicBezTo>
                <a:cubicBezTo>
                  <a:pt x="99731" y="289064"/>
                  <a:pt x="106406" y="290058"/>
                  <a:pt x="112829" y="292007"/>
                </a:cubicBezTo>
                <a:cubicBezTo>
                  <a:pt x="121311" y="294250"/>
                  <a:pt x="129272" y="298133"/>
                  <a:pt x="136261" y="303437"/>
                </a:cubicBezTo>
                <a:cubicBezTo>
                  <a:pt x="139181" y="305750"/>
                  <a:pt x="140925" y="309239"/>
                  <a:pt x="141023" y="312962"/>
                </a:cubicBezTo>
                <a:close/>
                <a:moveTo>
                  <a:pt x="158073" y="571471"/>
                </a:moveTo>
                <a:cubicBezTo>
                  <a:pt x="171330" y="571471"/>
                  <a:pt x="182076" y="582217"/>
                  <a:pt x="182076" y="595474"/>
                </a:cubicBezTo>
                <a:cubicBezTo>
                  <a:pt x="182076" y="608731"/>
                  <a:pt x="171330" y="619477"/>
                  <a:pt x="158073" y="619477"/>
                </a:cubicBezTo>
                <a:cubicBezTo>
                  <a:pt x="144816" y="619477"/>
                  <a:pt x="134070" y="608731"/>
                  <a:pt x="134070" y="595474"/>
                </a:cubicBezTo>
                <a:cubicBezTo>
                  <a:pt x="134070" y="582217"/>
                  <a:pt x="144816" y="571471"/>
                  <a:pt x="158073" y="571471"/>
                </a:cubicBezTo>
                <a:close/>
                <a:moveTo>
                  <a:pt x="205698" y="667864"/>
                </a:moveTo>
                <a:lnTo>
                  <a:pt x="110448" y="667864"/>
                </a:lnTo>
                <a:lnTo>
                  <a:pt x="110448" y="649480"/>
                </a:lnTo>
                <a:cubicBezTo>
                  <a:pt x="110533" y="645753"/>
                  <a:pt x="112280" y="642260"/>
                  <a:pt x="115211" y="639955"/>
                </a:cubicBezTo>
                <a:cubicBezTo>
                  <a:pt x="122327" y="634883"/>
                  <a:pt x="130249" y="631051"/>
                  <a:pt x="138642" y="628621"/>
                </a:cubicBezTo>
                <a:cubicBezTo>
                  <a:pt x="144953" y="626727"/>
                  <a:pt x="151487" y="625670"/>
                  <a:pt x="158073" y="625477"/>
                </a:cubicBezTo>
                <a:cubicBezTo>
                  <a:pt x="164791" y="625509"/>
                  <a:pt x="171468" y="626537"/>
                  <a:pt x="177885" y="628525"/>
                </a:cubicBezTo>
                <a:cubicBezTo>
                  <a:pt x="186364" y="630728"/>
                  <a:pt x="194326" y="634579"/>
                  <a:pt x="201317" y="639860"/>
                </a:cubicBezTo>
                <a:cubicBezTo>
                  <a:pt x="204248" y="642164"/>
                  <a:pt x="205994" y="645658"/>
                  <a:pt x="206079" y="649385"/>
                </a:cubicBezTo>
                <a:close/>
                <a:moveTo>
                  <a:pt x="377148" y="40452"/>
                </a:moveTo>
                <a:cubicBezTo>
                  <a:pt x="390405" y="40452"/>
                  <a:pt x="401151" y="51199"/>
                  <a:pt x="401151" y="64455"/>
                </a:cubicBezTo>
                <a:cubicBezTo>
                  <a:pt x="401151" y="77712"/>
                  <a:pt x="390404" y="88458"/>
                  <a:pt x="377148" y="88458"/>
                </a:cubicBezTo>
                <a:cubicBezTo>
                  <a:pt x="363928" y="88458"/>
                  <a:pt x="353198" y="77769"/>
                  <a:pt x="353145" y="64550"/>
                </a:cubicBezTo>
                <a:cubicBezTo>
                  <a:pt x="353093" y="51294"/>
                  <a:pt x="363796" y="40504"/>
                  <a:pt x="377053" y="40452"/>
                </a:cubicBezTo>
                <a:cubicBezTo>
                  <a:pt x="377084" y="40452"/>
                  <a:pt x="377117" y="40452"/>
                  <a:pt x="377148" y="40452"/>
                </a:cubicBezTo>
                <a:close/>
                <a:moveTo>
                  <a:pt x="329523" y="136845"/>
                </a:moveTo>
                <a:lnTo>
                  <a:pt x="329523" y="118462"/>
                </a:lnTo>
                <a:cubicBezTo>
                  <a:pt x="329608" y="114735"/>
                  <a:pt x="331355" y="111241"/>
                  <a:pt x="334286" y="108937"/>
                </a:cubicBezTo>
                <a:cubicBezTo>
                  <a:pt x="341402" y="103865"/>
                  <a:pt x="349324" y="100033"/>
                  <a:pt x="357717" y="97602"/>
                </a:cubicBezTo>
                <a:cubicBezTo>
                  <a:pt x="364028" y="95708"/>
                  <a:pt x="370562" y="94651"/>
                  <a:pt x="377148" y="94459"/>
                </a:cubicBezTo>
                <a:cubicBezTo>
                  <a:pt x="383866" y="94490"/>
                  <a:pt x="390543" y="95518"/>
                  <a:pt x="396960" y="97507"/>
                </a:cubicBezTo>
                <a:cubicBezTo>
                  <a:pt x="405439" y="99709"/>
                  <a:pt x="413401" y="103561"/>
                  <a:pt x="420392" y="108841"/>
                </a:cubicBezTo>
                <a:cubicBezTo>
                  <a:pt x="423323" y="111145"/>
                  <a:pt x="425069" y="114639"/>
                  <a:pt x="425154" y="118366"/>
                </a:cubicBezTo>
                <a:lnTo>
                  <a:pt x="425154" y="136750"/>
                </a:lnTo>
                <a:close/>
                <a:moveTo>
                  <a:pt x="377148" y="327345"/>
                </a:moveTo>
                <a:cubicBezTo>
                  <a:pt x="395612" y="327293"/>
                  <a:pt x="410624" y="342218"/>
                  <a:pt x="410676" y="360682"/>
                </a:cubicBezTo>
                <a:cubicBezTo>
                  <a:pt x="410729" y="379147"/>
                  <a:pt x="395803" y="394157"/>
                  <a:pt x="377339" y="394210"/>
                </a:cubicBezTo>
                <a:cubicBezTo>
                  <a:pt x="358875" y="394263"/>
                  <a:pt x="343863" y="379337"/>
                  <a:pt x="343811" y="360873"/>
                </a:cubicBezTo>
                <a:cubicBezTo>
                  <a:pt x="343811" y="360841"/>
                  <a:pt x="343811" y="360809"/>
                  <a:pt x="343811" y="360778"/>
                </a:cubicBezTo>
                <a:cubicBezTo>
                  <a:pt x="343811" y="342351"/>
                  <a:pt x="358721" y="327397"/>
                  <a:pt x="377148" y="327345"/>
                </a:cubicBezTo>
                <a:close/>
                <a:moveTo>
                  <a:pt x="443823" y="461362"/>
                </a:moveTo>
                <a:lnTo>
                  <a:pt x="310473" y="461362"/>
                </a:lnTo>
                <a:lnTo>
                  <a:pt x="310473" y="436025"/>
                </a:lnTo>
                <a:cubicBezTo>
                  <a:pt x="310600" y="430809"/>
                  <a:pt x="313044" y="425921"/>
                  <a:pt x="317141" y="422690"/>
                </a:cubicBezTo>
                <a:cubicBezTo>
                  <a:pt x="327026" y="415590"/>
                  <a:pt x="338040" y="410212"/>
                  <a:pt x="349716" y="406783"/>
                </a:cubicBezTo>
                <a:cubicBezTo>
                  <a:pt x="358633" y="404156"/>
                  <a:pt x="367856" y="402715"/>
                  <a:pt x="377148" y="402497"/>
                </a:cubicBezTo>
                <a:cubicBezTo>
                  <a:pt x="386473" y="402525"/>
                  <a:pt x="395746" y="403905"/>
                  <a:pt x="404675" y="406593"/>
                </a:cubicBezTo>
                <a:cubicBezTo>
                  <a:pt x="416489" y="409661"/>
                  <a:pt x="427567" y="415070"/>
                  <a:pt x="437251" y="422500"/>
                </a:cubicBezTo>
                <a:cubicBezTo>
                  <a:pt x="441363" y="425791"/>
                  <a:pt x="443777" y="430758"/>
                  <a:pt x="443823" y="436025"/>
                </a:cubicBezTo>
                <a:close/>
                <a:moveTo>
                  <a:pt x="596223" y="571471"/>
                </a:moveTo>
                <a:cubicBezTo>
                  <a:pt x="609480" y="571471"/>
                  <a:pt x="620226" y="582217"/>
                  <a:pt x="620226" y="595474"/>
                </a:cubicBezTo>
                <a:cubicBezTo>
                  <a:pt x="620226" y="608731"/>
                  <a:pt x="609480" y="619477"/>
                  <a:pt x="596223" y="619477"/>
                </a:cubicBezTo>
                <a:cubicBezTo>
                  <a:pt x="582966" y="619477"/>
                  <a:pt x="572220" y="608731"/>
                  <a:pt x="572220" y="595474"/>
                </a:cubicBezTo>
                <a:cubicBezTo>
                  <a:pt x="572220" y="582217"/>
                  <a:pt x="582966" y="571471"/>
                  <a:pt x="596223" y="571471"/>
                </a:cubicBezTo>
                <a:close/>
                <a:moveTo>
                  <a:pt x="548598" y="649480"/>
                </a:moveTo>
                <a:cubicBezTo>
                  <a:pt x="548683" y="645753"/>
                  <a:pt x="550430" y="642260"/>
                  <a:pt x="553361" y="639955"/>
                </a:cubicBezTo>
                <a:cubicBezTo>
                  <a:pt x="560477" y="634883"/>
                  <a:pt x="568399" y="631051"/>
                  <a:pt x="576792" y="628621"/>
                </a:cubicBezTo>
                <a:cubicBezTo>
                  <a:pt x="583103" y="626727"/>
                  <a:pt x="589637" y="625670"/>
                  <a:pt x="596223" y="625477"/>
                </a:cubicBezTo>
                <a:cubicBezTo>
                  <a:pt x="602941" y="625509"/>
                  <a:pt x="609618" y="626537"/>
                  <a:pt x="616035" y="628525"/>
                </a:cubicBezTo>
                <a:cubicBezTo>
                  <a:pt x="624514" y="630728"/>
                  <a:pt x="632476" y="634579"/>
                  <a:pt x="639467" y="639860"/>
                </a:cubicBezTo>
                <a:cubicBezTo>
                  <a:pt x="642398" y="642164"/>
                  <a:pt x="644144" y="645658"/>
                  <a:pt x="644229" y="649385"/>
                </a:cubicBezTo>
                <a:lnTo>
                  <a:pt x="644229" y="667768"/>
                </a:lnTo>
                <a:lnTo>
                  <a:pt x="548598" y="667768"/>
                </a:lnTo>
                <a:close/>
              </a:path>
            </a:pathLst>
          </a:custGeom>
          <a:solidFill>
            <a:schemeClr val="accent1">
              <a:lumMod val="75000"/>
            </a:schemeClr>
          </a:solidFill>
          <a:ln w="9525" cap="flat">
            <a:noFill/>
            <a:prstDash val="solid"/>
            <a:miter/>
          </a:ln>
        </p:spPr>
        <p:txBody>
          <a:bodyPr rtlCol="0" anchor="ctr"/>
          <a:lstStyle/>
          <a:p>
            <a:endParaRPr lang="en-US" dirty="0"/>
          </a:p>
        </p:txBody>
      </p:sp>
      <p:grpSp>
        <p:nvGrpSpPr>
          <p:cNvPr id="38" name="Graphic 35" descr="Group">
            <a:extLst>
              <a:ext uri="{FF2B5EF4-FFF2-40B4-BE49-F238E27FC236}">
                <a16:creationId xmlns:a16="http://schemas.microsoft.com/office/drawing/2014/main" id="{94C7C157-044B-40D1-A7BF-7B55EA437DFA}"/>
              </a:ext>
            </a:extLst>
          </p:cNvPr>
          <p:cNvGrpSpPr/>
          <p:nvPr/>
        </p:nvGrpSpPr>
        <p:grpSpPr>
          <a:xfrm>
            <a:off x="10003509" y="1702685"/>
            <a:ext cx="1321715" cy="1198572"/>
            <a:chOff x="4979175" y="3886201"/>
            <a:chExt cx="914400" cy="914400"/>
          </a:xfrm>
          <a:solidFill>
            <a:schemeClr val="accent1">
              <a:lumMod val="75000"/>
            </a:schemeClr>
          </a:solidFill>
        </p:grpSpPr>
        <p:sp>
          <p:nvSpPr>
            <p:cNvPr id="39" name="Freeform: Shape 38">
              <a:extLst>
                <a:ext uri="{FF2B5EF4-FFF2-40B4-BE49-F238E27FC236}">
                  <a16:creationId xmlns:a16="http://schemas.microsoft.com/office/drawing/2014/main" id="{DFAC6123-5ECE-4C4E-8D02-24322C230A87}"/>
                </a:ext>
              </a:extLst>
            </p:cNvPr>
            <p:cNvSpPr/>
            <p:nvPr/>
          </p:nvSpPr>
          <p:spPr>
            <a:xfrm>
              <a:off x="5667356" y="4069557"/>
              <a:ext cx="104775" cy="104775"/>
            </a:xfrm>
            <a:custGeom>
              <a:avLst/>
              <a:gdLst>
                <a:gd name="connsiteX0" fmla="*/ 102394 w 104775"/>
                <a:gd name="connsiteY0" fmla="*/ 54769 h 104775"/>
                <a:gd name="connsiteX1" fmla="*/ 54769 w 104775"/>
                <a:gd name="connsiteY1" fmla="*/ 102394 h 104775"/>
                <a:gd name="connsiteX2" fmla="*/ 7144 w 104775"/>
                <a:gd name="connsiteY2" fmla="*/ 54769 h 104775"/>
                <a:gd name="connsiteX3" fmla="*/ 54769 w 104775"/>
                <a:gd name="connsiteY3" fmla="*/ 7144 h 104775"/>
                <a:gd name="connsiteX4" fmla="*/ 102394 w 104775"/>
                <a:gd name="connsiteY4" fmla="*/ 54769 h 10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 h="104775">
                  <a:moveTo>
                    <a:pt x="102394" y="54769"/>
                  </a:moveTo>
                  <a:cubicBezTo>
                    <a:pt x="102394" y="81071"/>
                    <a:pt x="81071" y="102394"/>
                    <a:pt x="54769" y="102394"/>
                  </a:cubicBezTo>
                  <a:cubicBezTo>
                    <a:pt x="28466" y="102394"/>
                    <a:pt x="7144" y="81071"/>
                    <a:pt x="7144" y="54769"/>
                  </a:cubicBezTo>
                  <a:cubicBezTo>
                    <a:pt x="7144" y="28466"/>
                    <a:pt x="28466" y="7144"/>
                    <a:pt x="54769" y="7144"/>
                  </a:cubicBezTo>
                  <a:cubicBezTo>
                    <a:pt x="81071" y="7144"/>
                    <a:pt x="102394" y="28466"/>
                    <a:pt x="102394" y="54769"/>
                  </a:cubicBezTo>
                  <a:close/>
                </a:path>
              </a:pathLst>
            </a:custGeom>
            <a:grpFill/>
            <a:ln w="9525" cap="flat">
              <a:noFill/>
              <a:prstDash val="solid"/>
              <a:miter/>
            </a:ln>
          </p:spPr>
          <p:txBody>
            <a:bodyPr rtlCol="0" anchor="ctr"/>
            <a:lstStyle/>
            <a:p>
              <a:endParaRPr lang="en-US" dirty="0"/>
            </a:p>
          </p:txBody>
        </p:sp>
        <p:sp>
          <p:nvSpPr>
            <p:cNvPr id="40" name="Freeform: Shape 39">
              <a:extLst>
                <a:ext uri="{FF2B5EF4-FFF2-40B4-BE49-F238E27FC236}">
                  <a16:creationId xmlns:a16="http://schemas.microsoft.com/office/drawing/2014/main" id="{4723C457-FF42-4451-8A6A-181179BAE199}"/>
                </a:ext>
              </a:extLst>
            </p:cNvPr>
            <p:cNvSpPr/>
            <p:nvPr/>
          </p:nvSpPr>
          <p:spPr>
            <a:xfrm>
              <a:off x="5095856" y="4069557"/>
              <a:ext cx="104775" cy="104775"/>
            </a:xfrm>
            <a:custGeom>
              <a:avLst/>
              <a:gdLst>
                <a:gd name="connsiteX0" fmla="*/ 102394 w 104775"/>
                <a:gd name="connsiteY0" fmla="*/ 54769 h 104775"/>
                <a:gd name="connsiteX1" fmla="*/ 54769 w 104775"/>
                <a:gd name="connsiteY1" fmla="*/ 102394 h 104775"/>
                <a:gd name="connsiteX2" fmla="*/ 7144 w 104775"/>
                <a:gd name="connsiteY2" fmla="*/ 54769 h 104775"/>
                <a:gd name="connsiteX3" fmla="*/ 54769 w 104775"/>
                <a:gd name="connsiteY3" fmla="*/ 7144 h 104775"/>
                <a:gd name="connsiteX4" fmla="*/ 102394 w 104775"/>
                <a:gd name="connsiteY4" fmla="*/ 54769 h 10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 h="104775">
                  <a:moveTo>
                    <a:pt x="102394" y="54769"/>
                  </a:moveTo>
                  <a:cubicBezTo>
                    <a:pt x="102394" y="81071"/>
                    <a:pt x="81071" y="102394"/>
                    <a:pt x="54769" y="102394"/>
                  </a:cubicBezTo>
                  <a:cubicBezTo>
                    <a:pt x="28466" y="102394"/>
                    <a:pt x="7144" y="81071"/>
                    <a:pt x="7144" y="54769"/>
                  </a:cubicBezTo>
                  <a:cubicBezTo>
                    <a:pt x="7144" y="28466"/>
                    <a:pt x="28466" y="7144"/>
                    <a:pt x="54769" y="7144"/>
                  </a:cubicBezTo>
                  <a:cubicBezTo>
                    <a:pt x="81071" y="7144"/>
                    <a:pt x="102394" y="28466"/>
                    <a:pt x="102394" y="54769"/>
                  </a:cubicBezTo>
                  <a:close/>
                </a:path>
              </a:pathLst>
            </a:custGeom>
            <a:grpFill/>
            <a:ln w="9525" cap="flat">
              <a:noFill/>
              <a:prstDash val="solid"/>
              <a:miter/>
            </a:ln>
          </p:spPr>
          <p:txBody>
            <a:bodyPr rtlCol="0" anchor="ctr"/>
            <a:lstStyle/>
            <a:p>
              <a:endParaRPr lang="en-US" dirty="0"/>
            </a:p>
          </p:txBody>
        </p:sp>
        <p:sp>
          <p:nvSpPr>
            <p:cNvPr id="41" name="Freeform: Shape 40">
              <a:extLst>
                <a:ext uri="{FF2B5EF4-FFF2-40B4-BE49-F238E27FC236}">
                  <a16:creationId xmlns:a16="http://schemas.microsoft.com/office/drawing/2014/main" id="{BE2FFC95-C841-4A7D-B83C-C72F02273ED1}"/>
                </a:ext>
              </a:extLst>
            </p:cNvPr>
            <p:cNvSpPr/>
            <p:nvPr/>
          </p:nvSpPr>
          <p:spPr>
            <a:xfrm>
              <a:off x="5476856" y="4069557"/>
              <a:ext cx="104775" cy="104775"/>
            </a:xfrm>
            <a:custGeom>
              <a:avLst/>
              <a:gdLst>
                <a:gd name="connsiteX0" fmla="*/ 102394 w 104775"/>
                <a:gd name="connsiteY0" fmla="*/ 54769 h 104775"/>
                <a:gd name="connsiteX1" fmla="*/ 54769 w 104775"/>
                <a:gd name="connsiteY1" fmla="*/ 102394 h 104775"/>
                <a:gd name="connsiteX2" fmla="*/ 7144 w 104775"/>
                <a:gd name="connsiteY2" fmla="*/ 54769 h 104775"/>
                <a:gd name="connsiteX3" fmla="*/ 54769 w 104775"/>
                <a:gd name="connsiteY3" fmla="*/ 7144 h 104775"/>
                <a:gd name="connsiteX4" fmla="*/ 102394 w 104775"/>
                <a:gd name="connsiteY4" fmla="*/ 54769 h 10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 h="104775">
                  <a:moveTo>
                    <a:pt x="102394" y="54769"/>
                  </a:moveTo>
                  <a:cubicBezTo>
                    <a:pt x="102394" y="81071"/>
                    <a:pt x="81071" y="102394"/>
                    <a:pt x="54769" y="102394"/>
                  </a:cubicBezTo>
                  <a:cubicBezTo>
                    <a:pt x="28466" y="102394"/>
                    <a:pt x="7144" y="81071"/>
                    <a:pt x="7144" y="54769"/>
                  </a:cubicBezTo>
                  <a:cubicBezTo>
                    <a:pt x="7144" y="28466"/>
                    <a:pt x="28466" y="7144"/>
                    <a:pt x="54769" y="7144"/>
                  </a:cubicBezTo>
                  <a:cubicBezTo>
                    <a:pt x="81071" y="7144"/>
                    <a:pt x="102394" y="28466"/>
                    <a:pt x="102394" y="54769"/>
                  </a:cubicBezTo>
                  <a:close/>
                </a:path>
              </a:pathLst>
            </a:custGeom>
            <a:grpFill/>
            <a:ln w="9525" cap="flat">
              <a:noFill/>
              <a:prstDash val="solid"/>
              <a:miter/>
            </a:ln>
          </p:spPr>
          <p:txBody>
            <a:bodyPr rtlCol="0" anchor="ctr"/>
            <a:lstStyle/>
            <a:p>
              <a:endParaRPr lang="en-US" dirty="0"/>
            </a:p>
          </p:txBody>
        </p:sp>
        <p:sp>
          <p:nvSpPr>
            <p:cNvPr id="42" name="Freeform: Shape 41">
              <a:extLst>
                <a:ext uri="{FF2B5EF4-FFF2-40B4-BE49-F238E27FC236}">
                  <a16:creationId xmlns:a16="http://schemas.microsoft.com/office/drawing/2014/main" id="{A5309ABA-AC7D-4769-94B3-DB754741C463}"/>
                </a:ext>
              </a:extLst>
            </p:cNvPr>
            <p:cNvSpPr/>
            <p:nvPr/>
          </p:nvSpPr>
          <p:spPr>
            <a:xfrm>
              <a:off x="5286356" y="4069557"/>
              <a:ext cx="104775" cy="104775"/>
            </a:xfrm>
            <a:custGeom>
              <a:avLst/>
              <a:gdLst>
                <a:gd name="connsiteX0" fmla="*/ 102394 w 104775"/>
                <a:gd name="connsiteY0" fmla="*/ 54769 h 104775"/>
                <a:gd name="connsiteX1" fmla="*/ 54769 w 104775"/>
                <a:gd name="connsiteY1" fmla="*/ 102394 h 104775"/>
                <a:gd name="connsiteX2" fmla="*/ 7144 w 104775"/>
                <a:gd name="connsiteY2" fmla="*/ 54769 h 104775"/>
                <a:gd name="connsiteX3" fmla="*/ 54769 w 104775"/>
                <a:gd name="connsiteY3" fmla="*/ 7144 h 104775"/>
                <a:gd name="connsiteX4" fmla="*/ 102394 w 104775"/>
                <a:gd name="connsiteY4" fmla="*/ 54769 h 10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 h="104775">
                  <a:moveTo>
                    <a:pt x="102394" y="54769"/>
                  </a:moveTo>
                  <a:cubicBezTo>
                    <a:pt x="102394" y="81071"/>
                    <a:pt x="81071" y="102394"/>
                    <a:pt x="54769" y="102394"/>
                  </a:cubicBezTo>
                  <a:cubicBezTo>
                    <a:pt x="28466" y="102394"/>
                    <a:pt x="7144" y="81071"/>
                    <a:pt x="7144" y="54769"/>
                  </a:cubicBezTo>
                  <a:cubicBezTo>
                    <a:pt x="7144" y="28466"/>
                    <a:pt x="28466" y="7144"/>
                    <a:pt x="54769" y="7144"/>
                  </a:cubicBezTo>
                  <a:cubicBezTo>
                    <a:pt x="81071" y="7144"/>
                    <a:pt x="102394" y="28466"/>
                    <a:pt x="102394" y="54769"/>
                  </a:cubicBezTo>
                  <a:close/>
                </a:path>
              </a:pathLst>
            </a:custGeom>
            <a:grpFill/>
            <a:ln w="9525" cap="flat">
              <a:noFill/>
              <a:prstDash val="solid"/>
              <a:miter/>
            </a:ln>
          </p:spPr>
          <p:txBody>
            <a:bodyPr rtlCol="0" anchor="ctr"/>
            <a:lstStyle/>
            <a:p>
              <a:endParaRPr lang="en-US" dirty="0"/>
            </a:p>
          </p:txBody>
        </p:sp>
        <p:sp>
          <p:nvSpPr>
            <p:cNvPr id="43" name="Freeform: Shape 42">
              <a:extLst>
                <a:ext uri="{FF2B5EF4-FFF2-40B4-BE49-F238E27FC236}">
                  <a16:creationId xmlns:a16="http://schemas.microsoft.com/office/drawing/2014/main" id="{42E8BD94-BF40-40AE-81A4-86D4C0B10498}"/>
                </a:ext>
              </a:extLst>
            </p:cNvPr>
            <p:cNvSpPr/>
            <p:nvPr/>
          </p:nvSpPr>
          <p:spPr>
            <a:xfrm>
              <a:off x="5029474" y="4174332"/>
              <a:ext cx="809625" cy="438150"/>
            </a:xfrm>
            <a:custGeom>
              <a:avLst/>
              <a:gdLst>
                <a:gd name="connsiteX0" fmla="*/ 805999 w 809625"/>
                <a:gd name="connsiteY0" fmla="*/ 183356 h 438150"/>
                <a:gd name="connsiteX1" fmla="*/ 775519 w 809625"/>
                <a:gd name="connsiteY1" fmla="*/ 44291 h 438150"/>
                <a:gd name="connsiteX2" fmla="*/ 768851 w 809625"/>
                <a:gd name="connsiteY2" fmla="*/ 33814 h 438150"/>
                <a:gd name="connsiteX3" fmla="*/ 730751 w 809625"/>
                <a:gd name="connsiteY3" fmla="*/ 13811 h 438150"/>
                <a:gd name="connsiteX4" fmla="*/ 692651 w 809625"/>
                <a:gd name="connsiteY4" fmla="*/ 7144 h 438150"/>
                <a:gd name="connsiteX5" fmla="*/ 654551 w 809625"/>
                <a:gd name="connsiteY5" fmla="*/ 13811 h 438150"/>
                <a:gd name="connsiteX6" fmla="*/ 616451 w 809625"/>
                <a:gd name="connsiteY6" fmla="*/ 33814 h 438150"/>
                <a:gd name="connsiteX7" fmla="*/ 609784 w 809625"/>
                <a:gd name="connsiteY7" fmla="*/ 44291 h 438150"/>
                <a:gd name="connsiteX8" fmla="*/ 597401 w 809625"/>
                <a:gd name="connsiteY8" fmla="*/ 100489 h 438150"/>
                <a:gd name="connsiteX9" fmla="*/ 597401 w 809625"/>
                <a:gd name="connsiteY9" fmla="*/ 100489 h 438150"/>
                <a:gd name="connsiteX10" fmla="*/ 585019 w 809625"/>
                <a:gd name="connsiteY10" fmla="*/ 44291 h 438150"/>
                <a:gd name="connsiteX11" fmla="*/ 578351 w 809625"/>
                <a:gd name="connsiteY11" fmla="*/ 33814 h 438150"/>
                <a:gd name="connsiteX12" fmla="*/ 540251 w 809625"/>
                <a:gd name="connsiteY12" fmla="*/ 13811 h 438150"/>
                <a:gd name="connsiteX13" fmla="*/ 502151 w 809625"/>
                <a:gd name="connsiteY13" fmla="*/ 7144 h 438150"/>
                <a:gd name="connsiteX14" fmla="*/ 464051 w 809625"/>
                <a:gd name="connsiteY14" fmla="*/ 13811 h 438150"/>
                <a:gd name="connsiteX15" fmla="*/ 425951 w 809625"/>
                <a:gd name="connsiteY15" fmla="*/ 33814 h 438150"/>
                <a:gd name="connsiteX16" fmla="*/ 419284 w 809625"/>
                <a:gd name="connsiteY16" fmla="*/ 44291 h 438150"/>
                <a:gd name="connsiteX17" fmla="*/ 406901 w 809625"/>
                <a:gd name="connsiteY17" fmla="*/ 99536 h 438150"/>
                <a:gd name="connsiteX18" fmla="*/ 406901 w 809625"/>
                <a:gd name="connsiteY18" fmla="*/ 100489 h 438150"/>
                <a:gd name="connsiteX19" fmla="*/ 394519 w 809625"/>
                <a:gd name="connsiteY19" fmla="*/ 44291 h 438150"/>
                <a:gd name="connsiteX20" fmla="*/ 387851 w 809625"/>
                <a:gd name="connsiteY20" fmla="*/ 33814 h 438150"/>
                <a:gd name="connsiteX21" fmla="*/ 349751 w 809625"/>
                <a:gd name="connsiteY21" fmla="*/ 13811 h 438150"/>
                <a:gd name="connsiteX22" fmla="*/ 311651 w 809625"/>
                <a:gd name="connsiteY22" fmla="*/ 7144 h 438150"/>
                <a:gd name="connsiteX23" fmla="*/ 273551 w 809625"/>
                <a:gd name="connsiteY23" fmla="*/ 13811 h 438150"/>
                <a:gd name="connsiteX24" fmla="*/ 235451 w 809625"/>
                <a:gd name="connsiteY24" fmla="*/ 33814 h 438150"/>
                <a:gd name="connsiteX25" fmla="*/ 228784 w 809625"/>
                <a:gd name="connsiteY25" fmla="*/ 44291 h 438150"/>
                <a:gd name="connsiteX26" fmla="*/ 216401 w 809625"/>
                <a:gd name="connsiteY26" fmla="*/ 99536 h 438150"/>
                <a:gd name="connsiteX27" fmla="*/ 216401 w 809625"/>
                <a:gd name="connsiteY27" fmla="*/ 99536 h 438150"/>
                <a:gd name="connsiteX28" fmla="*/ 204019 w 809625"/>
                <a:gd name="connsiteY28" fmla="*/ 44291 h 438150"/>
                <a:gd name="connsiteX29" fmla="*/ 197351 w 809625"/>
                <a:gd name="connsiteY29" fmla="*/ 33814 h 438150"/>
                <a:gd name="connsiteX30" fmla="*/ 159251 w 809625"/>
                <a:gd name="connsiteY30" fmla="*/ 13811 h 438150"/>
                <a:gd name="connsiteX31" fmla="*/ 121151 w 809625"/>
                <a:gd name="connsiteY31" fmla="*/ 7144 h 438150"/>
                <a:gd name="connsiteX32" fmla="*/ 83051 w 809625"/>
                <a:gd name="connsiteY32" fmla="*/ 13811 h 438150"/>
                <a:gd name="connsiteX33" fmla="*/ 44951 w 809625"/>
                <a:gd name="connsiteY33" fmla="*/ 33814 h 438150"/>
                <a:gd name="connsiteX34" fmla="*/ 38284 w 809625"/>
                <a:gd name="connsiteY34" fmla="*/ 44291 h 438150"/>
                <a:gd name="connsiteX35" fmla="*/ 7804 w 809625"/>
                <a:gd name="connsiteY35" fmla="*/ 182404 h 438150"/>
                <a:gd name="connsiteX36" fmla="*/ 23044 w 809625"/>
                <a:gd name="connsiteY36" fmla="*/ 206216 h 438150"/>
                <a:gd name="connsiteX37" fmla="*/ 25901 w 809625"/>
                <a:gd name="connsiteY37" fmla="*/ 206216 h 438150"/>
                <a:gd name="connsiteX38" fmla="*/ 44951 w 809625"/>
                <a:gd name="connsiteY38" fmla="*/ 190976 h 438150"/>
                <a:gd name="connsiteX39" fmla="*/ 73526 w 809625"/>
                <a:gd name="connsiteY39" fmla="*/ 64294 h 438150"/>
                <a:gd name="connsiteX40" fmla="*/ 73526 w 809625"/>
                <a:gd name="connsiteY40" fmla="*/ 131921 h 438150"/>
                <a:gd name="connsiteX41" fmla="*/ 44951 w 809625"/>
                <a:gd name="connsiteY41" fmla="*/ 273844 h 438150"/>
                <a:gd name="connsiteX42" fmla="*/ 73526 w 809625"/>
                <a:gd name="connsiteY42" fmla="*/ 273844 h 438150"/>
                <a:gd name="connsiteX43" fmla="*/ 73526 w 809625"/>
                <a:gd name="connsiteY43" fmla="*/ 435769 h 438150"/>
                <a:gd name="connsiteX44" fmla="*/ 111626 w 809625"/>
                <a:gd name="connsiteY44" fmla="*/ 435769 h 438150"/>
                <a:gd name="connsiteX45" fmla="*/ 111626 w 809625"/>
                <a:gd name="connsiteY45" fmla="*/ 273844 h 438150"/>
                <a:gd name="connsiteX46" fmla="*/ 130676 w 809625"/>
                <a:gd name="connsiteY46" fmla="*/ 273844 h 438150"/>
                <a:gd name="connsiteX47" fmla="*/ 130676 w 809625"/>
                <a:gd name="connsiteY47" fmla="*/ 435769 h 438150"/>
                <a:gd name="connsiteX48" fmla="*/ 168776 w 809625"/>
                <a:gd name="connsiteY48" fmla="*/ 435769 h 438150"/>
                <a:gd name="connsiteX49" fmla="*/ 168776 w 809625"/>
                <a:gd name="connsiteY49" fmla="*/ 273844 h 438150"/>
                <a:gd name="connsiteX50" fmla="*/ 197351 w 809625"/>
                <a:gd name="connsiteY50" fmla="*/ 273844 h 438150"/>
                <a:gd name="connsiteX51" fmla="*/ 168776 w 809625"/>
                <a:gd name="connsiteY51" fmla="*/ 131921 h 438150"/>
                <a:gd name="connsiteX52" fmla="*/ 168776 w 809625"/>
                <a:gd name="connsiteY52" fmla="*/ 64294 h 438150"/>
                <a:gd name="connsiteX53" fmla="*/ 197351 w 809625"/>
                <a:gd name="connsiteY53" fmla="*/ 191929 h 438150"/>
                <a:gd name="connsiteX54" fmla="*/ 215449 w 809625"/>
                <a:gd name="connsiteY54" fmla="*/ 207169 h 438150"/>
                <a:gd name="connsiteX55" fmla="*/ 215449 w 809625"/>
                <a:gd name="connsiteY55" fmla="*/ 207169 h 438150"/>
                <a:gd name="connsiteX56" fmla="*/ 233546 w 809625"/>
                <a:gd name="connsiteY56" fmla="*/ 191929 h 438150"/>
                <a:gd name="connsiteX57" fmla="*/ 264026 w 809625"/>
                <a:gd name="connsiteY57" fmla="*/ 64294 h 438150"/>
                <a:gd name="connsiteX58" fmla="*/ 264026 w 809625"/>
                <a:gd name="connsiteY58" fmla="*/ 216694 h 438150"/>
                <a:gd name="connsiteX59" fmla="*/ 264026 w 809625"/>
                <a:gd name="connsiteY59" fmla="*/ 435769 h 438150"/>
                <a:gd name="connsiteX60" fmla="*/ 302126 w 809625"/>
                <a:gd name="connsiteY60" fmla="*/ 435769 h 438150"/>
                <a:gd name="connsiteX61" fmla="*/ 302126 w 809625"/>
                <a:gd name="connsiteY61" fmla="*/ 216694 h 438150"/>
                <a:gd name="connsiteX62" fmla="*/ 321176 w 809625"/>
                <a:gd name="connsiteY62" fmla="*/ 216694 h 438150"/>
                <a:gd name="connsiteX63" fmla="*/ 321176 w 809625"/>
                <a:gd name="connsiteY63" fmla="*/ 435769 h 438150"/>
                <a:gd name="connsiteX64" fmla="*/ 359276 w 809625"/>
                <a:gd name="connsiteY64" fmla="*/ 435769 h 438150"/>
                <a:gd name="connsiteX65" fmla="*/ 359276 w 809625"/>
                <a:gd name="connsiteY65" fmla="*/ 216694 h 438150"/>
                <a:gd name="connsiteX66" fmla="*/ 359276 w 809625"/>
                <a:gd name="connsiteY66" fmla="*/ 64294 h 438150"/>
                <a:gd name="connsiteX67" fmla="*/ 387851 w 809625"/>
                <a:gd name="connsiteY67" fmla="*/ 191929 h 438150"/>
                <a:gd name="connsiteX68" fmla="*/ 406901 w 809625"/>
                <a:gd name="connsiteY68" fmla="*/ 207169 h 438150"/>
                <a:gd name="connsiteX69" fmla="*/ 406901 w 809625"/>
                <a:gd name="connsiteY69" fmla="*/ 207169 h 438150"/>
                <a:gd name="connsiteX70" fmla="*/ 406901 w 809625"/>
                <a:gd name="connsiteY70" fmla="*/ 207169 h 438150"/>
                <a:gd name="connsiteX71" fmla="*/ 424999 w 809625"/>
                <a:gd name="connsiteY71" fmla="*/ 191929 h 438150"/>
                <a:gd name="connsiteX72" fmla="*/ 454526 w 809625"/>
                <a:gd name="connsiteY72" fmla="*/ 64294 h 438150"/>
                <a:gd name="connsiteX73" fmla="*/ 454526 w 809625"/>
                <a:gd name="connsiteY73" fmla="*/ 132874 h 438150"/>
                <a:gd name="connsiteX74" fmla="*/ 425951 w 809625"/>
                <a:gd name="connsiteY74" fmla="*/ 273844 h 438150"/>
                <a:gd name="connsiteX75" fmla="*/ 454526 w 809625"/>
                <a:gd name="connsiteY75" fmla="*/ 273844 h 438150"/>
                <a:gd name="connsiteX76" fmla="*/ 454526 w 809625"/>
                <a:gd name="connsiteY76" fmla="*/ 435769 h 438150"/>
                <a:gd name="connsiteX77" fmla="*/ 492626 w 809625"/>
                <a:gd name="connsiteY77" fmla="*/ 435769 h 438150"/>
                <a:gd name="connsiteX78" fmla="*/ 492626 w 809625"/>
                <a:gd name="connsiteY78" fmla="*/ 273844 h 438150"/>
                <a:gd name="connsiteX79" fmla="*/ 511676 w 809625"/>
                <a:gd name="connsiteY79" fmla="*/ 273844 h 438150"/>
                <a:gd name="connsiteX80" fmla="*/ 511676 w 809625"/>
                <a:gd name="connsiteY80" fmla="*/ 435769 h 438150"/>
                <a:gd name="connsiteX81" fmla="*/ 549776 w 809625"/>
                <a:gd name="connsiteY81" fmla="*/ 435769 h 438150"/>
                <a:gd name="connsiteX82" fmla="*/ 549776 w 809625"/>
                <a:gd name="connsiteY82" fmla="*/ 273844 h 438150"/>
                <a:gd name="connsiteX83" fmla="*/ 578351 w 809625"/>
                <a:gd name="connsiteY83" fmla="*/ 273844 h 438150"/>
                <a:gd name="connsiteX84" fmla="*/ 549776 w 809625"/>
                <a:gd name="connsiteY84" fmla="*/ 130969 h 438150"/>
                <a:gd name="connsiteX85" fmla="*/ 549776 w 809625"/>
                <a:gd name="connsiteY85" fmla="*/ 64294 h 438150"/>
                <a:gd name="connsiteX86" fmla="*/ 578351 w 809625"/>
                <a:gd name="connsiteY86" fmla="*/ 191929 h 438150"/>
                <a:gd name="connsiteX87" fmla="*/ 597401 w 809625"/>
                <a:gd name="connsiteY87" fmla="*/ 207169 h 438150"/>
                <a:gd name="connsiteX88" fmla="*/ 597401 w 809625"/>
                <a:gd name="connsiteY88" fmla="*/ 207169 h 438150"/>
                <a:gd name="connsiteX89" fmla="*/ 597401 w 809625"/>
                <a:gd name="connsiteY89" fmla="*/ 207169 h 438150"/>
                <a:gd name="connsiteX90" fmla="*/ 597401 w 809625"/>
                <a:gd name="connsiteY90" fmla="*/ 207169 h 438150"/>
                <a:gd name="connsiteX91" fmla="*/ 616451 w 809625"/>
                <a:gd name="connsiteY91" fmla="*/ 191929 h 438150"/>
                <a:gd name="connsiteX92" fmla="*/ 645026 w 809625"/>
                <a:gd name="connsiteY92" fmla="*/ 64294 h 438150"/>
                <a:gd name="connsiteX93" fmla="*/ 645026 w 809625"/>
                <a:gd name="connsiteY93" fmla="*/ 216694 h 438150"/>
                <a:gd name="connsiteX94" fmla="*/ 645026 w 809625"/>
                <a:gd name="connsiteY94" fmla="*/ 435769 h 438150"/>
                <a:gd name="connsiteX95" fmla="*/ 683126 w 809625"/>
                <a:gd name="connsiteY95" fmla="*/ 435769 h 438150"/>
                <a:gd name="connsiteX96" fmla="*/ 683126 w 809625"/>
                <a:gd name="connsiteY96" fmla="*/ 216694 h 438150"/>
                <a:gd name="connsiteX97" fmla="*/ 702176 w 809625"/>
                <a:gd name="connsiteY97" fmla="*/ 216694 h 438150"/>
                <a:gd name="connsiteX98" fmla="*/ 702176 w 809625"/>
                <a:gd name="connsiteY98" fmla="*/ 435769 h 438150"/>
                <a:gd name="connsiteX99" fmla="*/ 740276 w 809625"/>
                <a:gd name="connsiteY99" fmla="*/ 435769 h 438150"/>
                <a:gd name="connsiteX100" fmla="*/ 740276 w 809625"/>
                <a:gd name="connsiteY100" fmla="*/ 216694 h 438150"/>
                <a:gd name="connsiteX101" fmla="*/ 740276 w 809625"/>
                <a:gd name="connsiteY101" fmla="*/ 64294 h 438150"/>
                <a:gd name="connsiteX102" fmla="*/ 768851 w 809625"/>
                <a:gd name="connsiteY102" fmla="*/ 191929 h 438150"/>
                <a:gd name="connsiteX103" fmla="*/ 787901 w 809625"/>
                <a:gd name="connsiteY103" fmla="*/ 207169 h 438150"/>
                <a:gd name="connsiteX104" fmla="*/ 794569 w 809625"/>
                <a:gd name="connsiteY104" fmla="*/ 206216 h 438150"/>
                <a:gd name="connsiteX105" fmla="*/ 805999 w 809625"/>
                <a:gd name="connsiteY105" fmla="*/ 183356 h 43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809625" h="438150">
                  <a:moveTo>
                    <a:pt x="805999" y="183356"/>
                  </a:moveTo>
                  <a:lnTo>
                    <a:pt x="775519" y="44291"/>
                  </a:lnTo>
                  <a:cubicBezTo>
                    <a:pt x="774566" y="40481"/>
                    <a:pt x="772661" y="36671"/>
                    <a:pt x="768851" y="33814"/>
                  </a:cubicBezTo>
                  <a:cubicBezTo>
                    <a:pt x="757421" y="25241"/>
                    <a:pt x="745039" y="17621"/>
                    <a:pt x="730751" y="13811"/>
                  </a:cubicBezTo>
                  <a:cubicBezTo>
                    <a:pt x="718369" y="10001"/>
                    <a:pt x="705986" y="7144"/>
                    <a:pt x="692651" y="7144"/>
                  </a:cubicBezTo>
                  <a:cubicBezTo>
                    <a:pt x="679316" y="7144"/>
                    <a:pt x="665981" y="9049"/>
                    <a:pt x="654551" y="13811"/>
                  </a:cubicBezTo>
                  <a:cubicBezTo>
                    <a:pt x="640264" y="18574"/>
                    <a:pt x="627881" y="25241"/>
                    <a:pt x="616451" y="33814"/>
                  </a:cubicBezTo>
                  <a:cubicBezTo>
                    <a:pt x="612641" y="36671"/>
                    <a:pt x="610736" y="40481"/>
                    <a:pt x="609784" y="44291"/>
                  </a:cubicBezTo>
                  <a:lnTo>
                    <a:pt x="597401" y="100489"/>
                  </a:lnTo>
                  <a:lnTo>
                    <a:pt x="597401" y="100489"/>
                  </a:lnTo>
                  <a:lnTo>
                    <a:pt x="585019" y="44291"/>
                  </a:lnTo>
                  <a:cubicBezTo>
                    <a:pt x="584066" y="40481"/>
                    <a:pt x="582161" y="36671"/>
                    <a:pt x="578351" y="33814"/>
                  </a:cubicBezTo>
                  <a:cubicBezTo>
                    <a:pt x="566921" y="25241"/>
                    <a:pt x="554539" y="17621"/>
                    <a:pt x="540251" y="13811"/>
                  </a:cubicBezTo>
                  <a:cubicBezTo>
                    <a:pt x="527869" y="10001"/>
                    <a:pt x="515486" y="7144"/>
                    <a:pt x="502151" y="7144"/>
                  </a:cubicBezTo>
                  <a:cubicBezTo>
                    <a:pt x="488816" y="7144"/>
                    <a:pt x="475481" y="9049"/>
                    <a:pt x="464051" y="13811"/>
                  </a:cubicBezTo>
                  <a:cubicBezTo>
                    <a:pt x="449764" y="18574"/>
                    <a:pt x="437381" y="25241"/>
                    <a:pt x="425951" y="33814"/>
                  </a:cubicBezTo>
                  <a:cubicBezTo>
                    <a:pt x="422141" y="36671"/>
                    <a:pt x="420236" y="40481"/>
                    <a:pt x="419284" y="44291"/>
                  </a:cubicBezTo>
                  <a:lnTo>
                    <a:pt x="406901" y="99536"/>
                  </a:lnTo>
                  <a:lnTo>
                    <a:pt x="406901" y="100489"/>
                  </a:lnTo>
                  <a:lnTo>
                    <a:pt x="394519" y="44291"/>
                  </a:lnTo>
                  <a:cubicBezTo>
                    <a:pt x="393566" y="40481"/>
                    <a:pt x="391661" y="36671"/>
                    <a:pt x="387851" y="33814"/>
                  </a:cubicBezTo>
                  <a:cubicBezTo>
                    <a:pt x="376421" y="25241"/>
                    <a:pt x="364039" y="17621"/>
                    <a:pt x="349751" y="13811"/>
                  </a:cubicBezTo>
                  <a:cubicBezTo>
                    <a:pt x="337369" y="10001"/>
                    <a:pt x="324986" y="7144"/>
                    <a:pt x="311651" y="7144"/>
                  </a:cubicBezTo>
                  <a:cubicBezTo>
                    <a:pt x="298316" y="7144"/>
                    <a:pt x="284981" y="9049"/>
                    <a:pt x="273551" y="13811"/>
                  </a:cubicBezTo>
                  <a:cubicBezTo>
                    <a:pt x="259264" y="18574"/>
                    <a:pt x="246881" y="25241"/>
                    <a:pt x="235451" y="33814"/>
                  </a:cubicBezTo>
                  <a:cubicBezTo>
                    <a:pt x="231641" y="36671"/>
                    <a:pt x="229736" y="40481"/>
                    <a:pt x="228784" y="44291"/>
                  </a:cubicBezTo>
                  <a:lnTo>
                    <a:pt x="216401" y="99536"/>
                  </a:lnTo>
                  <a:lnTo>
                    <a:pt x="216401" y="99536"/>
                  </a:lnTo>
                  <a:lnTo>
                    <a:pt x="204019" y="44291"/>
                  </a:lnTo>
                  <a:cubicBezTo>
                    <a:pt x="203066" y="40481"/>
                    <a:pt x="201161" y="36671"/>
                    <a:pt x="197351" y="33814"/>
                  </a:cubicBezTo>
                  <a:cubicBezTo>
                    <a:pt x="185921" y="25241"/>
                    <a:pt x="173539" y="17621"/>
                    <a:pt x="159251" y="13811"/>
                  </a:cubicBezTo>
                  <a:cubicBezTo>
                    <a:pt x="146869" y="10001"/>
                    <a:pt x="134486" y="7144"/>
                    <a:pt x="121151" y="7144"/>
                  </a:cubicBezTo>
                  <a:cubicBezTo>
                    <a:pt x="107816" y="7144"/>
                    <a:pt x="94481" y="9049"/>
                    <a:pt x="83051" y="13811"/>
                  </a:cubicBezTo>
                  <a:cubicBezTo>
                    <a:pt x="68764" y="18574"/>
                    <a:pt x="56381" y="25241"/>
                    <a:pt x="44951" y="33814"/>
                  </a:cubicBezTo>
                  <a:cubicBezTo>
                    <a:pt x="41141" y="36671"/>
                    <a:pt x="39236" y="40481"/>
                    <a:pt x="38284" y="44291"/>
                  </a:cubicBezTo>
                  <a:lnTo>
                    <a:pt x="7804" y="182404"/>
                  </a:lnTo>
                  <a:cubicBezTo>
                    <a:pt x="4946" y="192881"/>
                    <a:pt x="11614" y="204311"/>
                    <a:pt x="23044" y="206216"/>
                  </a:cubicBezTo>
                  <a:cubicBezTo>
                    <a:pt x="23996" y="206216"/>
                    <a:pt x="24949" y="206216"/>
                    <a:pt x="25901" y="206216"/>
                  </a:cubicBezTo>
                  <a:cubicBezTo>
                    <a:pt x="34474" y="206216"/>
                    <a:pt x="42094" y="200501"/>
                    <a:pt x="44951" y="190976"/>
                  </a:cubicBezTo>
                  <a:lnTo>
                    <a:pt x="73526" y="64294"/>
                  </a:lnTo>
                  <a:lnTo>
                    <a:pt x="73526" y="131921"/>
                  </a:lnTo>
                  <a:lnTo>
                    <a:pt x="44951" y="273844"/>
                  </a:lnTo>
                  <a:lnTo>
                    <a:pt x="73526" y="273844"/>
                  </a:lnTo>
                  <a:lnTo>
                    <a:pt x="73526" y="435769"/>
                  </a:lnTo>
                  <a:lnTo>
                    <a:pt x="111626" y="435769"/>
                  </a:lnTo>
                  <a:lnTo>
                    <a:pt x="111626" y="273844"/>
                  </a:lnTo>
                  <a:lnTo>
                    <a:pt x="130676" y="273844"/>
                  </a:lnTo>
                  <a:lnTo>
                    <a:pt x="130676" y="435769"/>
                  </a:lnTo>
                  <a:lnTo>
                    <a:pt x="168776" y="435769"/>
                  </a:lnTo>
                  <a:lnTo>
                    <a:pt x="168776" y="273844"/>
                  </a:lnTo>
                  <a:lnTo>
                    <a:pt x="197351" y="273844"/>
                  </a:lnTo>
                  <a:lnTo>
                    <a:pt x="168776" y="131921"/>
                  </a:lnTo>
                  <a:lnTo>
                    <a:pt x="168776" y="64294"/>
                  </a:lnTo>
                  <a:lnTo>
                    <a:pt x="197351" y="191929"/>
                  </a:lnTo>
                  <a:cubicBezTo>
                    <a:pt x="199256" y="200501"/>
                    <a:pt x="206876" y="207169"/>
                    <a:pt x="215449" y="207169"/>
                  </a:cubicBezTo>
                  <a:lnTo>
                    <a:pt x="215449" y="207169"/>
                  </a:lnTo>
                  <a:cubicBezTo>
                    <a:pt x="224021" y="207169"/>
                    <a:pt x="231641" y="201454"/>
                    <a:pt x="233546" y="191929"/>
                  </a:cubicBezTo>
                  <a:lnTo>
                    <a:pt x="264026" y="64294"/>
                  </a:lnTo>
                  <a:lnTo>
                    <a:pt x="264026" y="216694"/>
                  </a:lnTo>
                  <a:lnTo>
                    <a:pt x="264026" y="435769"/>
                  </a:lnTo>
                  <a:lnTo>
                    <a:pt x="302126" y="435769"/>
                  </a:lnTo>
                  <a:lnTo>
                    <a:pt x="302126" y="216694"/>
                  </a:lnTo>
                  <a:lnTo>
                    <a:pt x="321176" y="216694"/>
                  </a:lnTo>
                  <a:lnTo>
                    <a:pt x="321176" y="435769"/>
                  </a:lnTo>
                  <a:lnTo>
                    <a:pt x="359276" y="435769"/>
                  </a:lnTo>
                  <a:lnTo>
                    <a:pt x="359276" y="216694"/>
                  </a:lnTo>
                  <a:lnTo>
                    <a:pt x="359276" y="64294"/>
                  </a:lnTo>
                  <a:lnTo>
                    <a:pt x="387851" y="191929"/>
                  </a:lnTo>
                  <a:cubicBezTo>
                    <a:pt x="389756" y="200501"/>
                    <a:pt x="397376" y="207169"/>
                    <a:pt x="406901" y="207169"/>
                  </a:cubicBezTo>
                  <a:cubicBezTo>
                    <a:pt x="406901" y="207169"/>
                    <a:pt x="406901" y="207169"/>
                    <a:pt x="406901" y="207169"/>
                  </a:cubicBezTo>
                  <a:lnTo>
                    <a:pt x="406901" y="207169"/>
                  </a:lnTo>
                  <a:cubicBezTo>
                    <a:pt x="415474" y="207169"/>
                    <a:pt x="423094" y="201454"/>
                    <a:pt x="424999" y="191929"/>
                  </a:cubicBezTo>
                  <a:lnTo>
                    <a:pt x="454526" y="64294"/>
                  </a:lnTo>
                  <a:lnTo>
                    <a:pt x="454526" y="132874"/>
                  </a:lnTo>
                  <a:lnTo>
                    <a:pt x="425951" y="273844"/>
                  </a:lnTo>
                  <a:lnTo>
                    <a:pt x="454526" y="273844"/>
                  </a:lnTo>
                  <a:lnTo>
                    <a:pt x="454526" y="435769"/>
                  </a:lnTo>
                  <a:lnTo>
                    <a:pt x="492626" y="435769"/>
                  </a:lnTo>
                  <a:lnTo>
                    <a:pt x="492626" y="273844"/>
                  </a:lnTo>
                  <a:lnTo>
                    <a:pt x="511676" y="273844"/>
                  </a:lnTo>
                  <a:lnTo>
                    <a:pt x="511676" y="435769"/>
                  </a:lnTo>
                  <a:lnTo>
                    <a:pt x="549776" y="435769"/>
                  </a:lnTo>
                  <a:lnTo>
                    <a:pt x="549776" y="273844"/>
                  </a:lnTo>
                  <a:lnTo>
                    <a:pt x="578351" y="273844"/>
                  </a:lnTo>
                  <a:lnTo>
                    <a:pt x="549776" y="130969"/>
                  </a:lnTo>
                  <a:lnTo>
                    <a:pt x="549776" y="64294"/>
                  </a:lnTo>
                  <a:lnTo>
                    <a:pt x="578351" y="191929"/>
                  </a:lnTo>
                  <a:cubicBezTo>
                    <a:pt x="580256" y="200501"/>
                    <a:pt x="587876" y="207169"/>
                    <a:pt x="597401" y="207169"/>
                  </a:cubicBezTo>
                  <a:cubicBezTo>
                    <a:pt x="597401" y="207169"/>
                    <a:pt x="597401" y="207169"/>
                    <a:pt x="597401" y="207169"/>
                  </a:cubicBezTo>
                  <a:lnTo>
                    <a:pt x="597401" y="207169"/>
                  </a:lnTo>
                  <a:cubicBezTo>
                    <a:pt x="597401" y="207169"/>
                    <a:pt x="597401" y="207169"/>
                    <a:pt x="597401" y="207169"/>
                  </a:cubicBezTo>
                  <a:cubicBezTo>
                    <a:pt x="605974" y="207169"/>
                    <a:pt x="613594" y="201454"/>
                    <a:pt x="616451" y="191929"/>
                  </a:cubicBezTo>
                  <a:lnTo>
                    <a:pt x="645026" y="64294"/>
                  </a:lnTo>
                  <a:lnTo>
                    <a:pt x="645026" y="216694"/>
                  </a:lnTo>
                  <a:lnTo>
                    <a:pt x="645026" y="435769"/>
                  </a:lnTo>
                  <a:lnTo>
                    <a:pt x="683126" y="435769"/>
                  </a:lnTo>
                  <a:lnTo>
                    <a:pt x="683126" y="216694"/>
                  </a:lnTo>
                  <a:lnTo>
                    <a:pt x="702176" y="216694"/>
                  </a:lnTo>
                  <a:lnTo>
                    <a:pt x="702176" y="435769"/>
                  </a:lnTo>
                  <a:lnTo>
                    <a:pt x="740276" y="435769"/>
                  </a:lnTo>
                  <a:lnTo>
                    <a:pt x="740276" y="216694"/>
                  </a:lnTo>
                  <a:lnTo>
                    <a:pt x="740276" y="64294"/>
                  </a:lnTo>
                  <a:lnTo>
                    <a:pt x="768851" y="191929"/>
                  </a:lnTo>
                  <a:cubicBezTo>
                    <a:pt x="770756" y="200501"/>
                    <a:pt x="778376" y="207169"/>
                    <a:pt x="787901" y="207169"/>
                  </a:cubicBezTo>
                  <a:cubicBezTo>
                    <a:pt x="789806" y="207169"/>
                    <a:pt x="792664" y="207169"/>
                    <a:pt x="794569" y="206216"/>
                  </a:cubicBezTo>
                  <a:cubicBezTo>
                    <a:pt x="803141" y="202406"/>
                    <a:pt x="807904" y="192881"/>
                    <a:pt x="805999" y="183356"/>
                  </a:cubicBezTo>
                  <a:close/>
                </a:path>
              </a:pathLst>
            </a:custGeom>
            <a:grpFill/>
            <a:ln w="9525" cap="flat">
              <a:noFill/>
              <a:prstDash val="solid"/>
              <a:miter/>
            </a:ln>
          </p:spPr>
          <p:txBody>
            <a:bodyPr rtlCol="0" anchor="ctr"/>
            <a:lstStyle/>
            <a:p>
              <a:endParaRPr lang="en-US" dirty="0"/>
            </a:p>
          </p:txBody>
        </p:sp>
      </p:grpSp>
      <p:sp>
        <p:nvSpPr>
          <p:cNvPr id="44" name="Content Placeholder 2">
            <a:extLst>
              <a:ext uri="{FF2B5EF4-FFF2-40B4-BE49-F238E27FC236}">
                <a16:creationId xmlns:a16="http://schemas.microsoft.com/office/drawing/2014/main" id="{22EA91E0-0845-461E-B482-25BB0CFBE20B}"/>
              </a:ext>
            </a:extLst>
          </p:cNvPr>
          <p:cNvSpPr txBox="1">
            <a:spLocks/>
          </p:cNvSpPr>
          <p:nvPr/>
        </p:nvSpPr>
        <p:spPr>
          <a:xfrm>
            <a:off x="594034" y="4369713"/>
            <a:ext cx="8911915" cy="1339657"/>
          </a:xfrm>
          <a:prstGeom prst="rect">
            <a:avLst/>
          </a:prstGeom>
        </p:spPr>
        <p:txBody>
          <a:bodyPr vert="horz" lIns="91440" tIns="45720" rIns="91440" bIns="45720" rtlCol="0">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000" dirty="0"/>
              <a:t>We have decided to adopt this project and continue to provide education groups to clients and their family members. Additionally we will continue to provide Narcan to family members when hosting these groups. </a:t>
            </a:r>
          </a:p>
        </p:txBody>
      </p:sp>
    </p:spTree>
    <p:extLst>
      <p:ext uri="{BB962C8B-B14F-4D97-AF65-F5344CB8AC3E}">
        <p14:creationId xmlns:p14="http://schemas.microsoft.com/office/powerpoint/2010/main" val="29009683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3007</TotalTime>
  <Words>314</Words>
  <Application>Microsoft Office PowerPoint</Application>
  <PresentationFormat>Widescreen</PresentationFormat>
  <Paragraphs>35</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Garamond</vt:lpstr>
      <vt:lpstr>Garamond (Body)</vt:lpstr>
      <vt:lpstr>Savon</vt:lpstr>
      <vt:lpstr>Narcan</vt:lpstr>
      <vt:lpstr>CHANGE CYCLE</vt:lpstr>
      <vt:lpstr>SATISFACTION SURVEY RESULTS</vt:lpstr>
      <vt:lpstr>CHALLENGES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Meagan Sulikowski</dc:creator>
  <cp:lastModifiedBy>Moebius, Amy</cp:lastModifiedBy>
  <cp:revision>52</cp:revision>
  <dcterms:created xsi:type="dcterms:W3CDTF">2022-05-02T21:57:55Z</dcterms:created>
  <dcterms:modified xsi:type="dcterms:W3CDTF">2022-10-18T19:46:50Z</dcterms:modified>
</cp:coreProperties>
</file>