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6" r:id="rId4"/>
    <p:sldId id="258" r:id="rId5"/>
    <p:sldId id="259" r:id="rId6"/>
    <p:sldId id="262" r:id="rId7"/>
    <p:sldId id="263" r:id="rId8"/>
    <p:sldId id="264" r:id="rId9"/>
    <p:sldId id="265"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F3A8D-CD98-D1DA-FC38-1BDBBAFE1091}" v="77" dt="2023-12-21T22:09:11.272"/>
    <p1510:client id="{48A0C0D6-A722-DB5A-E297-CEC0BC944874}" v="3" dt="2023-12-22T19:07:20.961"/>
    <p1510:client id="{94142190-0CC0-4246-BD3A-A2820113CDD1}" v="1344" dt="2023-12-21T02:23:39.301"/>
    <p1510:client id="{BF40B651-1C8A-11A5-35AF-7C2CB9CFDA8F}" v="188" dt="2023-12-27T22:21:14.324"/>
    <p1510:client id="{F519EC64-94AC-72B4-4963-ED6E3C9445C7}" v="65" dt="2023-12-27T22:59:52.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dtherapy.org/blog/psychpedia/americans-with-disabilities-act"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s://academic.oup.com/joc/article-abstract/61/5/984/4098495?redirectedFrom=fulltext&amp;login=false" TargetMode="External"/><Relationship Id="rId2" Type="http://schemas.openxmlformats.org/officeDocument/2006/relationships/hyperlink" Target="https://web.p.ebscohost.com/abstract?direct=true&amp;profile=ehost&amp;scope=site&amp;authtype=crawler&amp;jrnl=22104372&amp;AN=98504615&amp;h=60i14PbgUqye9OZUlgXkkTDdowF8bfEni1zIRugutlOJpsoh0bqZrc2TiqCu32iJRUlcfjRULBwDoXp/qiiCMg%3d%3d&amp;crl=c&amp;resultNs=AdminWebAuth&amp;resultLocal=ErrCrlNotAuth&amp;crlhashurl=login.aspx?direct%3dtrue%26profile%3dehost%26scope%3dsite%26authtype%3dcrawler%26jrnl%3d22104372%26AN%3d98504615" TargetMode="External"/><Relationship Id="rId1" Type="http://schemas.openxmlformats.org/officeDocument/2006/relationships/slideLayout" Target="../slideLayouts/slideLayout2.xml"/><Relationship Id="rId6" Type="http://schemas.openxmlformats.org/officeDocument/2006/relationships/hyperlink" Target="https://psycnet.apa.org/record/2005-04456-004"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ircular logo with blue and green text&#10;&#10;Description automatically generated">
            <a:extLst>
              <a:ext uri="{FF2B5EF4-FFF2-40B4-BE49-F238E27FC236}">
                <a16:creationId xmlns:a16="http://schemas.microsoft.com/office/drawing/2014/main" xmlns="" id="{B6245663-1F08-027B-838C-5997DB0EB4DF}"/>
              </a:ext>
            </a:extLst>
          </p:cNvPr>
          <p:cNvPicPr>
            <a:picLocks noChangeAspect="1"/>
          </p:cNvPicPr>
          <p:nvPr/>
        </p:nvPicPr>
        <p:blipFill rotWithShape="1">
          <a:blip r:embed="rId2"/>
          <a:srcRect r="9412" b="-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86792" y="1035818"/>
            <a:ext cx="4845835" cy="1293713"/>
          </a:xfrm>
        </p:spPr>
        <p:txBody>
          <a:bodyPr anchor="b">
            <a:normAutofit fontScale="90000"/>
          </a:bodyPr>
          <a:lstStyle/>
          <a:p>
            <a:pPr algn="l"/>
            <a:r>
              <a:rPr lang="en-US" sz="4800">
                <a:solidFill>
                  <a:srgbClr val="FF0000"/>
                </a:solidFill>
                <a:latin typeface="Bahnschrift"/>
                <a:cs typeface="Calibri Light"/>
              </a:rPr>
              <a:t/>
            </a:r>
            <a:br>
              <a:rPr lang="en-US" sz="4800">
                <a:solidFill>
                  <a:srgbClr val="FF0000"/>
                </a:solidFill>
                <a:latin typeface="Bahnschrift"/>
                <a:cs typeface="Calibri Light"/>
              </a:rPr>
            </a:br>
            <a:r>
              <a:rPr lang="en-US" sz="4000">
                <a:solidFill>
                  <a:srgbClr val="FF0000"/>
                </a:solidFill>
                <a:latin typeface="Bahnschrift"/>
                <a:cs typeface="Calibri Light"/>
              </a:rPr>
              <a:t>Quality Improvement Collaborative 2023</a:t>
            </a:r>
            <a:r>
              <a:rPr lang="en-US" sz="4000">
                <a:solidFill>
                  <a:schemeClr val="bg1"/>
                </a:solidFill>
                <a:latin typeface="Bahnschrift"/>
                <a:cs typeface="Calibri Light"/>
              </a:rPr>
              <a:t> </a:t>
            </a:r>
            <a:endParaRPr lang="en-US" sz="4000">
              <a:solidFill>
                <a:schemeClr val="bg1"/>
              </a:solidFill>
              <a:latin typeface="Bahnschrift"/>
            </a:endParaRPr>
          </a:p>
        </p:txBody>
      </p:sp>
      <p:sp>
        <p:nvSpPr>
          <p:cNvPr id="3" name="Subtitle 2"/>
          <p:cNvSpPr>
            <a:spLocks noGrp="1"/>
          </p:cNvSpPr>
          <p:nvPr>
            <p:ph type="subTitle" idx="1"/>
          </p:nvPr>
        </p:nvSpPr>
        <p:spPr>
          <a:xfrm>
            <a:off x="366134" y="5216666"/>
            <a:ext cx="5378024" cy="1266599"/>
          </a:xfrm>
        </p:spPr>
        <p:txBody>
          <a:bodyPr vert="horz" lIns="91440" tIns="45720" rIns="91440" bIns="45720" rtlCol="0" anchor="t">
            <a:noAutofit/>
          </a:bodyPr>
          <a:lstStyle/>
          <a:p>
            <a:pPr>
              <a:spcBef>
                <a:spcPts val="400"/>
              </a:spcBef>
              <a:spcAft>
                <a:spcPts val="400"/>
              </a:spcAft>
            </a:pPr>
            <a:r>
              <a:rPr lang="en-US" sz="1800">
                <a:solidFill>
                  <a:schemeClr val="bg1"/>
                </a:solidFill>
                <a:latin typeface="Segoe UI"/>
                <a:cs typeface="Segoe UI"/>
              </a:rPr>
              <a:t>Healing Starts Today</a:t>
            </a:r>
            <a:endParaRPr lang="en-US" sz="1800">
              <a:solidFill>
                <a:schemeClr val="bg1"/>
              </a:solidFill>
              <a:cs typeface="Calibri"/>
            </a:endParaRPr>
          </a:p>
          <a:p>
            <a:pPr>
              <a:spcBef>
                <a:spcPts val="400"/>
              </a:spcBef>
              <a:spcAft>
                <a:spcPts val="400"/>
              </a:spcAft>
            </a:pPr>
            <a:r>
              <a:rPr lang="en-US" sz="1800">
                <a:solidFill>
                  <a:schemeClr val="bg1"/>
                </a:solidFill>
                <a:latin typeface="Segoe UI"/>
                <a:cs typeface="Segoe UI"/>
              </a:rPr>
              <a:t>Our mission is to disrupt any abusive activities and fight to empower our community with the proper tools for healing and achieving self-wellness</a:t>
            </a:r>
            <a:endParaRPr lang="en-US" sz="1800">
              <a:solidFill>
                <a:schemeClr val="bg1"/>
              </a:solidFill>
              <a:cs typeface="Calibri" panose="020F0502020204030204"/>
            </a:endParaRPr>
          </a:p>
        </p:txBody>
      </p:sp>
      <p:sp>
        <p:nvSpPr>
          <p:cNvPr id="13"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xmlns="" id="{B0D02995-FCB3-BAAC-E231-CB3C7DF618DE}"/>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4600" kern="1200">
                <a:latin typeface="+mj-lt"/>
                <a:ea typeface="+mj-ea"/>
                <a:cs typeface="+mj-cs"/>
              </a:rPr>
              <a:t>Relaxing </a:t>
            </a:r>
            <a:r>
              <a:rPr lang="en-US" sz="4600" kern="1200">
                <a:solidFill>
                  <a:srgbClr val="FF0000"/>
                </a:solidFill>
                <a:latin typeface="+mj-lt"/>
                <a:ea typeface="+mj-ea"/>
                <a:cs typeface="+mj-cs"/>
              </a:rPr>
              <a:t>Outdoor</a:t>
            </a:r>
            <a:r>
              <a:rPr lang="en-US" sz="4600" kern="1200">
                <a:latin typeface="+mj-lt"/>
                <a:ea typeface="+mj-ea"/>
                <a:cs typeface="+mj-cs"/>
              </a:rPr>
              <a:t> Area</a:t>
            </a:r>
          </a:p>
        </p:txBody>
      </p:sp>
      <p:sp>
        <p:nvSpPr>
          <p:cNvPr id="95"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D2F3B7B2-0D51-481A-4081-E66C525AFA93}"/>
              </a:ext>
            </a:extLst>
          </p:cNvPr>
          <p:cNvSpPr txBox="1"/>
          <p:nvPr/>
        </p:nvSpPr>
        <p:spPr>
          <a:xfrm>
            <a:off x="630936" y="2807208"/>
            <a:ext cx="3429000"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200"/>
              <a:t>Spending time in nature helps to reduce anxiety, burnout, depression and stress. It boosts immune function and </a:t>
            </a:r>
            <a:r>
              <a:rPr lang="en-US" sz="2200">
                <a:solidFill>
                  <a:srgbClr val="FF0000"/>
                </a:solidFill>
              </a:rPr>
              <a:t>improves</a:t>
            </a:r>
            <a:r>
              <a:rPr lang="en-US" sz="2200"/>
              <a:t> cardiovascular, respiratory and reproductive health.</a:t>
            </a:r>
          </a:p>
        </p:txBody>
      </p:sp>
      <p:pic>
        <p:nvPicPr>
          <p:cNvPr id="4" name="Content Placeholder 3" descr="A bench in the grass&#10;&#10;Description automatically generated">
            <a:extLst>
              <a:ext uri="{FF2B5EF4-FFF2-40B4-BE49-F238E27FC236}">
                <a16:creationId xmlns:a16="http://schemas.microsoft.com/office/drawing/2014/main" xmlns="" id="{55221496-D5D0-7761-A960-123FF1E4B9EB}"/>
              </a:ext>
            </a:extLst>
          </p:cNvPr>
          <p:cNvPicPr>
            <a:picLocks noGrp="1" noChangeAspect="1"/>
          </p:cNvPicPr>
          <p:nvPr>
            <p:ph idx="1"/>
          </p:nvPr>
        </p:nvPicPr>
        <p:blipFill rotWithShape="1">
          <a:blip r:embed="rId2"/>
          <a:srcRect l="169" r="-2" b="-2"/>
          <a:stretch/>
        </p:blipFill>
        <p:spPr>
          <a:xfrm>
            <a:off x="4654296" y="1064378"/>
            <a:ext cx="6903720" cy="4729244"/>
          </a:xfrm>
          <a:prstGeom prst="rect">
            <a:avLst/>
          </a:prstGeom>
        </p:spPr>
      </p:pic>
    </p:spTree>
    <p:extLst>
      <p:ext uri="{BB962C8B-B14F-4D97-AF65-F5344CB8AC3E}">
        <p14:creationId xmlns:p14="http://schemas.microsoft.com/office/powerpoint/2010/main" val="165915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46349C-6492-1E84-0EDA-9E554B74CE6B}"/>
              </a:ext>
            </a:extLst>
          </p:cNvPr>
          <p:cNvSpPr>
            <a:spLocks noGrp="1"/>
          </p:cNvSpPr>
          <p:nvPr>
            <p:ph type="title"/>
          </p:nvPr>
        </p:nvSpPr>
        <p:spPr>
          <a:xfrm>
            <a:off x="640080" y="325369"/>
            <a:ext cx="4368602" cy="1339984"/>
          </a:xfrm>
        </p:spPr>
        <p:txBody>
          <a:bodyPr anchor="b">
            <a:normAutofit/>
          </a:bodyPr>
          <a:lstStyle/>
          <a:p>
            <a:r>
              <a:rPr lang="en-US" sz="5400">
                <a:cs typeface="Calibri Light"/>
              </a:rPr>
              <a:t>The Challenge </a:t>
            </a:r>
            <a:endParaRPr lang="en-US" sz="5400"/>
          </a:p>
        </p:txBody>
      </p:sp>
      <p:sp>
        <p:nvSpPr>
          <p:cNvPr id="36"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uilding with a pond and a fountain&#10;&#10;Description automatically generated">
            <a:extLst>
              <a:ext uri="{FF2B5EF4-FFF2-40B4-BE49-F238E27FC236}">
                <a16:creationId xmlns:a16="http://schemas.microsoft.com/office/drawing/2014/main" xmlns="" id="{144DE749-361B-48D7-CC62-5AE103B9E2B5}"/>
              </a:ext>
            </a:extLst>
          </p:cNvPr>
          <p:cNvPicPr>
            <a:picLocks noChangeAspect="1"/>
          </p:cNvPicPr>
          <p:nvPr/>
        </p:nvPicPr>
        <p:blipFill rotWithShape="1">
          <a:blip r:embed="rId2"/>
          <a:srcRect l="7450" r="1055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31" name="Content Placeholder 330">
            <a:extLst>
              <a:ext uri="{FF2B5EF4-FFF2-40B4-BE49-F238E27FC236}">
                <a16:creationId xmlns:a16="http://schemas.microsoft.com/office/drawing/2014/main" xmlns="" id="{6865BEEE-7BCF-4BA2-2BFE-CA2A673B7404}"/>
              </a:ext>
            </a:extLst>
          </p:cNvPr>
          <p:cNvSpPr>
            <a:spLocks noGrp="1"/>
          </p:cNvSpPr>
          <p:nvPr>
            <p:ph idx="1"/>
          </p:nvPr>
        </p:nvSpPr>
        <p:spPr>
          <a:xfrm>
            <a:off x="76200" y="1825625"/>
            <a:ext cx="4032553" cy="4351338"/>
          </a:xfrm>
        </p:spPr>
        <p:txBody>
          <a:bodyPr vert="horz" lIns="91440" tIns="45720" rIns="91440" bIns="45720" rtlCol="0" anchor="t">
            <a:noAutofit/>
          </a:bodyPr>
          <a:lstStyle/>
          <a:p>
            <a:pPr marL="0" indent="0">
              <a:buNone/>
            </a:pPr>
            <a:r>
              <a:rPr lang="en-US" sz="2000" b="1">
                <a:solidFill>
                  <a:srgbClr val="FF0000"/>
                </a:solidFill>
                <a:cs typeface="Calibri" panose="020F0502020204030204"/>
              </a:rPr>
              <a:t>Lack of Accessibility &amp; Engagement </a:t>
            </a:r>
          </a:p>
          <a:p>
            <a:endParaRPr lang="en-US" sz="2000">
              <a:cs typeface="Calibri"/>
            </a:endParaRPr>
          </a:p>
          <a:p>
            <a:r>
              <a:rPr lang="en-US" sz="2000">
                <a:solidFill>
                  <a:srgbClr val="222222"/>
                </a:solidFill>
                <a:ea typeface="+mn-lt"/>
                <a:cs typeface="+mn-lt"/>
              </a:rPr>
              <a:t>Strategic office designs and </a:t>
            </a:r>
            <a:r>
              <a:rPr lang="en-US" sz="2000">
                <a:solidFill>
                  <a:srgbClr val="111111"/>
                </a:solidFill>
                <a:ea typeface="+mn-lt"/>
                <a:cs typeface="+mn-lt"/>
              </a:rPr>
              <a:t> accessibility</a:t>
            </a:r>
            <a:r>
              <a:rPr lang="en-US" sz="2000">
                <a:solidFill>
                  <a:srgbClr val="222222"/>
                </a:solidFill>
                <a:ea typeface="+mn-lt"/>
                <a:cs typeface="+mn-lt"/>
              </a:rPr>
              <a:t> ensure the well-being of everyone in the office, enhancing productivity. Elements such as natural lighting, ergonomic furniture, and greenery can drastically </a:t>
            </a:r>
            <a:r>
              <a:rPr lang="en-US" sz="2000">
                <a:solidFill>
                  <a:srgbClr val="FF0000"/>
                </a:solidFill>
                <a:ea typeface="+mn-lt"/>
                <a:cs typeface="+mn-lt"/>
              </a:rPr>
              <a:t>improve mental health</a:t>
            </a:r>
            <a:r>
              <a:rPr lang="en-US" sz="2000">
                <a:solidFill>
                  <a:srgbClr val="222222"/>
                </a:solidFill>
                <a:ea typeface="+mn-lt"/>
                <a:cs typeface="+mn-lt"/>
              </a:rPr>
              <a:t>. Higher productivity levels lead directly to better client service and thus client success.</a:t>
            </a:r>
            <a:endParaRPr lang="en-US" sz="2000">
              <a:cs typeface="Calibri"/>
            </a:endParaRPr>
          </a:p>
        </p:txBody>
      </p:sp>
    </p:spTree>
    <p:extLst>
      <p:ext uri="{BB962C8B-B14F-4D97-AF65-F5344CB8AC3E}">
        <p14:creationId xmlns:p14="http://schemas.microsoft.com/office/powerpoint/2010/main" val="1270845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61C45-31BC-F906-9F44-7C1ED2B52490}"/>
              </a:ext>
            </a:extLst>
          </p:cNvPr>
          <p:cNvSpPr>
            <a:spLocks noGrp="1"/>
          </p:cNvSpPr>
          <p:nvPr>
            <p:ph type="title"/>
          </p:nvPr>
        </p:nvSpPr>
        <p:spPr/>
        <p:txBody>
          <a:bodyPr/>
          <a:lstStyle/>
          <a:p>
            <a:r>
              <a:rPr lang="en-US">
                <a:cs typeface="Calibri Light"/>
              </a:rPr>
              <a:t>Aim: Create a </a:t>
            </a:r>
            <a:r>
              <a:rPr lang="en-US">
                <a:solidFill>
                  <a:srgbClr val="FF0000"/>
                </a:solidFill>
                <a:cs typeface="Calibri Light"/>
              </a:rPr>
              <a:t>client</a:t>
            </a:r>
            <a:r>
              <a:rPr lang="en-US">
                <a:solidFill>
                  <a:srgbClr val="FF0000"/>
                </a:solidFill>
                <a:ea typeface="+mj-lt"/>
                <a:cs typeface="+mj-lt"/>
              </a:rPr>
              <a:t> friendly</a:t>
            </a:r>
            <a:r>
              <a:rPr lang="en-US">
                <a:ea typeface="+mj-lt"/>
                <a:cs typeface="+mj-lt"/>
              </a:rPr>
              <a:t> office to improve engagement</a:t>
            </a:r>
            <a:r>
              <a:rPr lang="en-US">
                <a:solidFill>
                  <a:srgbClr val="000000"/>
                </a:solidFill>
                <a:ea typeface="+mj-lt"/>
                <a:cs typeface="+mj-lt"/>
              </a:rPr>
              <a:t> </a:t>
            </a:r>
            <a:endParaRPr lang="en-US" sz="1400">
              <a:solidFill>
                <a:srgbClr val="191D34"/>
              </a:solidFill>
              <a:cs typeface="Calibri Light"/>
            </a:endParaRPr>
          </a:p>
        </p:txBody>
      </p:sp>
      <p:sp>
        <p:nvSpPr>
          <p:cNvPr id="3" name="Content Placeholder 2">
            <a:extLst>
              <a:ext uri="{FF2B5EF4-FFF2-40B4-BE49-F238E27FC236}">
                <a16:creationId xmlns:a16="http://schemas.microsoft.com/office/drawing/2014/main" xmlns="" id="{262B6F87-EF9E-FC9F-2898-E87A251DD3AE}"/>
              </a:ext>
            </a:extLst>
          </p:cNvPr>
          <p:cNvSpPr>
            <a:spLocks noGrp="1"/>
          </p:cNvSpPr>
          <p:nvPr>
            <p:ph idx="1"/>
          </p:nvPr>
        </p:nvSpPr>
        <p:spPr>
          <a:xfrm>
            <a:off x="838200" y="1716768"/>
            <a:ext cx="10515600" cy="5040766"/>
          </a:xfrm>
        </p:spPr>
        <p:txBody>
          <a:bodyPr vert="horz" lIns="91440" tIns="45720" rIns="91440" bIns="45720" rtlCol="0" anchor="t">
            <a:normAutofit/>
          </a:bodyPr>
          <a:lstStyle/>
          <a:p>
            <a:r>
              <a:rPr lang="en-US" sz="1400">
                <a:solidFill>
                  <a:srgbClr val="191D34"/>
                </a:solidFill>
                <a:ea typeface="+mn-lt"/>
                <a:cs typeface="+mn-lt"/>
              </a:rPr>
              <a:t>Welcoming environment where clients feel safe </a:t>
            </a:r>
          </a:p>
          <a:p>
            <a:r>
              <a:rPr lang="en-US" sz="1400">
                <a:solidFill>
                  <a:srgbClr val="191D34"/>
                </a:solidFill>
                <a:latin typeface="Calibri" panose="020F0502020204030204"/>
                <a:ea typeface="+mn-lt"/>
                <a:cs typeface="+mn-lt"/>
              </a:rPr>
              <a:t>Providing a positive, trustworthy, and comfortable environment to the client where they feel safe and heard.</a:t>
            </a:r>
            <a:endParaRPr lang="en-US" sz="1400">
              <a:solidFill>
                <a:srgbClr val="191D34"/>
              </a:solidFill>
              <a:latin typeface="Calibri" panose="020F0502020204030204"/>
              <a:cs typeface="Calibri"/>
            </a:endParaRPr>
          </a:p>
          <a:p>
            <a:r>
              <a:rPr lang="en-US" sz="1400">
                <a:solidFill>
                  <a:srgbClr val="111111"/>
                </a:solidFill>
                <a:latin typeface="Calibri"/>
                <a:ea typeface="+mn-lt"/>
                <a:cs typeface="+mn-lt"/>
              </a:rPr>
              <a:t>Motivating patients during in-office engagement is crucial for their overall well-being and active participation in their healthcare journey.</a:t>
            </a:r>
            <a:endParaRPr lang="en-US" sz="1400">
              <a:solidFill>
                <a:srgbClr val="111111"/>
              </a:solidFill>
              <a:latin typeface="Calibri"/>
              <a:cs typeface="Calibri"/>
            </a:endParaRPr>
          </a:p>
          <a:p>
            <a:r>
              <a:rPr lang="en-US" sz="1400">
                <a:solidFill>
                  <a:srgbClr val="111111"/>
                </a:solidFill>
                <a:latin typeface="Calibri"/>
                <a:ea typeface="+mn-lt"/>
                <a:cs typeface="+mn-lt"/>
              </a:rPr>
              <a:t>Ergonomics: Prioritize ergonomic furniture and equipment. Comfortable chairs, adjustable desks, and proper keyboard/mouse placement reduce strain and improve focus.</a:t>
            </a:r>
            <a:endParaRPr lang="en-US" sz="1400">
              <a:solidFill>
                <a:srgbClr val="111111"/>
              </a:solidFill>
              <a:latin typeface="Calibri"/>
              <a:cs typeface="Calibri"/>
            </a:endParaRPr>
          </a:p>
          <a:p>
            <a:r>
              <a:rPr lang="en-US" sz="1400">
                <a:solidFill>
                  <a:srgbClr val="111111"/>
                </a:solidFill>
                <a:latin typeface="Calibri"/>
                <a:ea typeface="+mn-lt"/>
                <a:cs typeface="+mn-lt"/>
              </a:rPr>
              <a:t>Lighting: Natural light is ideal, but if that’s not possible, invest in full-spectrum lighting. Proper lighting reduces eye strain and positively impacts mood.</a:t>
            </a:r>
            <a:endParaRPr lang="en-US" sz="1400">
              <a:latin typeface="Calibri"/>
              <a:cs typeface="Calibri"/>
            </a:endParaRPr>
          </a:p>
          <a:p>
            <a:r>
              <a:rPr lang="en-US" sz="1400">
                <a:solidFill>
                  <a:srgbClr val="111111"/>
                </a:solidFill>
                <a:latin typeface="Calibri"/>
                <a:ea typeface="+mn-lt"/>
                <a:cs typeface="+mn-lt"/>
              </a:rPr>
              <a:t>Temperature Regulation: Maintain a comfortable temperature. Cooler offices (around 72°F) tend to be more productive.</a:t>
            </a:r>
            <a:endParaRPr lang="en-US" sz="1400">
              <a:latin typeface="Calibri"/>
              <a:cs typeface="Calibri"/>
            </a:endParaRPr>
          </a:p>
          <a:p>
            <a:r>
              <a:rPr lang="en-US" sz="1400">
                <a:solidFill>
                  <a:srgbClr val="111111"/>
                </a:solidFill>
                <a:latin typeface="Calibri"/>
                <a:ea typeface="+mn-lt"/>
                <a:cs typeface="+mn-lt"/>
              </a:rPr>
              <a:t>Personalization: Clients can create and hang artwork or vision boards to familiarize the space. </a:t>
            </a:r>
            <a:endParaRPr lang="en-US" sz="1400">
              <a:solidFill>
                <a:srgbClr val="000000"/>
              </a:solidFill>
              <a:latin typeface="Calibri"/>
              <a:ea typeface="+mn-lt"/>
              <a:cs typeface="+mn-lt"/>
            </a:endParaRPr>
          </a:p>
          <a:p>
            <a:r>
              <a:rPr lang="en-US" sz="1400">
                <a:solidFill>
                  <a:srgbClr val="111111"/>
                </a:solidFill>
                <a:latin typeface="Calibri"/>
                <a:ea typeface="+mn-lt"/>
                <a:cs typeface="+mn-lt"/>
              </a:rPr>
              <a:t>Designated relaxation spaces. Encourages breaks for client and provider with comfortable seating, games, or a kitchenette.</a:t>
            </a:r>
            <a:endParaRPr lang="en-US" sz="1400">
              <a:latin typeface="Calibri"/>
              <a:cs typeface="Calibri"/>
            </a:endParaRPr>
          </a:p>
          <a:p>
            <a:r>
              <a:rPr lang="en-US" sz="1400">
                <a:solidFill>
                  <a:srgbClr val="111111"/>
                </a:solidFill>
                <a:latin typeface="Calibri"/>
                <a:ea typeface="+mn-lt"/>
                <a:cs typeface="+mn-lt"/>
              </a:rPr>
              <a:t>Collaboration Zones: Foster teamwork with collaboration areas. Whiteboards, couches, and standing desks encourage creativity.</a:t>
            </a:r>
            <a:endParaRPr lang="en-US" sz="1400">
              <a:latin typeface="Calibri"/>
              <a:cs typeface="Calibri"/>
            </a:endParaRPr>
          </a:p>
          <a:p>
            <a:r>
              <a:rPr lang="en-US" sz="1400">
                <a:solidFill>
                  <a:srgbClr val="111111"/>
                </a:solidFill>
                <a:latin typeface="Calibri"/>
                <a:ea typeface="+mn-lt"/>
                <a:cs typeface="+mn-lt"/>
              </a:rPr>
              <a:t>Cleanliness: Regularly clean and declutter. A tidy space promotes focus and professionalism.</a:t>
            </a:r>
            <a:endParaRPr lang="en-US" sz="1400">
              <a:latin typeface="Calibri"/>
              <a:cs typeface="Calibri"/>
            </a:endParaRPr>
          </a:p>
          <a:p>
            <a:r>
              <a:rPr lang="en-US" sz="1400">
                <a:solidFill>
                  <a:srgbClr val="111111"/>
                </a:solidFill>
                <a:latin typeface="Calibri"/>
                <a:ea typeface="+mn-lt"/>
                <a:cs typeface="+mn-lt"/>
              </a:rPr>
              <a:t>Wellness Programs: Offer wellness initiatives like yoga classes, mental health resources, individual skill development, peer support and wellness management.</a:t>
            </a:r>
            <a:endParaRPr lang="en-US" sz="1400">
              <a:latin typeface="Calibri"/>
              <a:cs typeface="Calibri"/>
            </a:endParaRPr>
          </a:p>
          <a:p>
            <a:endParaRPr lang="en-US" sz="1200">
              <a:solidFill>
                <a:srgbClr val="111111"/>
              </a:solidFill>
              <a:latin typeface="Arial Nova"/>
              <a:ea typeface="+mn-lt"/>
              <a:cs typeface="+mn-lt"/>
            </a:endParaRPr>
          </a:p>
          <a:p>
            <a:pPr marL="0" indent="0" algn="ctr">
              <a:buNone/>
            </a:pPr>
            <a:r>
              <a:rPr lang="en-US" sz="1600" b="1">
                <a:solidFill>
                  <a:srgbClr val="FF0000"/>
                </a:solidFill>
                <a:ea typeface="+mn-lt"/>
                <a:cs typeface="+mn-lt"/>
              </a:rPr>
              <a:t>We believe a well-designed office environment contributes to Client happiness, engagement, and overall success. </a:t>
            </a:r>
            <a:r>
              <a:rPr lang="en-US" sz="1200">
                <a:solidFill>
                  <a:srgbClr val="111111"/>
                </a:solidFill>
                <a:ea typeface="+mn-lt"/>
                <a:cs typeface="+mn-lt"/>
              </a:rPr>
              <a:t>🌟</a:t>
            </a:r>
            <a:endParaRPr lang="en-US">
              <a:cs typeface="Calibri" panose="020F0502020204030204"/>
            </a:endParaRPr>
          </a:p>
          <a:p>
            <a:endParaRPr lang="en-US" sz="1200">
              <a:solidFill>
                <a:srgbClr val="111111"/>
              </a:solidFill>
              <a:cs typeface="Calibri"/>
            </a:endParaRPr>
          </a:p>
          <a:p>
            <a:endParaRPr lang="en-US" sz="1400">
              <a:solidFill>
                <a:srgbClr val="191D34"/>
              </a:solidFill>
              <a:cs typeface="Calibri"/>
            </a:endParaRPr>
          </a:p>
        </p:txBody>
      </p:sp>
    </p:spTree>
    <p:extLst>
      <p:ext uri="{BB962C8B-B14F-4D97-AF65-F5344CB8AC3E}">
        <p14:creationId xmlns:p14="http://schemas.microsoft.com/office/powerpoint/2010/main" val="57684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xmlns="" id="{D2B783EE-0239-4717-BBEA-8C9EAC61C8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49FA3B2-C58D-7800-D516-3AA7132A4AE1}"/>
              </a:ext>
            </a:extLst>
          </p:cNvPr>
          <p:cNvSpPr>
            <a:spLocks noGrp="1"/>
          </p:cNvSpPr>
          <p:nvPr>
            <p:ph type="title"/>
          </p:nvPr>
        </p:nvSpPr>
        <p:spPr>
          <a:xfrm>
            <a:off x="209249" y="345810"/>
            <a:ext cx="5092339" cy="1015118"/>
          </a:xfrm>
        </p:spPr>
        <p:txBody>
          <a:bodyPr>
            <a:normAutofit fontScale="90000"/>
          </a:bodyPr>
          <a:lstStyle/>
          <a:p>
            <a:r>
              <a:rPr lang="en-US">
                <a:cs typeface="Calibri Light"/>
              </a:rPr>
              <a:t>Parking &amp; Pubic Transportation </a:t>
            </a:r>
            <a:endParaRPr lang="en-US"/>
          </a:p>
        </p:txBody>
      </p:sp>
      <p:sp>
        <p:nvSpPr>
          <p:cNvPr id="41" name="Content Placeholder 40">
            <a:extLst>
              <a:ext uri="{FF2B5EF4-FFF2-40B4-BE49-F238E27FC236}">
                <a16:creationId xmlns:a16="http://schemas.microsoft.com/office/drawing/2014/main" xmlns="" id="{0C43EBEB-51A4-0CF7-E1FD-DC5DBA9A5569}"/>
              </a:ext>
            </a:extLst>
          </p:cNvPr>
          <p:cNvSpPr>
            <a:spLocks noGrp="1"/>
          </p:cNvSpPr>
          <p:nvPr>
            <p:ph idx="1"/>
          </p:nvPr>
        </p:nvSpPr>
        <p:spPr>
          <a:xfrm>
            <a:off x="765630" y="1708704"/>
            <a:ext cx="5092194" cy="4794830"/>
          </a:xfrm>
        </p:spPr>
        <p:txBody>
          <a:bodyPr vert="horz" lIns="91440" tIns="45720" rIns="91440" bIns="45720" rtlCol="0" anchor="t">
            <a:normAutofit/>
          </a:bodyPr>
          <a:lstStyle/>
          <a:p>
            <a:r>
              <a:rPr lang="en-US" sz="2400">
                <a:solidFill>
                  <a:srgbClr val="626262"/>
                </a:solidFill>
                <a:ea typeface="+mn-lt"/>
                <a:cs typeface="+mn-lt"/>
              </a:rPr>
              <a:t>Removing </a:t>
            </a:r>
            <a:r>
              <a:rPr lang="en-US" sz="2400">
                <a:solidFill>
                  <a:srgbClr val="FF0000"/>
                </a:solidFill>
                <a:ea typeface="+mn-lt"/>
                <a:cs typeface="+mn-lt"/>
              </a:rPr>
              <a:t>geographical barriers </a:t>
            </a:r>
            <a:r>
              <a:rPr lang="en-US" sz="2400">
                <a:solidFill>
                  <a:srgbClr val="626262"/>
                </a:solidFill>
                <a:ea typeface="+mn-lt"/>
                <a:cs typeface="+mn-lt"/>
              </a:rPr>
              <a:t>and provide patients with convenient access to healthcare services. Clients can engage with providers easily; reducing the need to miss session and eliminating time constraints. </a:t>
            </a:r>
            <a:endParaRPr lang="en-US" sz="2400">
              <a:solidFill>
                <a:srgbClr val="000000"/>
              </a:solidFill>
              <a:ea typeface="+mn-lt"/>
              <a:cs typeface="+mn-lt"/>
            </a:endParaRPr>
          </a:p>
          <a:p>
            <a:r>
              <a:rPr lang="en-US" sz="2400">
                <a:solidFill>
                  <a:srgbClr val="626262"/>
                </a:solidFill>
                <a:ea typeface="+mn-lt"/>
                <a:cs typeface="+mn-lt"/>
              </a:rPr>
              <a:t>This accessibility </a:t>
            </a:r>
            <a:r>
              <a:rPr lang="en-US" sz="2400">
                <a:solidFill>
                  <a:srgbClr val="FF0000"/>
                </a:solidFill>
                <a:ea typeface="+mn-lt"/>
                <a:cs typeface="+mn-lt"/>
              </a:rPr>
              <a:t>encourages patients</a:t>
            </a:r>
            <a:r>
              <a:rPr lang="en-US" sz="2400">
                <a:solidFill>
                  <a:srgbClr val="626262"/>
                </a:solidFill>
                <a:ea typeface="+mn-lt"/>
                <a:cs typeface="+mn-lt"/>
              </a:rPr>
              <a:t> to seek care when needed, resulting in better engagement and improved health outcomes.</a:t>
            </a:r>
            <a:endParaRPr lang="en-US" sz="2400">
              <a:cs typeface="Calibri"/>
            </a:endParaRPr>
          </a:p>
        </p:txBody>
      </p:sp>
      <p:sp>
        <p:nvSpPr>
          <p:cNvPr id="46" name="Oval 45">
            <a:extLst>
              <a:ext uri="{FF2B5EF4-FFF2-40B4-BE49-F238E27FC236}">
                <a16:creationId xmlns:a16="http://schemas.microsoft.com/office/drawing/2014/main" xmlns=""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Content Placeholder 3" descr="People getting on a bus&#10;&#10;Description automatically generated">
            <a:extLst>
              <a:ext uri="{FF2B5EF4-FFF2-40B4-BE49-F238E27FC236}">
                <a16:creationId xmlns:a16="http://schemas.microsoft.com/office/drawing/2014/main" xmlns="" id="{D56D3D9F-6D49-9F10-E107-334D1630C899}"/>
              </a:ext>
            </a:extLst>
          </p:cNvPr>
          <p:cNvPicPr>
            <a:picLocks noChangeAspect="1"/>
          </p:cNvPicPr>
          <p:nvPr/>
        </p:nvPicPr>
        <p:blipFill rotWithShape="1">
          <a:blip r:embed="rId2"/>
          <a:srcRect l="26267" r="3609"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8" name="Arc 47">
            <a:extLst>
              <a:ext uri="{FF2B5EF4-FFF2-40B4-BE49-F238E27FC236}">
                <a16:creationId xmlns:a16="http://schemas.microsoft.com/office/drawing/2014/main" xmlns=""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Content Placeholder 2" descr="A tree in a parking lot&#10;&#10;Description automatically generated">
            <a:extLst>
              <a:ext uri="{FF2B5EF4-FFF2-40B4-BE49-F238E27FC236}">
                <a16:creationId xmlns:a16="http://schemas.microsoft.com/office/drawing/2014/main" xmlns="" id="{E0171977-1521-6C0B-57EA-D4C98C6BC887}"/>
              </a:ext>
            </a:extLst>
          </p:cNvPr>
          <p:cNvPicPr>
            <a:picLocks noChangeAspect="1"/>
          </p:cNvPicPr>
          <p:nvPr/>
        </p:nvPicPr>
        <p:blipFill rotWithShape="1">
          <a:blip r:embed="rId3"/>
          <a:srcRect r="1" b="1820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90740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B95B9BA8-1D69-4796-85F5-B6D0BD5235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8A2F8C-EF87-3C8F-5275-08C4066B950A}"/>
              </a:ext>
            </a:extLst>
          </p:cNvPr>
          <p:cNvSpPr>
            <a:spLocks noGrp="1"/>
          </p:cNvSpPr>
          <p:nvPr>
            <p:ph type="title"/>
          </p:nvPr>
        </p:nvSpPr>
        <p:spPr>
          <a:xfrm>
            <a:off x="560010" y="347562"/>
            <a:ext cx="4394200" cy="1323439"/>
          </a:xfrm>
        </p:spPr>
        <p:txBody>
          <a:bodyPr anchor="t">
            <a:normAutofit/>
          </a:bodyPr>
          <a:lstStyle/>
          <a:p>
            <a:r>
              <a:rPr lang="en-US" sz="2400" b="1" cap="all">
                <a:solidFill>
                  <a:srgbClr val="A2AD1A"/>
                </a:solidFill>
              </a:rPr>
              <a:t>ACCOMMODATIONS FOR INDIVIDUALS WITH MOBILITY IMPAIRMENTS</a:t>
            </a:r>
            <a:r>
              <a:rPr lang="en-US" sz="2400" b="1" cap="all">
                <a:solidFill>
                  <a:schemeClr val="bg1"/>
                </a:solidFill>
              </a:rPr>
              <a:t> </a:t>
            </a:r>
            <a:r>
              <a:rPr lang="en-US" sz="1200" b="1" cap="all">
                <a:solidFill>
                  <a:schemeClr val="bg1"/>
                </a:solidFill>
                <a:ea typeface="+mj-lt"/>
                <a:cs typeface="+mj-lt"/>
              </a:rPr>
              <a:t>Physical Environment</a:t>
            </a:r>
            <a:endParaRPr lang="en-US" sz="2400">
              <a:solidFill>
                <a:schemeClr val="bg1"/>
              </a:solidFill>
              <a:cs typeface="Calibri Light"/>
            </a:endParaRPr>
          </a:p>
          <a:p>
            <a:endParaRPr lang="en-US" sz="4000">
              <a:solidFill>
                <a:schemeClr val="bg1"/>
              </a:solidFill>
              <a:cs typeface="Calibri Light"/>
            </a:endParaRPr>
          </a:p>
        </p:txBody>
      </p:sp>
      <p:sp>
        <p:nvSpPr>
          <p:cNvPr id="20" name="Content Placeholder 19">
            <a:extLst>
              <a:ext uri="{FF2B5EF4-FFF2-40B4-BE49-F238E27FC236}">
                <a16:creationId xmlns:a16="http://schemas.microsoft.com/office/drawing/2014/main" xmlns="" id="{CDD266E6-C667-CF37-5606-D554C7C57296}"/>
              </a:ext>
            </a:extLst>
          </p:cNvPr>
          <p:cNvSpPr>
            <a:spLocks noGrp="1"/>
          </p:cNvSpPr>
          <p:nvPr>
            <p:ph idx="1"/>
          </p:nvPr>
        </p:nvSpPr>
        <p:spPr>
          <a:xfrm>
            <a:off x="245535" y="1888495"/>
            <a:ext cx="4950580" cy="2986491"/>
          </a:xfrm>
        </p:spPr>
        <p:txBody>
          <a:bodyPr vert="horz" lIns="91440" tIns="45720" rIns="91440" bIns="45720" rtlCol="0" anchor="t">
            <a:normAutofit/>
          </a:bodyPr>
          <a:lstStyle/>
          <a:p>
            <a:r>
              <a:rPr lang="en-US" sz="2400">
                <a:solidFill>
                  <a:schemeClr val="bg1"/>
                </a:solidFill>
                <a:cs typeface="Calibri"/>
              </a:rPr>
              <a:t>In compliancy with </a:t>
            </a:r>
            <a:r>
              <a:rPr lang="en-US" sz="2400">
                <a:solidFill>
                  <a:schemeClr val="bg1"/>
                </a:solidFill>
                <a:ea typeface="+mn-lt"/>
                <a:cs typeface="+mn-lt"/>
              </a:rPr>
              <a:t> </a:t>
            </a:r>
            <a:r>
              <a:rPr lang="en-US" sz="2400" u="sng">
                <a:solidFill>
                  <a:srgbClr val="FF0000"/>
                </a:solidFill>
                <a:ea typeface="+mn-lt"/>
                <a:cs typeface="+mn-lt"/>
                <a:hlinkClick r:id="rId2">
                  <a:extLst>
                    <a:ext uri="{A12FA001-AC4F-418D-AE19-62706E023703}">
                      <ahyp:hlinkClr xmlns:ahyp="http://schemas.microsoft.com/office/drawing/2018/hyperlinkcolor" xmlns="" val="tx"/>
                    </a:ext>
                  </a:extLst>
                </a:hlinkClick>
              </a:rPr>
              <a:t>Americans with Disabilities Act</a:t>
            </a:r>
            <a:r>
              <a:rPr lang="en-US" sz="2400">
                <a:solidFill>
                  <a:schemeClr val="bg1"/>
                </a:solidFill>
                <a:ea typeface="+mn-lt"/>
                <a:cs typeface="+mn-lt"/>
              </a:rPr>
              <a:t> to make sure Clients using mobility aids can access our hallways, bathrooms, and doorways. Also,  to ensure clients using walkers, wheelchairs, canes, and crutches can navigate our office space easily.</a:t>
            </a:r>
          </a:p>
        </p:txBody>
      </p:sp>
      <p:pic>
        <p:nvPicPr>
          <p:cNvPr id="7" name="Content Placeholder 6" descr="A ramp to a building&#10;&#10;Description automatically generated">
            <a:extLst>
              <a:ext uri="{FF2B5EF4-FFF2-40B4-BE49-F238E27FC236}">
                <a16:creationId xmlns:a16="http://schemas.microsoft.com/office/drawing/2014/main" xmlns="" id="{28B245A7-E2A9-9EEF-DE46-D82327A84629}"/>
              </a:ext>
            </a:extLst>
          </p:cNvPr>
          <p:cNvPicPr>
            <a:picLocks noChangeAspect="1"/>
          </p:cNvPicPr>
          <p:nvPr/>
        </p:nvPicPr>
        <p:blipFill rotWithShape="1">
          <a:blip r:embed="rId3"/>
          <a:srcRect t="5829" r="1" b="28834"/>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8" name="Content Placeholder 7" descr="A person standing in an elevator&#10;&#10;Description automatically generated">
            <a:extLst>
              <a:ext uri="{FF2B5EF4-FFF2-40B4-BE49-F238E27FC236}">
                <a16:creationId xmlns:a16="http://schemas.microsoft.com/office/drawing/2014/main" xmlns="" id="{A95632E7-46A6-326E-E42E-57A4F27AE543}"/>
              </a:ext>
            </a:extLst>
          </p:cNvPr>
          <p:cNvPicPr>
            <a:picLocks noChangeAspect="1"/>
          </p:cNvPicPr>
          <p:nvPr/>
        </p:nvPicPr>
        <p:blipFill rotWithShape="1">
          <a:blip r:embed="rId4"/>
          <a:srcRect r="1" b="18647"/>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25" name="Group 24">
            <a:extLst>
              <a:ext uri="{FF2B5EF4-FFF2-40B4-BE49-F238E27FC236}">
                <a16:creationId xmlns:a16="http://schemas.microsoft.com/office/drawing/2014/main" xmlns="" id="{364A290D-B7BC-40B4-AB97-0C801BCCE26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632358" y="544"/>
            <a:ext cx="874716" cy="6857455"/>
            <a:chOff x="5632358" y="544"/>
            <a:chExt cx="874716" cy="6857455"/>
          </a:xfrm>
        </p:grpSpPr>
        <p:sp>
          <p:nvSpPr>
            <p:cNvPr id="26" name="Freeform: Shape 25">
              <a:extLst>
                <a:ext uri="{FF2B5EF4-FFF2-40B4-BE49-F238E27FC236}">
                  <a16:creationId xmlns:a16="http://schemas.microsoft.com/office/drawing/2014/main" xmlns="" id="{3C60D1EB-842B-4027-9728-E573149266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xmlns="" id="{44E103E5-C039-4EA4-843B-AD566B5C96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780198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21516CB1-E8C8-4751-B6A6-46B2D1E72A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10DABCA-A5F7-26E9-C305-AC995A614523}"/>
              </a:ext>
            </a:extLst>
          </p:cNvPr>
          <p:cNvSpPr>
            <a:spLocks noGrp="1"/>
          </p:cNvSpPr>
          <p:nvPr>
            <p:ph type="title"/>
          </p:nvPr>
        </p:nvSpPr>
        <p:spPr>
          <a:xfrm>
            <a:off x="429768" y="411480"/>
            <a:ext cx="11131298" cy="1106424"/>
          </a:xfrm>
        </p:spPr>
        <p:txBody>
          <a:bodyPr>
            <a:normAutofit/>
          </a:bodyPr>
          <a:lstStyle/>
          <a:p>
            <a:r>
              <a:rPr lang="en-US" sz="3600">
                <a:ea typeface="Calibri Light"/>
                <a:cs typeface="Calibri Light"/>
              </a:rPr>
              <a:t>Available Resouces In A Friendly Environment </a:t>
            </a:r>
            <a:endParaRPr lang="en-US" sz="3600"/>
          </a:p>
        </p:txBody>
      </p:sp>
      <p:sp>
        <p:nvSpPr>
          <p:cNvPr id="25" name="Rectangle 24">
            <a:extLst>
              <a:ext uri="{FF2B5EF4-FFF2-40B4-BE49-F238E27FC236}">
                <a16:creationId xmlns:a16="http://schemas.microsoft.com/office/drawing/2014/main" xmlns="" id="{90C0C0D1-E79A-41FF-8322-256F6DD14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A cork board with papers on it&#10;&#10;Description automatically generated">
            <a:extLst>
              <a:ext uri="{FF2B5EF4-FFF2-40B4-BE49-F238E27FC236}">
                <a16:creationId xmlns:a16="http://schemas.microsoft.com/office/drawing/2014/main" xmlns="" id="{E70C3394-FED9-A037-AF07-0F55EE5564BA}"/>
              </a:ext>
            </a:extLst>
          </p:cNvPr>
          <p:cNvPicPr>
            <a:picLocks noChangeAspect="1"/>
          </p:cNvPicPr>
          <p:nvPr/>
        </p:nvPicPr>
        <p:blipFill rotWithShape="1">
          <a:blip r:embed="rId2"/>
          <a:srcRect r="865" b="4"/>
          <a:stretch/>
        </p:blipFill>
        <p:spPr>
          <a:xfrm rot="5400000">
            <a:off x="-120585" y="2272274"/>
            <a:ext cx="4520560" cy="3419856"/>
          </a:xfrm>
          <a:prstGeom prst="rect">
            <a:avLst/>
          </a:prstGeom>
        </p:spPr>
      </p:pic>
      <p:pic>
        <p:nvPicPr>
          <p:cNvPr id="7" name="Content Placeholder 6" descr="A room with a television and a plant&#10;&#10;Description automatically generated">
            <a:extLst>
              <a:ext uri="{FF2B5EF4-FFF2-40B4-BE49-F238E27FC236}">
                <a16:creationId xmlns:a16="http://schemas.microsoft.com/office/drawing/2014/main" xmlns="" id="{989F79C6-E34C-395A-CEF2-493856B38113}"/>
              </a:ext>
            </a:extLst>
          </p:cNvPr>
          <p:cNvPicPr>
            <a:picLocks noChangeAspect="1"/>
          </p:cNvPicPr>
          <p:nvPr/>
        </p:nvPicPr>
        <p:blipFill rotWithShape="1">
          <a:blip r:embed="rId3"/>
          <a:srcRect r="1085" b="-4"/>
          <a:stretch/>
        </p:blipFill>
        <p:spPr>
          <a:xfrm>
            <a:off x="4226837" y="1721922"/>
            <a:ext cx="3420596" cy="4520560"/>
          </a:xfrm>
          <a:prstGeom prst="rect">
            <a:avLst/>
          </a:prstGeom>
        </p:spPr>
      </p:pic>
      <p:sp useBgFill="1">
        <p:nvSpPr>
          <p:cNvPr id="30" name="Rectangle 29">
            <a:extLst>
              <a:ext uri="{FF2B5EF4-FFF2-40B4-BE49-F238E27FC236}">
                <a16:creationId xmlns:a16="http://schemas.microsoft.com/office/drawing/2014/main" xmlns="" id="{395FA420-5595-49D1-9D5F-79EC43B555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ontent Placeholder 19">
            <a:extLst>
              <a:ext uri="{FF2B5EF4-FFF2-40B4-BE49-F238E27FC236}">
                <a16:creationId xmlns:a16="http://schemas.microsoft.com/office/drawing/2014/main" xmlns="" id="{3FF1580D-007C-1769-F9DE-8809B7D2F7AD}"/>
              </a:ext>
            </a:extLst>
          </p:cNvPr>
          <p:cNvSpPr>
            <a:spLocks noGrp="1"/>
          </p:cNvSpPr>
          <p:nvPr>
            <p:ph idx="1"/>
          </p:nvPr>
        </p:nvSpPr>
        <p:spPr>
          <a:xfrm>
            <a:off x="8027126" y="1787745"/>
            <a:ext cx="3669412" cy="2332772"/>
          </a:xfrm>
        </p:spPr>
        <p:txBody>
          <a:bodyPr anchor="ctr">
            <a:normAutofit/>
          </a:bodyPr>
          <a:lstStyle/>
          <a:p>
            <a:r>
              <a:rPr lang="en-US" sz="1600" b="1">
                <a:solidFill>
                  <a:srgbClr val="FF0000"/>
                </a:solidFill>
                <a:latin typeface="Arial Nova"/>
                <a:ea typeface="+mn-lt"/>
                <a:cs typeface="+mn-lt"/>
              </a:rPr>
              <a:t>The Space</a:t>
            </a:r>
            <a:r>
              <a:rPr lang="en-US" sz="1600">
                <a:solidFill>
                  <a:srgbClr val="333333"/>
                </a:solidFill>
                <a:latin typeface="Arial Nova"/>
                <a:ea typeface="+mn-lt"/>
                <a:cs typeface="+mn-lt"/>
              </a:rPr>
              <a:t> </a:t>
            </a:r>
            <a:endParaRPr lang="en-US">
              <a:solidFill>
                <a:srgbClr val="000000"/>
              </a:solidFill>
              <a:latin typeface="Arial Nova"/>
              <a:ea typeface="+mn-lt"/>
              <a:cs typeface="+mn-lt"/>
            </a:endParaRPr>
          </a:p>
          <a:p>
            <a:pPr marL="0" indent="0">
              <a:buNone/>
            </a:pPr>
            <a:r>
              <a:rPr lang="en-US" sz="1400">
                <a:solidFill>
                  <a:srgbClr val="333333"/>
                </a:solidFill>
                <a:latin typeface="Arial Nova"/>
                <a:ea typeface="+mn-lt"/>
                <a:cs typeface="+mn-lt"/>
              </a:rPr>
              <a:t>With few basic pieces of furniture to avoid cluttering the HST office. In addition to making movement easier for our Clients to use mobility aids, having an open space helps facilitate the therapy process: open space often seems more inviting, our open rooms  help our Clients feel more ready to share their thoughts.</a:t>
            </a:r>
            <a:endParaRPr lang="en-US">
              <a:latin typeface="Arial Nova"/>
              <a:ea typeface="Calibri" panose="020F0502020204030204"/>
              <a:cs typeface="Calibri" panose="020F0502020204030204"/>
            </a:endParaRPr>
          </a:p>
          <a:p>
            <a:endParaRPr lang="en-US" sz="1800">
              <a:solidFill>
                <a:srgbClr val="333333"/>
              </a:solidFill>
              <a:cs typeface="Calibri"/>
            </a:endParaRPr>
          </a:p>
        </p:txBody>
      </p:sp>
      <p:sp>
        <p:nvSpPr>
          <p:cNvPr id="10" name="TextBox 9">
            <a:extLst>
              <a:ext uri="{FF2B5EF4-FFF2-40B4-BE49-F238E27FC236}">
                <a16:creationId xmlns:a16="http://schemas.microsoft.com/office/drawing/2014/main" xmlns="" id="{3E6FC000-A577-45FD-4B47-1FAA7033B592}"/>
              </a:ext>
            </a:extLst>
          </p:cNvPr>
          <p:cNvSpPr txBox="1"/>
          <p:nvPr/>
        </p:nvSpPr>
        <p:spPr>
          <a:xfrm>
            <a:off x="8037151" y="3767302"/>
            <a:ext cx="3523341"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600" b="1">
                <a:solidFill>
                  <a:srgbClr val="FF0000"/>
                </a:solidFill>
                <a:latin typeface="Arial Nova"/>
                <a:cs typeface="Calibri"/>
              </a:rPr>
              <a:t>   Resources</a:t>
            </a:r>
            <a:r>
              <a:rPr lang="en-US" sz="1300">
                <a:latin typeface="Arial Nova"/>
                <a:cs typeface="Calibri"/>
              </a:rPr>
              <a:t> </a:t>
            </a:r>
            <a:endParaRPr lang="en-US" sz="1400">
              <a:solidFill>
                <a:srgbClr val="000000"/>
              </a:solidFill>
              <a:latin typeface="Calibri" panose="020F0502020204030204"/>
              <a:ea typeface="+mn-lt"/>
              <a:cs typeface="+mn-lt"/>
            </a:endParaRPr>
          </a:p>
          <a:p>
            <a:r>
              <a:rPr lang="en-US" sz="1400">
                <a:solidFill>
                  <a:srgbClr val="111111"/>
                </a:solidFill>
                <a:latin typeface="Arial Nova"/>
                <a:ea typeface="+mn-lt"/>
                <a:cs typeface="+mn-lt"/>
              </a:rPr>
              <a:t>Available are also beyond the HST office, providing Client care, breaking comfort zones, and ensuring access to essential services. Providing community resources play a crucial role in enhancing well-being and fostering resilience. </a:t>
            </a:r>
            <a:r>
              <a:rPr lang="en-US" sz="1400">
                <a:ea typeface="+mn-lt"/>
                <a:cs typeface="+mn-lt"/>
              </a:rPr>
              <a:t>Offer educational resources in different formats, such as written materials, audio recordings, or video presentations, to accommodate different learning styles.</a:t>
            </a:r>
            <a:endParaRPr lang="en-US" sz="1400">
              <a:cs typeface="Calibri"/>
            </a:endParaRPr>
          </a:p>
          <a:p>
            <a:pPr marL="285750" indent="-285750">
              <a:buFont typeface="Arial"/>
              <a:buChar char="•"/>
            </a:pPr>
            <a:endParaRPr lang="en-US" sz="1400">
              <a:latin typeface="Arial Nova"/>
              <a:cs typeface="Calibri"/>
            </a:endParaRPr>
          </a:p>
        </p:txBody>
      </p:sp>
    </p:spTree>
    <p:extLst>
      <p:ext uri="{BB962C8B-B14F-4D97-AF65-F5344CB8AC3E}">
        <p14:creationId xmlns:p14="http://schemas.microsoft.com/office/powerpoint/2010/main" val="248641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0D7B6173-1D58-48E2-83CF-37350F315F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2F36CA75-CFBF-4844-B719-8FE9EBADA9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3D4A84B9-E564-4DD0-97F8-DBF1C460C2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4A599609-F5C2-4A0B-A992-913F814A631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46" name="Rectangle 45">
            <a:extLst>
              <a:ext uri="{FF2B5EF4-FFF2-40B4-BE49-F238E27FC236}">
                <a16:creationId xmlns:a16="http://schemas.microsoft.com/office/drawing/2014/main" xmlns="" id="{102382E0-0A09-46AE-B955-B911CAFE7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7DE75D4A-0965-4973-BE75-DECCAC9A961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Content Placeholder 10" descr="A table with a group of pens and a couple of papers&#10;&#10;Description automatically generated">
            <a:extLst>
              <a:ext uri="{FF2B5EF4-FFF2-40B4-BE49-F238E27FC236}">
                <a16:creationId xmlns:a16="http://schemas.microsoft.com/office/drawing/2014/main" xmlns="" id="{DB91026C-03EA-0EBA-9D28-EB89AB3FEDC8}"/>
              </a:ext>
            </a:extLst>
          </p:cNvPr>
          <p:cNvPicPr>
            <a:picLocks noChangeAspect="1"/>
          </p:cNvPicPr>
          <p:nvPr/>
        </p:nvPicPr>
        <p:blipFill rotWithShape="1">
          <a:blip r:embed="rId3">
            <a:alphaModFix amt="60000"/>
          </a:blip>
          <a:srcRect l="1055" r="14570"/>
          <a:stretch/>
        </p:blipFill>
        <p:spPr>
          <a:xfrm rot="5400000">
            <a:off x="-381000" y="381000"/>
            <a:ext cx="6858000" cy="6096000"/>
          </a:xfrm>
          <a:prstGeom prst="rect">
            <a:avLst/>
          </a:prstGeom>
        </p:spPr>
      </p:pic>
      <p:pic>
        <p:nvPicPr>
          <p:cNvPr id="10" name="Content Placeholder 9" descr="A piano and electric guitars on the wall&#10;&#10;Description automatically generated">
            <a:extLst>
              <a:ext uri="{FF2B5EF4-FFF2-40B4-BE49-F238E27FC236}">
                <a16:creationId xmlns:a16="http://schemas.microsoft.com/office/drawing/2014/main" xmlns="" id="{31133C46-737C-10A1-1058-CCC5F313C548}"/>
              </a:ext>
            </a:extLst>
          </p:cNvPr>
          <p:cNvPicPr>
            <a:picLocks noChangeAspect="1"/>
          </p:cNvPicPr>
          <p:nvPr/>
        </p:nvPicPr>
        <p:blipFill rotWithShape="1">
          <a:blip r:embed="rId4">
            <a:alphaModFix amt="60000"/>
          </a:blip>
          <a:srcRect t="10347" r="-1" b="6121"/>
          <a:stretch/>
        </p:blipFill>
        <p:spPr>
          <a:xfrm>
            <a:off x="6023429" y="-12085"/>
            <a:ext cx="6096000" cy="6857990"/>
          </a:xfrm>
          <a:prstGeom prst="rect">
            <a:avLst/>
          </a:prstGeom>
        </p:spPr>
      </p:pic>
      <p:sp>
        <p:nvSpPr>
          <p:cNvPr id="2" name="Title 1">
            <a:extLst>
              <a:ext uri="{FF2B5EF4-FFF2-40B4-BE49-F238E27FC236}">
                <a16:creationId xmlns:a16="http://schemas.microsoft.com/office/drawing/2014/main" xmlns="" id="{03662A94-E6B1-E992-F406-607906D56864}"/>
              </a:ext>
            </a:extLst>
          </p:cNvPr>
          <p:cNvSpPr>
            <a:spLocks noGrp="1"/>
          </p:cNvSpPr>
          <p:nvPr>
            <p:ph type="title"/>
          </p:nvPr>
        </p:nvSpPr>
        <p:spPr>
          <a:xfrm>
            <a:off x="1191965" y="552807"/>
            <a:ext cx="9801854" cy="1060712"/>
          </a:xfrm>
        </p:spPr>
        <p:txBody>
          <a:bodyPr anchor="b">
            <a:normAutofit/>
          </a:bodyPr>
          <a:lstStyle/>
          <a:p>
            <a:pPr algn="ctr"/>
            <a:r>
              <a:rPr lang="en-US" sz="4800">
                <a:solidFill>
                  <a:srgbClr val="FFFFFF"/>
                </a:solidFill>
                <a:cs typeface="Calibri Light"/>
              </a:rPr>
              <a:t>The Arts </a:t>
            </a:r>
            <a:endParaRPr lang="en-US" sz="4800">
              <a:solidFill>
                <a:srgbClr val="FFFFFF"/>
              </a:solidFill>
            </a:endParaRPr>
          </a:p>
        </p:txBody>
      </p:sp>
      <p:sp>
        <p:nvSpPr>
          <p:cNvPr id="48" name="Content Placeholder 22">
            <a:extLst>
              <a:ext uri="{FF2B5EF4-FFF2-40B4-BE49-F238E27FC236}">
                <a16:creationId xmlns:a16="http://schemas.microsoft.com/office/drawing/2014/main" xmlns="" id="{32C95D5B-FCA3-320B-69EB-788C3736DAE5}"/>
              </a:ext>
            </a:extLst>
          </p:cNvPr>
          <p:cNvSpPr>
            <a:spLocks noGrp="1"/>
          </p:cNvSpPr>
          <p:nvPr>
            <p:ph idx="1"/>
          </p:nvPr>
        </p:nvSpPr>
        <p:spPr>
          <a:xfrm>
            <a:off x="454156" y="5010285"/>
            <a:ext cx="10370330" cy="2360231"/>
          </a:xfrm>
        </p:spPr>
        <p:txBody>
          <a:bodyPr anchor="t">
            <a:normAutofit/>
          </a:bodyPr>
          <a:lstStyle/>
          <a:p>
            <a:pPr algn="ctr"/>
            <a:r>
              <a:rPr lang="en-US" sz="2400" b="1">
                <a:solidFill>
                  <a:srgbClr val="FF0000"/>
                </a:solidFill>
                <a:ea typeface="+mn-lt"/>
                <a:cs typeface="+mn-lt"/>
              </a:rPr>
              <a:t>Art</a:t>
            </a:r>
            <a:r>
              <a:rPr lang="en-US" sz="2400" b="1">
                <a:solidFill>
                  <a:schemeClr val="bg1"/>
                </a:solidFill>
                <a:ea typeface="+mn-lt"/>
                <a:cs typeface="+mn-lt"/>
              </a:rPr>
              <a:t> can move our emotions, reduce stress, energize creativity, stimulate critical thinking and provide space for</a:t>
            </a:r>
            <a:r>
              <a:rPr lang="en-US" sz="2400" b="1">
                <a:solidFill>
                  <a:srgbClr val="FF0000"/>
                </a:solidFill>
                <a:ea typeface="+mn-lt"/>
                <a:cs typeface="+mn-lt"/>
              </a:rPr>
              <a:t> personal reflection</a:t>
            </a:r>
            <a:r>
              <a:rPr lang="en-US" sz="2400" b="1">
                <a:solidFill>
                  <a:schemeClr val="bg1"/>
                </a:solidFill>
                <a:ea typeface="+mn-lt"/>
                <a:cs typeface="+mn-lt"/>
              </a:rPr>
              <a:t> and shared conversation</a:t>
            </a:r>
            <a:r>
              <a:rPr lang="en-US" sz="2400">
                <a:solidFill>
                  <a:schemeClr val="bg1"/>
                </a:solidFill>
                <a:ea typeface="+mn-lt"/>
                <a:cs typeface="+mn-lt"/>
              </a:rPr>
              <a:t>.</a:t>
            </a:r>
          </a:p>
          <a:p>
            <a:pPr algn="ctr"/>
            <a:r>
              <a:rPr lang="en-US" sz="1400">
                <a:solidFill>
                  <a:schemeClr val="bg1"/>
                </a:solidFill>
                <a:ea typeface="+mn-lt"/>
                <a:cs typeface="+mn-lt"/>
              </a:rPr>
              <a:t>Clients may often get bored and lose interest in the session, especially if it has been going on for a while. To prevent this, many providers mix and match their interventions and randomly implement them in the sessions.</a:t>
            </a:r>
            <a:endParaRPr lang="en-US" sz="2400">
              <a:solidFill>
                <a:schemeClr val="bg1"/>
              </a:solidFill>
              <a:ea typeface="+mn-lt"/>
              <a:cs typeface="+mn-lt"/>
            </a:endParaRPr>
          </a:p>
        </p:txBody>
      </p:sp>
    </p:spTree>
    <p:extLst>
      <p:ext uri="{BB962C8B-B14F-4D97-AF65-F5344CB8AC3E}">
        <p14:creationId xmlns:p14="http://schemas.microsoft.com/office/powerpoint/2010/main" val="39160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08373A3F-54E0-424E-A84D-3522122109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xmlns="" id="{8494D4CE-7B7D-96F0-CA7F-70CBCDAC37B0}"/>
              </a:ext>
            </a:extLst>
          </p:cNvPr>
          <p:cNvSpPr>
            <a:spLocks noGrp="1"/>
          </p:cNvSpPr>
          <p:nvPr>
            <p:ph type="title"/>
          </p:nvPr>
        </p:nvSpPr>
        <p:spPr>
          <a:xfrm>
            <a:off x="4136797" y="151946"/>
            <a:ext cx="3517295" cy="1433460"/>
          </a:xfrm>
        </p:spPr>
        <p:txBody>
          <a:bodyPr vert="horz" lIns="91440" tIns="45720" rIns="91440" bIns="45720" rtlCol="0" anchor="b">
            <a:normAutofit fontScale="90000"/>
          </a:bodyPr>
          <a:lstStyle/>
          <a:p>
            <a:pPr algn="ctr"/>
            <a:r>
              <a:rPr lang="en-US" sz="3200" b="1">
                <a:solidFill>
                  <a:schemeClr val="bg1"/>
                </a:solidFill>
                <a:ea typeface="+mj-lt"/>
                <a:cs typeface="+mj-lt"/>
              </a:rPr>
              <a:t>Growing In-Office Library for Clients</a:t>
            </a:r>
            <a:r>
              <a:rPr lang="en-US" sz="3200" b="1">
                <a:solidFill>
                  <a:srgbClr val="FF0000"/>
                </a:solidFill>
                <a:ea typeface="+mj-lt"/>
                <a:cs typeface="+mj-lt"/>
              </a:rPr>
              <a:t/>
            </a:r>
            <a:br>
              <a:rPr lang="en-US" sz="3200" b="1">
                <a:solidFill>
                  <a:srgbClr val="FF0000"/>
                </a:solidFill>
                <a:ea typeface="+mj-lt"/>
                <a:cs typeface="+mj-lt"/>
              </a:rPr>
            </a:br>
            <a:r>
              <a:rPr lang="en-US" sz="2800">
                <a:solidFill>
                  <a:srgbClr val="FF0000"/>
                </a:solidFill>
                <a:latin typeface="Arial Nova"/>
                <a:ea typeface="+mj-lt"/>
                <a:cs typeface="+mj-lt"/>
                <a:hlinkClick r:id="rId2">
                  <a:extLst>
                    <a:ext uri="{A12FA001-AC4F-418D-AE19-62706E023703}">
                      <ahyp:hlinkClr xmlns:ahyp="http://schemas.microsoft.com/office/drawing/2018/hyperlinkcolor" xmlns="" val="tx"/>
                    </a:ext>
                  </a:extLst>
                </a:hlinkClick>
              </a:rPr>
              <a:t>Narrative Absorpti</a:t>
            </a:r>
            <a:r>
              <a:rPr lang="en-US" sz="2800">
                <a:solidFill>
                  <a:srgbClr val="FF0000"/>
                </a:solidFill>
                <a:latin typeface="Arial Nova"/>
                <a:ea typeface="+mj-lt"/>
                <a:cs typeface="+mj-lt"/>
              </a:rPr>
              <a:t>on</a:t>
            </a:r>
            <a:r>
              <a:rPr lang="en-US" sz="2800">
                <a:solidFill>
                  <a:srgbClr val="2C2D30"/>
                </a:solidFill>
                <a:latin typeface="Arial Nova"/>
                <a:ea typeface="+mj-lt"/>
                <a:cs typeface="+mj-lt"/>
              </a:rPr>
              <a:t> </a:t>
            </a:r>
            <a:r>
              <a:rPr lang="en-US" sz="1800">
                <a:ea typeface="+mj-lt"/>
                <a:cs typeface="+mj-lt"/>
              </a:rPr>
              <a:t/>
            </a:r>
            <a:br>
              <a:rPr lang="en-US" sz="1800">
                <a:ea typeface="+mj-lt"/>
                <a:cs typeface="+mj-lt"/>
              </a:rPr>
            </a:br>
            <a:endParaRPr lang="en-US" sz="1800">
              <a:solidFill>
                <a:schemeClr val="bg1"/>
              </a:solidFill>
              <a:cs typeface="Calibri Light"/>
            </a:endParaRPr>
          </a:p>
        </p:txBody>
      </p:sp>
      <p:grpSp>
        <p:nvGrpSpPr>
          <p:cNvPr id="19" name="Group 18">
            <a:extLst>
              <a:ext uri="{FF2B5EF4-FFF2-40B4-BE49-F238E27FC236}">
                <a16:creationId xmlns:a16="http://schemas.microsoft.com/office/drawing/2014/main" xmlns="" id="{B7BAEF06-AB74-442C-8C30-B88233FD83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0"/>
            <a:ext cx="4087640" cy="6858000"/>
            <a:chOff x="1" y="0"/>
            <a:chExt cx="4087640" cy="6858000"/>
          </a:xfrm>
          <a:effectLst>
            <a:outerShdw blurRad="381000" dist="152400" algn="ctr" rotWithShape="0">
              <a:srgbClr val="000000">
                <a:alpha val="10000"/>
              </a:srgbClr>
            </a:outerShdw>
          </a:effectLst>
        </p:grpSpPr>
        <p:grpSp>
          <p:nvGrpSpPr>
            <p:cNvPr id="20" name="Group 19">
              <a:extLst>
                <a:ext uri="{FF2B5EF4-FFF2-40B4-BE49-F238E27FC236}">
                  <a16:creationId xmlns:a16="http://schemas.microsoft.com/office/drawing/2014/main" xmlns="" id="{BDFD9AA5-A6A4-499F-BB09-5CD7F814589B}"/>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1" y="0"/>
              <a:ext cx="3986041" cy="6858000"/>
              <a:chOff x="1" y="0"/>
              <a:chExt cx="3986041" cy="6858000"/>
            </a:xfrm>
          </p:grpSpPr>
          <p:sp>
            <p:nvSpPr>
              <p:cNvPr id="24" name="Freeform: Shape 23">
                <a:extLst>
                  <a:ext uri="{FF2B5EF4-FFF2-40B4-BE49-F238E27FC236}">
                    <a16:creationId xmlns:a16="http://schemas.microsoft.com/office/drawing/2014/main" xmlns="" id="{5F499571-4EEA-4442-B71C-2972335B35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xmlns="" id="{9FFC7284-7A71-4F33-AB06-E0D1EB1CAF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C27F758D-B23C-459E-AD21-6621782C7268}"/>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2748588" y="0"/>
              <a:ext cx="1339053" cy="6858000"/>
              <a:chOff x="2748588" y="0"/>
              <a:chExt cx="1339053" cy="6858000"/>
            </a:xfrm>
          </p:grpSpPr>
          <p:sp>
            <p:nvSpPr>
              <p:cNvPr id="22" name="Freeform: Shape 21">
                <a:extLst>
                  <a:ext uri="{FF2B5EF4-FFF2-40B4-BE49-F238E27FC236}">
                    <a16:creationId xmlns:a16="http://schemas.microsoft.com/office/drawing/2014/main" xmlns="" id="{08DD5D69-A882-48D7-ACFB-68E2DC6B04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xmlns="" id="{A2432BD6-3DCC-4397-BD7F-3FE84F3210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Content Placeholder 4" descr="A black and white sign on a white wall&#10;&#10;Description automatically generated">
            <a:extLst>
              <a:ext uri="{FF2B5EF4-FFF2-40B4-BE49-F238E27FC236}">
                <a16:creationId xmlns:a16="http://schemas.microsoft.com/office/drawing/2014/main" xmlns="" id="{C6CD2D5C-2240-FB9D-622F-BB38CE28682B}"/>
              </a:ext>
            </a:extLst>
          </p:cNvPr>
          <p:cNvPicPr>
            <a:picLocks noGrp="1" noChangeAspect="1"/>
          </p:cNvPicPr>
          <p:nvPr>
            <p:ph idx="1"/>
          </p:nvPr>
        </p:nvPicPr>
        <p:blipFill>
          <a:blip r:embed="rId4"/>
          <a:stretch>
            <a:fillRect/>
          </a:stretch>
        </p:blipFill>
        <p:spPr>
          <a:xfrm rot="5400000">
            <a:off x="-19579" y="2129632"/>
            <a:ext cx="3464984" cy="2598738"/>
          </a:xfrm>
          <a:prstGeom prst="rect">
            <a:avLst/>
          </a:prstGeom>
        </p:spPr>
      </p:pic>
      <p:grpSp>
        <p:nvGrpSpPr>
          <p:cNvPr id="27" name="Group 26">
            <a:extLst>
              <a:ext uri="{FF2B5EF4-FFF2-40B4-BE49-F238E27FC236}">
                <a16:creationId xmlns:a16="http://schemas.microsoft.com/office/drawing/2014/main" xmlns="" id="{C9829185-6353-4E3C-B082-AA7F5193916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grpSp>
          <p:nvGrpSpPr>
            <p:cNvPr id="28" name="Group 27">
              <a:extLst>
                <a:ext uri="{FF2B5EF4-FFF2-40B4-BE49-F238E27FC236}">
                  <a16:creationId xmlns:a16="http://schemas.microsoft.com/office/drawing/2014/main" xmlns="" id="{BB7BB359-8B77-484C-B9CD-6376139A3ABD}"/>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1" y="0"/>
              <a:ext cx="3986041" cy="6858000"/>
              <a:chOff x="1" y="0"/>
              <a:chExt cx="3986041" cy="6858000"/>
            </a:xfrm>
          </p:grpSpPr>
          <p:sp>
            <p:nvSpPr>
              <p:cNvPr id="32" name="Freeform: Shape 31">
                <a:extLst>
                  <a:ext uri="{FF2B5EF4-FFF2-40B4-BE49-F238E27FC236}">
                    <a16:creationId xmlns:a16="http://schemas.microsoft.com/office/drawing/2014/main" xmlns="" id="{AA96BE9D-5B3B-4CA9-8895-33FAA380468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7840E2BF-E954-4173-BF70-2DAE9E19A0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xmlns="" id="{3F125B5A-DFAC-4B6D-B14F-287F8C436AAB}"/>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xmlns="" val="1"/>
                </p:ext>
              </p:extLst>
            </p:nvPr>
          </p:nvGrpSpPr>
          <p:grpSpPr>
            <a:xfrm>
              <a:off x="2748588" y="0"/>
              <a:ext cx="1339053" cy="6858000"/>
              <a:chOff x="2748588" y="0"/>
              <a:chExt cx="1339053" cy="6858000"/>
            </a:xfrm>
          </p:grpSpPr>
          <p:sp>
            <p:nvSpPr>
              <p:cNvPr id="30" name="Freeform: Shape 29">
                <a:extLst>
                  <a:ext uri="{FF2B5EF4-FFF2-40B4-BE49-F238E27FC236}">
                    <a16:creationId xmlns:a16="http://schemas.microsoft.com/office/drawing/2014/main" xmlns="" id="{6AF4804F-69E5-479A-9F45-C0E46317159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xmlns="" id="{3CA5C733-38F9-4D36-A78D-0AB08CCBB5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Content Placeholder 3" descr="A white shelf with books and a teddy bear on top&#10;&#10;Description automatically generated">
            <a:extLst>
              <a:ext uri="{FF2B5EF4-FFF2-40B4-BE49-F238E27FC236}">
                <a16:creationId xmlns:a16="http://schemas.microsoft.com/office/drawing/2014/main" xmlns="" id="{2C373C0E-8CBA-8E28-3517-6F9227E3920D}"/>
              </a:ext>
            </a:extLst>
          </p:cNvPr>
          <p:cNvPicPr>
            <a:picLocks noChangeAspect="1"/>
          </p:cNvPicPr>
          <p:nvPr/>
        </p:nvPicPr>
        <p:blipFill rotWithShape="1">
          <a:blip r:embed="rId5"/>
          <a:srcRect r="151" b="2"/>
          <a:stretch/>
        </p:blipFill>
        <p:spPr>
          <a:xfrm rot="5400000">
            <a:off x="8767983" y="2119310"/>
            <a:ext cx="3487296" cy="2619375"/>
          </a:xfrm>
          <a:prstGeom prst="rect">
            <a:avLst/>
          </a:prstGeom>
        </p:spPr>
      </p:pic>
      <p:sp>
        <p:nvSpPr>
          <p:cNvPr id="3" name="TextBox 2">
            <a:extLst>
              <a:ext uri="{FF2B5EF4-FFF2-40B4-BE49-F238E27FC236}">
                <a16:creationId xmlns:a16="http://schemas.microsoft.com/office/drawing/2014/main" xmlns="" id="{23DE9E62-226D-DA6A-2A2A-B6105650054A}"/>
              </a:ext>
            </a:extLst>
          </p:cNvPr>
          <p:cNvSpPr txBox="1"/>
          <p:nvPr/>
        </p:nvSpPr>
        <p:spPr>
          <a:xfrm>
            <a:off x="5187283" y="4388312"/>
            <a:ext cx="322253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Arial Nova"/>
                <a:ea typeface="+mn-lt"/>
                <a:cs typeface="+mn-lt"/>
              </a:rPr>
              <a:t>Researchers are investigating the impact of reading experiences and reporting evidence of promising mental and social health benefits. Whether reading alone or with others, people are finding connection and meaning between the pages, giving their </a:t>
            </a:r>
            <a:r>
              <a:rPr lang="en-US" sz="1400">
                <a:solidFill>
                  <a:srgbClr val="FF0000"/>
                </a:solidFill>
                <a:latin typeface="Arial Nova"/>
                <a:ea typeface="+mn-lt"/>
                <a:cs typeface="+mn-lt"/>
              </a:rPr>
              <a:t>mental health a boost</a:t>
            </a:r>
            <a:r>
              <a:rPr lang="en-US" sz="1400">
                <a:solidFill>
                  <a:schemeClr val="bg1"/>
                </a:solidFill>
                <a:latin typeface="Arial Nova"/>
                <a:ea typeface="+mn-lt"/>
                <a:cs typeface="+mn-lt"/>
              </a:rPr>
              <a:t> along the way.</a:t>
            </a:r>
            <a:endParaRPr lang="en-US" sz="1400">
              <a:solidFill>
                <a:schemeClr val="bg1"/>
              </a:solidFill>
              <a:latin typeface="Arial Nova"/>
            </a:endParaRPr>
          </a:p>
        </p:txBody>
      </p:sp>
      <p:sp>
        <p:nvSpPr>
          <p:cNvPr id="6" name="TextBox 5">
            <a:extLst>
              <a:ext uri="{FF2B5EF4-FFF2-40B4-BE49-F238E27FC236}">
                <a16:creationId xmlns:a16="http://schemas.microsoft.com/office/drawing/2014/main" xmlns="" id="{0EB56C2B-73BA-0B46-6395-E81C922B0B8A}"/>
              </a:ext>
            </a:extLst>
          </p:cNvPr>
          <p:cNvSpPr txBox="1"/>
          <p:nvPr/>
        </p:nvSpPr>
        <p:spPr>
          <a:xfrm>
            <a:off x="4142618" y="1776791"/>
            <a:ext cx="338908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Proxima Nova Regular"/>
                <a:ea typeface="Proxima Nova Regular"/>
                <a:cs typeface="Proxima Nova Regular"/>
              </a:rPr>
              <a:t>The experience of being immersed or engaged while reading a story is called </a:t>
            </a:r>
            <a:r>
              <a:rPr lang="en-US" sz="1400" u="none" strike="noStrike">
                <a:solidFill>
                  <a:schemeClr val="bg1"/>
                </a:solidFill>
                <a:latin typeface="Proxima Nova Semi Bold"/>
                <a:ea typeface="Proxima Nova Semi Bold"/>
                <a:cs typeface="Proxima Nova Semi Bold"/>
                <a:hlinkClick r:id="rId2">
                  <a:extLst>
                    <a:ext uri="{A12FA001-AC4F-418D-AE19-62706E023703}">
                      <ahyp:hlinkClr xmlns:ahyp="http://schemas.microsoft.com/office/drawing/2018/hyperlinkcolor" xmlns="" val="tx"/>
                    </a:ext>
                  </a:extLst>
                </a:hlinkClick>
              </a:rPr>
              <a:t>narrative absorption</a:t>
            </a:r>
            <a:r>
              <a:rPr lang="en-US" sz="1400">
                <a:solidFill>
                  <a:schemeClr val="bg1"/>
                </a:solidFill>
                <a:latin typeface="Proxima Nova Regular"/>
                <a:ea typeface="Proxima Nova Regular"/>
                <a:cs typeface="Proxima Nova Regular"/>
              </a:rPr>
              <a:t> and serves as more than an innately pleasurable experience—it can also enhance our </a:t>
            </a:r>
            <a:r>
              <a:rPr lang="en-US" sz="1200">
                <a:solidFill>
                  <a:schemeClr val="bg1"/>
                </a:solidFill>
                <a:latin typeface="Proxima Nova Regular"/>
                <a:ea typeface="Proxima Nova Regular"/>
                <a:cs typeface="Proxima Nova Regular"/>
              </a:rPr>
              <a:t>sense</a:t>
            </a:r>
            <a:r>
              <a:rPr lang="en-US" sz="1400">
                <a:solidFill>
                  <a:schemeClr val="bg1"/>
                </a:solidFill>
                <a:latin typeface="Proxima Nova Regular"/>
                <a:ea typeface="Proxima Nova Regular"/>
                <a:cs typeface="Proxima Nova Regular"/>
              </a:rPr>
              <a:t> of wellbeing. Researchers believe that mentally </a:t>
            </a:r>
            <a:r>
              <a:rPr lang="en-US" sz="1400">
                <a:solidFill>
                  <a:srgbClr val="FF0000"/>
                </a:solidFill>
                <a:latin typeface="Proxima Nova Regular"/>
                <a:ea typeface="Proxima Nova Regular"/>
                <a:cs typeface="Proxima Nova Regular"/>
              </a:rPr>
              <a:t>transporting ourselves</a:t>
            </a:r>
            <a:r>
              <a:rPr lang="en-US" sz="1400">
                <a:solidFill>
                  <a:schemeClr val="bg1"/>
                </a:solidFill>
                <a:latin typeface="Proxima Nova Regular"/>
                <a:ea typeface="Proxima Nova Regular"/>
                <a:cs typeface="Proxima Nova Regular"/>
              </a:rPr>
              <a:t> away from our physical surroundings can </a:t>
            </a:r>
            <a:r>
              <a:rPr lang="en-US" sz="1400" u="none" strike="noStrike">
                <a:solidFill>
                  <a:schemeClr val="bg1"/>
                </a:solidFill>
                <a:latin typeface="Proxima Nova Semi Bold"/>
                <a:ea typeface="Proxima Nova Semi Bold"/>
                <a:cs typeface="Proxima Nova Semi Bold"/>
                <a:hlinkClick r:id="rId6">
                  <a:extLst>
                    <a:ext uri="{A12FA001-AC4F-418D-AE19-62706E023703}">
                      <ahyp:hlinkClr xmlns:ahyp="http://schemas.microsoft.com/office/drawing/2018/hyperlinkcolor" xmlns="" val="tx"/>
                    </a:ext>
                  </a:extLst>
                </a:hlinkClick>
              </a:rPr>
              <a:t>provide an escape</a:t>
            </a:r>
            <a:r>
              <a:rPr lang="en-US" sz="1400">
                <a:solidFill>
                  <a:schemeClr val="bg1"/>
                </a:solidFill>
                <a:latin typeface="Proxima Nova Regular"/>
                <a:ea typeface="Proxima Nova Regular"/>
                <a:cs typeface="Proxima Nova Regular"/>
              </a:rPr>
              <a:t> or opportunity for </a:t>
            </a:r>
            <a:r>
              <a:rPr lang="en-US" sz="1400" u="none" strike="noStrike">
                <a:solidFill>
                  <a:schemeClr val="bg1"/>
                </a:solidFill>
                <a:latin typeface="Proxima Nova Semi Bold"/>
                <a:ea typeface="Proxima Nova Semi Bold"/>
                <a:cs typeface="Proxima Nova Semi Bold"/>
                <a:hlinkClick r:id="rId7">
                  <a:extLst>
                    <a:ext uri="{A12FA001-AC4F-418D-AE19-62706E023703}">
                      <ahyp:hlinkClr xmlns:ahyp="http://schemas.microsoft.com/office/drawing/2018/hyperlinkcolor" xmlns="" val="tx"/>
                    </a:ext>
                  </a:extLst>
                </a:hlinkClick>
              </a:rPr>
              <a:t>meaningful contemplation</a:t>
            </a:r>
            <a:r>
              <a:rPr lang="en-US" sz="1400">
                <a:solidFill>
                  <a:schemeClr val="bg1"/>
                </a:solidFill>
                <a:latin typeface="Proxima Nova Regular"/>
                <a:ea typeface="Proxima Nova Regular"/>
                <a:cs typeface="Proxima Nova Regular"/>
              </a:rPr>
              <a:t>.</a:t>
            </a:r>
            <a:endParaRPr lang="en-US" sz="1400">
              <a:solidFill>
                <a:schemeClr val="bg1"/>
              </a:solidFill>
              <a:cs typeface="Calibri"/>
            </a:endParaRPr>
          </a:p>
        </p:txBody>
      </p:sp>
    </p:spTree>
    <p:extLst>
      <p:ext uri="{BB962C8B-B14F-4D97-AF65-F5344CB8AC3E}">
        <p14:creationId xmlns:p14="http://schemas.microsoft.com/office/powerpoint/2010/main" val="398830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AD404E-0C68-0E0E-2C52-7BAD69C7F694}"/>
              </a:ext>
            </a:extLst>
          </p:cNvPr>
          <p:cNvSpPr>
            <a:spLocks noGrp="1"/>
          </p:cNvSpPr>
          <p:nvPr>
            <p:ph type="title"/>
          </p:nvPr>
        </p:nvSpPr>
        <p:spPr>
          <a:xfrm>
            <a:off x="876693" y="741391"/>
            <a:ext cx="4355265" cy="1616203"/>
          </a:xfrm>
        </p:spPr>
        <p:txBody>
          <a:bodyPr vert="horz" lIns="91440" tIns="45720" rIns="91440" bIns="45720" rtlCol="0" anchor="b">
            <a:normAutofit/>
          </a:bodyPr>
          <a:lstStyle/>
          <a:p>
            <a:pPr marL="285750" indent="-285750"/>
            <a:r>
              <a:rPr lang="en-US" sz="3200" b="1"/>
              <a:t/>
            </a:r>
            <a:br>
              <a:rPr lang="en-US" sz="3200" b="1"/>
            </a:br>
            <a:endParaRPr lang="en-US" sz="3200"/>
          </a:p>
          <a:p>
            <a:endParaRPr lang="en-US" sz="3200"/>
          </a:p>
        </p:txBody>
      </p:sp>
      <p:sp>
        <p:nvSpPr>
          <p:cNvPr id="7" name="TextBox 6">
            <a:extLst>
              <a:ext uri="{FF2B5EF4-FFF2-40B4-BE49-F238E27FC236}">
                <a16:creationId xmlns:a16="http://schemas.microsoft.com/office/drawing/2014/main" xmlns="" id="{135907D7-DE35-9120-E213-4BF96660EA6A}"/>
              </a:ext>
            </a:extLst>
          </p:cNvPr>
          <p:cNvSpPr txBox="1"/>
          <p:nvPr/>
        </p:nvSpPr>
        <p:spPr>
          <a:xfrm>
            <a:off x="873878" y="733075"/>
            <a:ext cx="4355797" cy="608668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indent="-285750">
              <a:buFont typeface="Wingdings"/>
              <a:buChar char="Ø"/>
            </a:pPr>
            <a:r>
              <a:rPr lang="en-US">
                <a:ea typeface="+mn-lt"/>
                <a:cs typeface="+mn-lt"/>
              </a:rPr>
              <a:t>Improved Air Quality </a:t>
            </a:r>
            <a:endParaRPr lang="en-US">
              <a:cs typeface="Calibri"/>
            </a:endParaRPr>
          </a:p>
          <a:p>
            <a:pPr marL="285750" indent="-285750">
              <a:buFont typeface="Wingdings"/>
              <a:buChar char="Ø"/>
            </a:pPr>
            <a:endParaRPr lang="en-US">
              <a:cs typeface="Calibri"/>
            </a:endParaRPr>
          </a:p>
          <a:p>
            <a:pPr marL="285750" indent="-285750">
              <a:buFont typeface="Wingdings"/>
              <a:buChar char="Ø"/>
            </a:pPr>
            <a:r>
              <a:rPr lang="en-US">
                <a:ea typeface="+mn-lt"/>
                <a:cs typeface="+mn-lt"/>
              </a:rPr>
              <a:t>Stress Reduction</a:t>
            </a:r>
            <a:endParaRPr lang="en-US">
              <a:cs typeface="Calibri" panose="020F0502020204030204"/>
            </a:endParaRPr>
          </a:p>
          <a:p>
            <a:pPr marL="285750" indent="-285750">
              <a:buFont typeface="Wingdings"/>
              <a:buChar char="Ø"/>
            </a:pPr>
            <a:endParaRPr lang="en-US">
              <a:ea typeface="+mn-lt"/>
              <a:cs typeface="+mn-lt"/>
            </a:endParaRPr>
          </a:p>
          <a:p>
            <a:pPr marL="285750" indent="-285750">
              <a:buFont typeface="Wingdings"/>
              <a:buChar char="Ø"/>
            </a:pPr>
            <a:r>
              <a:rPr lang="en-US">
                <a:ea typeface="+mn-lt"/>
                <a:cs typeface="+mn-lt"/>
              </a:rPr>
              <a:t>Enhanced Well-being</a:t>
            </a:r>
            <a:endParaRPr lang="en-US">
              <a:cs typeface="Calibri" panose="020F0502020204030204"/>
            </a:endParaRPr>
          </a:p>
          <a:p>
            <a:pPr marL="285750" indent="-285750">
              <a:buFont typeface="Wingdings"/>
              <a:buChar char="Ø"/>
            </a:pPr>
            <a:endParaRPr lang="en-US">
              <a:cs typeface="Calibri" panose="020F0502020204030204"/>
            </a:endParaRPr>
          </a:p>
          <a:p>
            <a:pPr marL="285750" indent="-285750">
              <a:buFont typeface="Wingdings"/>
              <a:buChar char="Ø"/>
            </a:pPr>
            <a:r>
              <a:rPr lang="en-US">
                <a:ea typeface="+mn-lt"/>
                <a:cs typeface="+mn-lt"/>
              </a:rPr>
              <a:t>Noise Reduction: Plants can help to absorb sound and reduce noise levels, creating a quieter and more peaceful environment within healthcare facilities.</a:t>
            </a:r>
            <a:endParaRPr lang="en-US">
              <a:cs typeface="Calibri" panose="020F0502020204030204"/>
            </a:endParaRPr>
          </a:p>
          <a:p>
            <a:pPr marL="285750" indent="-285750">
              <a:buFont typeface="Wingdings"/>
              <a:buChar char="Ø"/>
            </a:pPr>
            <a:endParaRPr lang="en-US">
              <a:cs typeface="Calibri" panose="020F0502020204030204"/>
            </a:endParaRPr>
          </a:p>
          <a:p>
            <a:pPr marL="285750" indent="-285750">
              <a:buFont typeface="Wingdings"/>
              <a:buChar char="Ø"/>
            </a:pPr>
            <a:r>
              <a:rPr lang="en-US">
                <a:ea typeface="+mn-lt"/>
                <a:cs typeface="+mn-lt"/>
              </a:rPr>
              <a:t>This approach aims to connect people with nature and create spaces that promote better health and well-being.</a:t>
            </a:r>
            <a:endParaRPr lang="en-US">
              <a:cs typeface="Calibri" panose="020F0502020204030204"/>
            </a:endParaRPr>
          </a:p>
          <a:p>
            <a:pPr marL="285750" indent="-285750">
              <a:buFont typeface="Wingdings"/>
              <a:buChar char="Ø"/>
            </a:pPr>
            <a:endParaRPr lang="en-US">
              <a:cs typeface="Calibri" panose="020F0502020204030204"/>
            </a:endParaRPr>
          </a:p>
          <a:p>
            <a:pPr marL="285750" indent="-285750">
              <a:buFont typeface="Wingdings"/>
              <a:buChar char="Ø"/>
            </a:pPr>
            <a:r>
              <a:rPr lang="en-US">
                <a:ea typeface="+mn-lt"/>
                <a:cs typeface="+mn-lt"/>
              </a:rPr>
              <a:t>Increased Productivity</a:t>
            </a:r>
            <a:endParaRPr lang="en-US">
              <a:cs typeface="Calibri" panose="020F0502020204030204"/>
            </a:endParaRPr>
          </a:p>
          <a:p>
            <a:pPr marL="285750" indent="-285750">
              <a:buFont typeface="Wingdings"/>
              <a:buChar char="Ø"/>
            </a:pPr>
            <a:endParaRPr lang="en-US">
              <a:cs typeface="Calibri" panose="020F0502020204030204"/>
            </a:endParaRPr>
          </a:p>
          <a:p>
            <a:pPr marL="285750" indent="-285750">
              <a:buFont typeface="Wingdings"/>
              <a:buChar char="Ø"/>
            </a:pPr>
            <a:r>
              <a:rPr lang="en-US">
                <a:ea typeface="+mn-lt"/>
                <a:cs typeface="+mn-lt"/>
              </a:rPr>
              <a:t>Aesthetically Pleasing: Indoor plants can greatly enhance the visual appeal of healthcare spaces, making them more welcoming and pleasant for patients, visitors, and staff.</a:t>
            </a:r>
            <a:endParaRPr lang="en-US">
              <a:cs typeface="Calibri" panose="020F0502020204030204"/>
            </a:endParaRPr>
          </a:p>
          <a:p>
            <a:pPr>
              <a:lnSpc>
                <a:spcPct val="90000"/>
              </a:lnSpc>
              <a:spcAft>
                <a:spcPts val="600"/>
              </a:spcAft>
            </a:pPr>
            <a:endParaRPr lang="en-US">
              <a:cs typeface="Calibri" panose="020F0502020204030204"/>
            </a:endParaRPr>
          </a:p>
        </p:txBody>
      </p:sp>
      <p:sp>
        <p:nvSpPr>
          <p:cNvPr id="35" name="Rectangle 34">
            <a:extLst>
              <a:ext uri="{FF2B5EF4-FFF2-40B4-BE49-F238E27FC236}">
                <a16:creationId xmlns:a16="http://schemas.microsoft.com/office/drawing/2014/main" xmlns=""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9C3A50E9-9119-7BC3-083B-2D84CCC78E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Rectangle 40">
            <a:extLst>
              <a:ext uri="{FF2B5EF4-FFF2-40B4-BE49-F238E27FC236}">
                <a16:creationId xmlns:a16="http://schemas.microsoft.com/office/drawing/2014/main" xmlns=""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TextBox 7">
            <a:extLst>
              <a:ext uri="{FF2B5EF4-FFF2-40B4-BE49-F238E27FC236}">
                <a16:creationId xmlns:a16="http://schemas.microsoft.com/office/drawing/2014/main" xmlns="" id="{EFA43AAA-48D7-523E-CE1B-955455B8AA46}"/>
              </a:ext>
            </a:extLst>
          </p:cNvPr>
          <p:cNvSpPr txBox="1"/>
          <p:nvPr/>
        </p:nvSpPr>
        <p:spPr>
          <a:xfrm>
            <a:off x="829733" y="140305"/>
            <a:ext cx="41704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400">
                <a:latin typeface="Roboto"/>
                <a:ea typeface="Roboto"/>
                <a:cs typeface="Roboto"/>
              </a:rPr>
              <a:t>Indoor Planting System</a:t>
            </a:r>
          </a:p>
        </p:txBody>
      </p:sp>
      <p:pic>
        <p:nvPicPr>
          <p:cNvPr id="6" name="Content Placeholder 5" descr="A screen shot of a plant growing&#10;&#10;Description automatically generated">
            <a:extLst>
              <a:ext uri="{FF2B5EF4-FFF2-40B4-BE49-F238E27FC236}">
                <a16:creationId xmlns:a16="http://schemas.microsoft.com/office/drawing/2014/main" xmlns="" id="{B20B05A2-BBD5-C41C-7250-33BF2AF83431}"/>
              </a:ext>
            </a:extLst>
          </p:cNvPr>
          <p:cNvPicPr>
            <a:picLocks noGrp="1" noChangeAspect="1"/>
          </p:cNvPicPr>
          <p:nvPr>
            <p:ph idx="1"/>
          </p:nvPr>
        </p:nvPicPr>
        <p:blipFill>
          <a:blip r:embed="rId2"/>
          <a:stretch>
            <a:fillRect/>
          </a:stretch>
        </p:blipFill>
        <p:spPr>
          <a:xfrm>
            <a:off x="6786817" y="475169"/>
            <a:ext cx="4584700" cy="5899854"/>
          </a:xfrm>
        </p:spPr>
      </p:pic>
    </p:spTree>
    <p:extLst>
      <p:ext uri="{BB962C8B-B14F-4D97-AF65-F5344CB8AC3E}">
        <p14:creationId xmlns:p14="http://schemas.microsoft.com/office/powerpoint/2010/main" val="2007037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241</Words>
  <Application>Microsoft Office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Arial Nova</vt:lpstr>
      <vt:lpstr>Bahnschrift</vt:lpstr>
      <vt:lpstr>Calibri</vt:lpstr>
      <vt:lpstr>Calibri Light</vt:lpstr>
      <vt:lpstr>Proxima Nova Regular</vt:lpstr>
      <vt:lpstr>Proxima Nova Semi Bold</vt:lpstr>
      <vt:lpstr>Roboto</vt:lpstr>
      <vt:lpstr>Segoe UI</vt:lpstr>
      <vt:lpstr>Wingdings</vt:lpstr>
      <vt:lpstr>office theme</vt:lpstr>
      <vt:lpstr> Quality Improvement Collaborative 2023 </vt:lpstr>
      <vt:lpstr>The Challenge </vt:lpstr>
      <vt:lpstr>Aim: Create a client friendly office to improve engagement </vt:lpstr>
      <vt:lpstr>Parking &amp; Pubic Transportation </vt:lpstr>
      <vt:lpstr>ACCOMMODATIONS FOR INDIVIDUALS WITH MOBILITY IMPAIRMENTS Physical Environment </vt:lpstr>
      <vt:lpstr>Available Resouces In A Friendly Environment </vt:lpstr>
      <vt:lpstr>The Arts </vt:lpstr>
      <vt:lpstr>Growing In-Office Library for Clients Narrative Absorption  </vt:lpstr>
      <vt:lpstr>  </vt:lpstr>
      <vt:lpstr>Relaxing Outdoor Area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Guendel</dc:creator>
  <cp:lastModifiedBy>Shelby Guendel</cp:lastModifiedBy>
  <cp:revision>2</cp:revision>
  <dcterms:created xsi:type="dcterms:W3CDTF">2023-12-20T21:49:32Z</dcterms:created>
  <dcterms:modified xsi:type="dcterms:W3CDTF">2024-01-11T16:56:40Z</dcterms:modified>
</cp:coreProperties>
</file>