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7" r:id="rId3"/>
    <p:sldId id="261" r:id="rId4"/>
    <p:sldId id="260" r:id="rId5"/>
    <p:sldId id="262"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758"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Percent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DA5-477F-BCE5-A968B0107C6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DA5-477F-BCE5-A968B0107C6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DA5-477F-BCE5-A968B0107C6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DA5-477F-BCE5-A968B0107C6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Surveys Given</c:v>
                </c:pt>
                <c:pt idx="1">
                  <c:v>In-custody Clients</c:v>
                </c:pt>
                <c:pt idx="2">
                  <c:v>Declined to participate</c:v>
                </c:pt>
                <c:pt idx="3">
                  <c:v>Staff error</c:v>
                </c:pt>
              </c:strCache>
            </c:strRef>
          </c:cat>
          <c:val>
            <c:numRef>
              <c:f>Sheet1!$B$2:$B$5</c:f>
              <c:numCache>
                <c:formatCode>General</c:formatCode>
                <c:ptCount val="4"/>
                <c:pt idx="0">
                  <c:v>84</c:v>
                </c:pt>
                <c:pt idx="1">
                  <c:v>10</c:v>
                </c:pt>
                <c:pt idx="2">
                  <c:v>3.5</c:v>
                </c:pt>
                <c:pt idx="3">
                  <c:v>2.5</c:v>
                </c:pt>
              </c:numCache>
            </c:numRef>
          </c:val>
          <c:extLst>
            <c:ext xmlns:c16="http://schemas.microsoft.com/office/drawing/2014/chart" uri="{C3380CC4-5D6E-409C-BE32-E72D297353CC}">
              <c16:uniqueId val="{00000000-6BC2-40EF-B3EF-83FC4FB16FB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C1F658-29BA-4BE4-B9CB-948067F88C3C}" type="doc">
      <dgm:prSet loTypeId="urn:microsoft.com/office/officeart/2005/8/layout/vProcess5" loCatId="process" qsTypeId="urn:microsoft.com/office/officeart/2005/8/quickstyle/simple4" qsCatId="simple" csTypeId="urn:microsoft.com/office/officeart/2005/8/colors/colorful2" csCatId="colorful" phldr="1"/>
      <dgm:spPr/>
      <dgm:t>
        <a:bodyPr/>
        <a:lstStyle/>
        <a:p>
          <a:endParaRPr lang="en-US"/>
        </a:p>
      </dgm:t>
    </dgm:pt>
    <dgm:pt modelId="{58A52D7E-0B5A-4444-97B5-FA502F2C17FF}">
      <dgm:prSet/>
      <dgm:spPr/>
      <dgm:t>
        <a:bodyPr/>
        <a:lstStyle/>
        <a:p>
          <a:r>
            <a:rPr lang="en-US" b="1" u="sng" dirty="0"/>
            <a:t>PDSA Cycle 1:</a:t>
          </a:r>
          <a:r>
            <a:rPr lang="en-US" dirty="0"/>
            <a:t> The Procedural checklist when completing an Access Point assessment will include a step for distributing a survey to the consumer.</a:t>
          </a:r>
        </a:p>
      </dgm:t>
    </dgm:pt>
    <dgm:pt modelId="{A63C5AC9-20CF-4FB6-953B-3C63490190A5}" type="parTrans" cxnId="{8774B283-7918-4EAC-99FA-1E4604364D94}">
      <dgm:prSet/>
      <dgm:spPr/>
      <dgm:t>
        <a:bodyPr/>
        <a:lstStyle/>
        <a:p>
          <a:endParaRPr lang="en-US"/>
        </a:p>
      </dgm:t>
    </dgm:pt>
    <dgm:pt modelId="{0C9CD4F8-249D-4D74-9BB3-BB621CB25459}" type="sibTrans" cxnId="{8774B283-7918-4EAC-99FA-1E4604364D94}">
      <dgm:prSet/>
      <dgm:spPr/>
      <dgm:t>
        <a:bodyPr/>
        <a:lstStyle/>
        <a:p>
          <a:endParaRPr lang="en-US"/>
        </a:p>
      </dgm:t>
    </dgm:pt>
    <dgm:pt modelId="{43A171B0-A082-4D40-8EA3-D7793389B258}">
      <dgm:prSet/>
      <dgm:spPr/>
      <dgm:t>
        <a:bodyPr/>
        <a:lstStyle/>
        <a:p>
          <a:r>
            <a:rPr lang="en-US" b="1" u="sng" dirty="0"/>
            <a:t>PDSA Cycle 2:  </a:t>
          </a:r>
          <a:r>
            <a:rPr lang="en-US" dirty="0"/>
            <a:t>Access Point staff will acknowledge whether a satisfaction survey was distributed to the client, and in what method (text, fax, hard copy, email, etc.). This will be included in the Data Points sent to Meghan Wautier following each assessment.</a:t>
          </a:r>
        </a:p>
      </dgm:t>
    </dgm:pt>
    <dgm:pt modelId="{9D6FBCD5-9837-4DBE-A5F0-F70BF0AF9448}" type="parTrans" cxnId="{99A189E1-18A2-467B-BCEB-6E18E1CB27AE}">
      <dgm:prSet/>
      <dgm:spPr/>
      <dgm:t>
        <a:bodyPr/>
        <a:lstStyle/>
        <a:p>
          <a:endParaRPr lang="en-US"/>
        </a:p>
      </dgm:t>
    </dgm:pt>
    <dgm:pt modelId="{94F20FA2-7CA7-4085-B730-D57BA78BE47F}" type="sibTrans" cxnId="{99A189E1-18A2-467B-BCEB-6E18E1CB27AE}">
      <dgm:prSet/>
      <dgm:spPr/>
      <dgm:t>
        <a:bodyPr/>
        <a:lstStyle/>
        <a:p>
          <a:endParaRPr lang="en-US"/>
        </a:p>
      </dgm:t>
    </dgm:pt>
    <dgm:pt modelId="{F4090C96-E986-4721-B8F2-52E31B153F55}" type="pres">
      <dgm:prSet presAssocID="{7DC1F658-29BA-4BE4-B9CB-948067F88C3C}" presName="outerComposite" presStyleCnt="0">
        <dgm:presLayoutVars>
          <dgm:chMax val="5"/>
          <dgm:dir/>
          <dgm:resizeHandles val="exact"/>
        </dgm:presLayoutVars>
      </dgm:prSet>
      <dgm:spPr/>
    </dgm:pt>
    <dgm:pt modelId="{D20DD41D-9537-4AB4-B91F-9DE028721C28}" type="pres">
      <dgm:prSet presAssocID="{7DC1F658-29BA-4BE4-B9CB-948067F88C3C}" presName="dummyMaxCanvas" presStyleCnt="0">
        <dgm:presLayoutVars/>
      </dgm:prSet>
      <dgm:spPr/>
    </dgm:pt>
    <dgm:pt modelId="{C3068F36-224D-4CEF-96F8-CC64DDF75C80}" type="pres">
      <dgm:prSet presAssocID="{7DC1F658-29BA-4BE4-B9CB-948067F88C3C}" presName="TwoNodes_1" presStyleLbl="node1" presStyleIdx="0" presStyleCnt="2">
        <dgm:presLayoutVars>
          <dgm:bulletEnabled val="1"/>
        </dgm:presLayoutVars>
      </dgm:prSet>
      <dgm:spPr/>
    </dgm:pt>
    <dgm:pt modelId="{8FA5430F-0451-4ACB-A52B-570334551BD8}" type="pres">
      <dgm:prSet presAssocID="{7DC1F658-29BA-4BE4-B9CB-948067F88C3C}" presName="TwoNodes_2" presStyleLbl="node1" presStyleIdx="1" presStyleCnt="2">
        <dgm:presLayoutVars>
          <dgm:bulletEnabled val="1"/>
        </dgm:presLayoutVars>
      </dgm:prSet>
      <dgm:spPr/>
    </dgm:pt>
    <dgm:pt modelId="{11FF945C-DE86-4734-8FD9-50F2C3B83217}" type="pres">
      <dgm:prSet presAssocID="{7DC1F658-29BA-4BE4-B9CB-948067F88C3C}" presName="TwoConn_1-2" presStyleLbl="fgAccFollowNode1" presStyleIdx="0" presStyleCnt="1">
        <dgm:presLayoutVars>
          <dgm:bulletEnabled val="1"/>
        </dgm:presLayoutVars>
      </dgm:prSet>
      <dgm:spPr/>
    </dgm:pt>
    <dgm:pt modelId="{001B42ED-6A34-40A8-B9C8-EAED2CE9442A}" type="pres">
      <dgm:prSet presAssocID="{7DC1F658-29BA-4BE4-B9CB-948067F88C3C}" presName="TwoNodes_1_text" presStyleLbl="node1" presStyleIdx="1" presStyleCnt="2">
        <dgm:presLayoutVars>
          <dgm:bulletEnabled val="1"/>
        </dgm:presLayoutVars>
      </dgm:prSet>
      <dgm:spPr/>
    </dgm:pt>
    <dgm:pt modelId="{E4BA21E4-4419-4621-AEBA-9850079046FD}" type="pres">
      <dgm:prSet presAssocID="{7DC1F658-29BA-4BE4-B9CB-948067F88C3C}" presName="TwoNodes_2_text" presStyleLbl="node1" presStyleIdx="1" presStyleCnt="2">
        <dgm:presLayoutVars>
          <dgm:bulletEnabled val="1"/>
        </dgm:presLayoutVars>
      </dgm:prSet>
      <dgm:spPr/>
    </dgm:pt>
  </dgm:ptLst>
  <dgm:cxnLst>
    <dgm:cxn modelId="{D8F51728-D962-4325-A505-0D0343690C2B}" type="presOf" srcId="{58A52D7E-0B5A-4444-97B5-FA502F2C17FF}" destId="{C3068F36-224D-4CEF-96F8-CC64DDF75C80}" srcOrd="0" destOrd="0" presId="urn:microsoft.com/office/officeart/2005/8/layout/vProcess5"/>
    <dgm:cxn modelId="{EE75C441-E37F-490F-B39E-867FE9ACF0C9}" type="presOf" srcId="{58A52D7E-0B5A-4444-97B5-FA502F2C17FF}" destId="{001B42ED-6A34-40A8-B9C8-EAED2CE9442A}" srcOrd="1" destOrd="0" presId="urn:microsoft.com/office/officeart/2005/8/layout/vProcess5"/>
    <dgm:cxn modelId="{8774B283-7918-4EAC-99FA-1E4604364D94}" srcId="{7DC1F658-29BA-4BE4-B9CB-948067F88C3C}" destId="{58A52D7E-0B5A-4444-97B5-FA502F2C17FF}" srcOrd="0" destOrd="0" parTransId="{A63C5AC9-20CF-4FB6-953B-3C63490190A5}" sibTransId="{0C9CD4F8-249D-4D74-9BB3-BB621CB25459}"/>
    <dgm:cxn modelId="{A0D1DF8C-6657-4A8D-B9B9-A66C242A42D4}" type="presOf" srcId="{7DC1F658-29BA-4BE4-B9CB-948067F88C3C}" destId="{F4090C96-E986-4721-B8F2-52E31B153F55}" srcOrd="0" destOrd="0" presId="urn:microsoft.com/office/officeart/2005/8/layout/vProcess5"/>
    <dgm:cxn modelId="{E7248AA1-B3AB-475A-A92D-1C889C52A964}" type="presOf" srcId="{0C9CD4F8-249D-4D74-9BB3-BB621CB25459}" destId="{11FF945C-DE86-4734-8FD9-50F2C3B83217}" srcOrd="0" destOrd="0" presId="urn:microsoft.com/office/officeart/2005/8/layout/vProcess5"/>
    <dgm:cxn modelId="{4618FCDB-19C5-4933-A0B9-0D9FA2D7D79F}" type="presOf" srcId="{43A171B0-A082-4D40-8EA3-D7793389B258}" destId="{E4BA21E4-4419-4621-AEBA-9850079046FD}" srcOrd="1" destOrd="0" presId="urn:microsoft.com/office/officeart/2005/8/layout/vProcess5"/>
    <dgm:cxn modelId="{99A189E1-18A2-467B-BCEB-6E18E1CB27AE}" srcId="{7DC1F658-29BA-4BE4-B9CB-948067F88C3C}" destId="{43A171B0-A082-4D40-8EA3-D7793389B258}" srcOrd="1" destOrd="0" parTransId="{9D6FBCD5-9837-4DBE-A5F0-F70BF0AF9448}" sibTransId="{94F20FA2-7CA7-4085-B730-D57BA78BE47F}"/>
    <dgm:cxn modelId="{FAEDD7EC-9DD2-447C-B087-EF0D87C052A0}" type="presOf" srcId="{43A171B0-A082-4D40-8EA3-D7793389B258}" destId="{8FA5430F-0451-4ACB-A52B-570334551BD8}" srcOrd="0" destOrd="0" presId="urn:microsoft.com/office/officeart/2005/8/layout/vProcess5"/>
    <dgm:cxn modelId="{1C222512-0BBA-46D9-AC14-975FB24B7D41}" type="presParOf" srcId="{F4090C96-E986-4721-B8F2-52E31B153F55}" destId="{D20DD41D-9537-4AB4-B91F-9DE028721C28}" srcOrd="0" destOrd="0" presId="urn:microsoft.com/office/officeart/2005/8/layout/vProcess5"/>
    <dgm:cxn modelId="{A835D409-CC2D-47FE-8003-B9673385B999}" type="presParOf" srcId="{F4090C96-E986-4721-B8F2-52E31B153F55}" destId="{C3068F36-224D-4CEF-96F8-CC64DDF75C80}" srcOrd="1" destOrd="0" presId="urn:microsoft.com/office/officeart/2005/8/layout/vProcess5"/>
    <dgm:cxn modelId="{1B5629FE-0C4F-44EC-9120-FB25516B2031}" type="presParOf" srcId="{F4090C96-E986-4721-B8F2-52E31B153F55}" destId="{8FA5430F-0451-4ACB-A52B-570334551BD8}" srcOrd="2" destOrd="0" presId="urn:microsoft.com/office/officeart/2005/8/layout/vProcess5"/>
    <dgm:cxn modelId="{DA4CFBAD-A180-428E-AAC2-DF760FB84537}" type="presParOf" srcId="{F4090C96-E986-4721-B8F2-52E31B153F55}" destId="{11FF945C-DE86-4734-8FD9-50F2C3B83217}" srcOrd="3" destOrd="0" presId="urn:microsoft.com/office/officeart/2005/8/layout/vProcess5"/>
    <dgm:cxn modelId="{55C8C03E-C485-4BD3-98A9-6F139E3B1AA4}" type="presParOf" srcId="{F4090C96-E986-4721-B8F2-52E31B153F55}" destId="{001B42ED-6A34-40A8-B9C8-EAED2CE9442A}" srcOrd="4" destOrd="0" presId="urn:microsoft.com/office/officeart/2005/8/layout/vProcess5"/>
    <dgm:cxn modelId="{77B9F638-A18D-4116-B995-3E75A98A33A7}" type="presParOf" srcId="{F4090C96-E986-4721-B8F2-52E31B153F55}" destId="{E4BA21E4-4419-4621-AEBA-9850079046FD}"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68F36-224D-4CEF-96F8-CC64DDF75C80}">
      <dsp:nvSpPr>
        <dsp:cNvPr id="0" name=""/>
        <dsp:cNvSpPr/>
      </dsp:nvSpPr>
      <dsp:spPr>
        <a:xfrm>
          <a:off x="0" y="0"/>
          <a:ext cx="9197340" cy="1588527"/>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u="sng" kern="1200" dirty="0"/>
            <a:t>PDSA Cycle 1:</a:t>
          </a:r>
          <a:r>
            <a:rPr lang="en-US" sz="1900" kern="1200" dirty="0"/>
            <a:t> The Procedural checklist when completing an Access Point assessment will include a step for distributing a survey to the consumer.</a:t>
          </a:r>
        </a:p>
      </dsp:txBody>
      <dsp:txXfrm>
        <a:off x="46526" y="46526"/>
        <a:ext cx="7555473" cy="1495475"/>
      </dsp:txXfrm>
    </dsp:sp>
    <dsp:sp modelId="{8FA5430F-0451-4ACB-A52B-570334551BD8}">
      <dsp:nvSpPr>
        <dsp:cNvPr id="0" name=""/>
        <dsp:cNvSpPr/>
      </dsp:nvSpPr>
      <dsp:spPr>
        <a:xfrm>
          <a:off x="1623059" y="1941534"/>
          <a:ext cx="9197340" cy="1588527"/>
        </a:xfrm>
        <a:prstGeom prst="roundRect">
          <a:avLst>
            <a:gd name="adj" fmla="val 10000"/>
          </a:avLst>
        </a:prstGeom>
        <a:gradFill rotWithShape="0">
          <a:gsLst>
            <a:gs pos="0">
              <a:schemeClr val="accent2">
                <a:hueOff val="1149490"/>
                <a:satOff val="-18772"/>
                <a:lumOff val="1176"/>
                <a:alphaOff val="0"/>
                <a:tint val="96000"/>
                <a:satMod val="100000"/>
                <a:lumMod val="104000"/>
              </a:schemeClr>
            </a:gs>
            <a:gs pos="78000">
              <a:schemeClr val="accent2">
                <a:hueOff val="1149490"/>
                <a:satOff val="-18772"/>
                <a:lumOff val="1176"/>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u="sng" kern="1200" dirty="0"/>
            <a:t>PDSA Cycle 2:  </a:t>
          </a:r>
          <a:r>
            <a:rPr lang="en-US" sz="1900" kern="1200" dirty="0"/>
            <a:t>Access Point staff will acknowledge whether a satisfaction survey was distributed to the client, and in what method (text, fax, hard copy, email, etc.). This will be included in the Data Points sent to Meghan Wautier following each assessment.</a:t>
          </a:r>
        </a:p>
      </dsp:txBody>
      <dsp:txXfrm>
        <a:off x="1669585" y="1988060"/>
        <a:ext cx="6448684" cy="1495475"/>
      </dsp:txXfrm>
    </dsp:sp>
    <dsp:sp modelId="{11FF945C-DE86-4734-8FD9-50F2C3B83217}">
      <dsp:nvSpPr>
        <dsp:cNvPr id="0" name=""/>
        <dsp:cNvSpPr/>
      </dsp:nvSpPr>
      <dsp:spPr>
        <a:xfrm>
          <a:off x="8164796" y="1248759"/>
          <a:ext cx="1032543" cy="103254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97118" y="1248759"/>
        <a:ext cx="567899" cy="7769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59E0888-BDCC-422E-A0AF-ACA2A85F4154}" type="datetimeFigureOut">
              <a:rPr lang="en-US" smtClean="0"/>
              <a:t>10/26/2021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426315086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9E0888-BDCC-422E-A0AF-ACA2A85F4154}"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105507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59E0888-BDCC-422E-A0AF-ACA2A85F4154}" type="datetimeFigureOut">
              <a:rPr lang="en-US" smtClean="0"/>
              <a:t>10/26/2021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1747293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59E0888-BDCC-422E-A0AF-ACA2A85F4154}" type="datetimeFigureOut">
              <a:rPr lang="en-US" smtClean="0"/>
              <a:t>10/26/2021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75FACEB-56BE-4C22-8B54-B0AF7A9E4165}"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38130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59E0888-BDCC-422E-A0AF-ACA2A85F4154}" type="datetimeFigureOut">
              <a:rPr lang="en-US" smtClean="0"/>
              <a:t>10/26/2021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3798738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59E0888-BDCC-422E-A0AF-ACA2A85F4154}" type="datetimeFigureOut">
              <a:rPr lang="en-US" smtClean="0"/>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2751985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59E0888-BDCC-422E-A0AF-ACA2A85F4154}" type="datetimeFigureOut">
              <a:rPr lang="en-US" smtClean="0"/>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427627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9E0888-BDCC-422E-A0AF-ACA2A85F4154}"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3253095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59E0888-BDCC-422E-A0AF-ACA2A85F4154}" type="datetimeFigureOut">
              <a:rPr lang="en-US" smtClean="0"/>
              <a:t>10/26/2021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130920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9E0888-BDCC-422E-A0AF-ACA2A85F4154}"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55407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59E0888-BDCC-422E-A0AF-ACA2A85F4154}" type="datetimeFigureOut">
              <a:rPr lang="en-US" smtClean="0"/>
              <a:t>10/26/2021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158454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9E0888-BDCC-422E-A0AF-ACA2A85F4154}"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341583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9E0888-BDCC-422E-A0AF-ACA2A85F4154}" type="datetimeFigureOut">
              <a:rPr lang="en-US" smtClean="0"/>
              <a:t>10/26/2021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93638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9E0888-BDCC-422E-A0AF-ACA2A85F4154}" type="datetimeFigureOut">
              <a:rPr lang="en-US" smtClean="0"/>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3230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E0888-BDCC-422E-A0AF-ACA2A85F4154}" type="datetimeFigureOut">
              <a:rPr lang="en-US" smtClean="0"/>
              <a:t>10/26/2021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31822860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9E0888-BDCC-422E-A0AF-ACA2A85F4154}"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168545681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9E0888-BDCC-422E-A0AF-ACA2A85F4154}"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FACEB-56BE-4C22-8B54-B0AF7A9E4165}" type="slidenum">
              <a:rPr lang="en-US" smtClean="0"/>
              <a:t>‹#›</a:t>
            </a:fld>
            <a:endParaRPr lang="en-US"/>
          </a:p>
        </p:txBody>
      </p:sp>
    </p:spTree>
    <p:extLst>
      <p:ext uri="{BB962C8B-B14F-4D97-AF65-F5344CB8AC3E}">
        <p14:creationId xmlns:p14="http://schemas.microsoft.com/office/powerpoint/2010/main" val="95226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9E0888-BDCC-422E-A0AF-ACA2A85F4154}" type="datetimeFigureOut">
              <a:rPr lang="en-US" smtClean="0"/>
              <a:t>10/26/2021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5FACEB-56BE-4C22-8B54-B0AF7A9E4165}" type="slidenum">
              <a:rPr lang="en-US" smtClean="0"/>
              <a:t>‹#›</a:t>
            </a:fld>
            <a:endParaRPr lang="en-US"/>
          </a:p>
        </p:txBody>
      </p:sp>
    </p:spTree>
    <p:extLst>
      <p:ext uri="{BB962C8B-B14F-4D97-AF65-F5344CB8AC3E}">
        <p14:creationId xmlns:p14="http://schemas.microsoft.com/office/powerpoint/2010/main" val="12968409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mwautier@sironarecovery.org" TargetMode="External"/><Relationship Id="rId2" Type="http://schemas.openxmlformats.org/officeDocument/2006/relationships/hyperlink" Target="mailto:kstangel@sironarecovery.org" TargetMode="External"/><Relationship Id="rId1" Type="http://schemas.openxmlformats.org/officeDocument/2006/relationships/slideLayout" Target="../slideLayouts/slideLayout2.xml"/><Relationship Id="rId6" Type="http://schemas.openxmlformats.org/officeDocument/2006/relationships/hyperlink" Target="mailto:adrew@sironarecovery.org" TargetMode="External"/><Relationship Id="rId5" Type="http://schemas.openxmlformats.org/officeDocument/2006/relationships/hyperlink" Target="mailto:cklein@sironarecovery.org" TargetMode="External"/><Relationship Id="rId4" Type="http://schemas.openxmlformats.org/officeDocument/2006/relationships/hyperlink" Target="mailto:chonecker@sironarecovery.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08C3-10B1-4811-B4A0-A3CB7FEA3649}"/>
              </a:ext>
            </a:extLst>
          </p:cNvPr>
          <p:cNvSpPr>
            <a:spLocks noGrp="1"/>
          </p:cNvSpPr>
          <p:nvPr>
            <p:ph type="title"/>
          </p:nvPr>
        </p:nvSpPr>
        <p:spPr/>
        <p:txBody>
          <a:bodyPr>
            <a:normAutofit fontScale="90000"/>
          </a:bodyPr>
          <a:lstStyle/>
          <a:p>
            <a:r>
              <a:rPr lang="en-US" sz="5400" dirty="0">
                <a:solidFill>
                  <a:schemeClr val="tx1"/>
                </a:solidFill>
              </a:rPr>
              <a:t>Sirona recovery</a:t>
            </a:r>
            <a:br>
              <a:rPr lang="en-US" sz="5400" dirty="0">
                <a:solidFill>
                  <a:schemeClr val="tx1"/>
                </a:solidFill>
              </a:rPr>
            </a:br>
            <a:r>
              <a:rPr lang="en-US" sz="5400">
                <a:solidFill>
                  <a:schemeClr val="tx1"/>
                </a:solidFill>
              </a:rPr>
              <a:t>Access Point NIAT</a:t>
            </a:r>
            <a:r>
              <a:rPr lang="en-US">
                <a:solidFill>
                  <a:schemeClr val="tx1"/>
                </a:solidFill>
              </a:rPr>
              <a:t>x</a:t>
            </a:r>
            <a:r>
              <a:rPr lang="en-US" sz="5400">
                <a:solidFill>
                  <a:schemeClr val="tx1"/>
                </a:solidFill>
              </a:rPr>
              <a:t> </a:t>
            </a:r>
            <a:r>
              <a:rPr lang="en-US" sz="5400" dirty="0">
                <a:solidFill>
                  <a:schemeClr val="tx1"/>
                </a:solidFill>
              </a:rPr>
              <a:t>Team</a:t>
            </a:r>
          </a:p>
        </p:txBody>
      </p:sp>
      <p:sp>
        <p:nvSpPr>
          <p:cNvPr id="3" name="Content Placeholder 2">
            <a:extLst>
              <a:ext uri="{FF2B5EF4-FFF2-40B4-BE49-F238E27FC236}">
                <a16:creationId xmlns:a16="http://schemas.microsoft.com/office/drawing/2014/main" id="{0FA1F8EC-DE71-4F32-A153-6ACDCC5EC623}"/>
              </a:ext>
            </a:extLst>
          </p:cNvPr>
          <p:cNvSpPr>
            <a:spLocks noGrp="1"/>
          </p:cNvSpPr>
          <p:nvPr>
            <p:ph idx="1"/>
          </p:nvPr>
        </p:nvSpPr>
        <p:spPr>
          <a:xfrm>
            <a:off x="1710714" y="3903059"/>
            <a:ext cx="8770571" cy="4081671"/>
          </a:xfrm>
        </p:spPr>
        <p:txBody>
          <a:bodyPr>
            <a:normAutofit/>
          </a:bodyPr>
          <a:lstStyle/>
          <a:p>
            <a:r>
              <a:rPr lang="en-US" sz="2800" dirty="0">
                <a:solidFill>
                  <a:schemeClr val="tx1"/>
                </a:solidFill>
              </a:rPr>
              <a:t>Kim Stangel: </a:t>
            </a:r>
            <a:r>
              <a:rPr lang="en-US" sz="2800" dirty="0">
                <a:solidFill>
                  <a:schemeClr val="tx1"/>
                </a:solidFill>
                <a:hlinkClick r:id="rId2"/>
              </a:rPr>
              <a:t>kstangel@sironarecovery.org</a:t>
            </a:r>
            <a:r>
              <a:rPr lang="en-US" sz="2800" dirty="0">
                <a:solidFill>
                  <a:schemeClr val="tx1"/>
                </a:solidFill>
              </a:rPr>
              <a:t> </a:t>
            </a:r>
            <a:endParaRPr lang="en-US" sz="2800" dirty="0"/>
          </a:p>
          <a:p>
            <a:r>
              <a:rPr lang="en-US" sz="2800" dirty="0">
                <a:solidFill>
                  <a:schemeClr val="tx1"/>
                </a:solidFill>
              </a:rPr>
              <a:t>Meghan Wautier </a:t>
            </a:r>
            <a:r>
              <a:rPr lang="en-US" sz="2800" dirty="0">
                <a:solidFill>
                  <a:schemeClr val="tx1"/>
                </a:solidFill>
                <a:hlinkClick r:id="rId3"/>
              </a:rPr>
              <a:t>mwautier@sironarecovery.org</a:t>
            </a:r>
            <a:r>
              <a:rPr lang="en-US" sz="2800" dirty="0">
                <a:solidFill>
                  <a:schemeClr val="tx1"/>
                </a:solidFill>
              </a:rPr>
              <a:t> </a:t>
            </a:r>
            <a:endParaRPr lang="en-US" sz="2800" dirty="0">
              <a:solidFill>
                <a:schemeClr val="accent3"/>
              </a:solidFill>
            </a:endParaRPr>
          </a:p>
          <a:p>
            <a:r>
              <a:rPr lang="en-US" sz="2800" dirty="0">
                <a:solidFill>
                  <a:schemeClr val="tx1"/>
                </a:solidFill>
              </a:rPr>
              <a:t>Chris Honecker </a:t>
            </a:r>
            <a:r>
              <a:rPr lang="en-US" sz="2800" dirty="0">
                <a:solidFill>
                  <a:schemeClr val="tx1"/>
                </a:solidFill>
                <a:hlinkClick r:id="rId4"/>
              </a:rPr>
              <a:t>chonecker@sironarecovery.org</a:t>
            </a:r>
            <a:r>
              <a:rPr lang="en-US" sz="2800" dirty="0">
                <a:solidFill>
                  <a:schemeClr val="tx1"/>
                </a:solidFill>
              </a:rPr>
              <a:t> </a:t>
            </a:r>
            <a:endParaRPr lang="en-US" sz="2800" dirty="0">
              <a:solidFill>
                <a:schemeClr val="accent3"/>
              </a:solidFill>
            </a:endParaRPr>
          </a:p>
          <a:p>
            <a:r>
              <a:rPr lang="en-US" sz="2800" dirty="0">
                <a:solidFill>
                  <a:schemeClr val="tx1"/>
                </a:solidFill>
              </a:rPr>
              <a:t>Carly Klein </a:t>
            </a:r>
            <a:r>
              <a:rPr lang="en-US" sz="2800" dirty="0">
                <a:solidFill>
                  <a:schemeClr val="tx1"/>
                </a:solidFill>
                <a:hlinkClick r:id="rId5"/>
              </a:rPr>
              <a:t>cklein@sironarecovery.org</a:t>
            </a:r>
            <a:r>
              <a:rPr lang="en-US" sz="2800" dirty="0">
                <a:solidFill>
                  <a:schemeClr val="tx1"/>
                </a:solidFill>
              </a:rPr>
              <a:t> </a:t>
            </a:r>
            <a:endParaRPr lang="en-US" sz="2800" dirty="0"/>
          </a:p>
          <a:p>
            <a:r>
              <a:rPr lang="en-US" sz="2800" dirty="0"/>
              <a:t>Alex Drew </a:t>
            </a:r>
            <a:r>
              <a:rPr lang="en-US" sz="2800" dirty="0">
                <a:hlinkClick r:id="rId6"/>
              </a:rPr>
              <a:t>adrew@sironarecovery.org</a:t>
            </a:r>
            <a:r>
              <a:rPr lang="en-US" sz="2800" dirty="0"/>
              <a:t> </a:t>
            </a:r>
            <a:endParaRPr lang="en-US" sz="3600" dirty="0"/>
          </a:p>
        </p:txBody>
      </p:sp>
      <p:sp>
        <p:nvSpPr>
          <p:cNvPr id="4" name="Rectangle 3">
            <a:extLst>
              <a:ext uri="{FF2B5EF4-FFF2-40B4-BE49-F238E27FC236}">
                <a16:creationId xmlns:a16="http://schemas.microsoft.com/office/drawing/2014/main" id="{16CDB9CC-B0EA-4E26-B6D9-0920DB44CB50}"/>
              </a:ext>
            </a:extLst>
          </p:cNvPr>
          <p:cNvSpPr/>
          <p:nvPr/>
        </p:nvSpPr>
        <p:spPr>
          <a:xfrm>
            <a:off x="1613733" y="2603351"/>
            <a:ext cx="8499443"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Satisfaction Guaranteed!</a:t>
            </a:r>
          </a:p>
        </p:txBody>
      </p:sp>
    </p:spTree>
    <p:extLst>
      <p:ext uri="{BB962C8B-B14F-4D97-AF65-F5344CB8AC3E}">
        <p14:creationId xmlns:p14="http://schemas.microsoft.com/office/powerpoint/2010/main" val="1846563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08C3-10B1-4811-B4A0-A3CB7FEA3649}"/>
              </a:ext>
            </a:extLst>
          </p:cNvPr>
          <p:cNvSpPr>
            <a:spLocks noGrp="1"/>
          </p:cNvSpPr>
          <p:nvPr>
            <p:ph type="title"/>
          </p:nvPr>
        </p:nvSpPr>
        <p:spPr>
          <a:xfrm>
            <a:off x="2746310" y="550842"/>
            <a:ext cx="8610600" cy="1293028"/>
          </a:xfrm>
        </p:spPr>
        <p:txBody>
          <a:bodyPr>
            <a:normAutofit fontScale="90000"/>
          </a:bodyPr>
          <a:lstStyle/>
          <a:p>
            <a:r>
              <a:rPr lang="en-US" sz="5400" dirty="0">
                <a:solidFill>
                  <a:schemeClr val="tx1"/>
                </a:solidFill>
              </a:rPr>
              <a:t>Project AIM &amp;</a:t>
            </a:r>
            <a:br>
              <a:rPr lang="en-US" sz="5400" dirty="0">
                <a:solidFill>
                  <a:schemeClr val="tx1"/>
                </a:solidFill>
              </a:rPr>
            </a:br>
            <a:r>
              <a:rPr lang="en-US" sz="5400" dirty="0">
                <a:solidFill>
                  <a:schemeClr val="tx1"/>
                </a:solidFill>
              </a:rPr>
              <a:t>Impact</a:t>
            </a:r>
          </a:p>
        </p:txBody>
      </p:sp>
      <p:sp>
        <p:nvSpPr>
          <p:cNvPr id="3" name="Content Placeholder 2">
            <a:extLst>
              <a:ext uri="{FF2B5EF4-FFF2-40B4-BE49-F238E27FC236}">
                <a16:creationId xmlns:a16="http://schemas.microsoft.com/office/drawing/2014/main" id="{0FA1F8EC-DE71-4F32-A153-6ACDCC5EC623}"/>
              </a:ext>
            </a:extLst>
          </p:cNvPr>
          <p:cNvSpPr>
            <a:spLocks noGrp="1"/>
          </p:cNvSpPr>
          <p:nvPr>
            <p:ph idx="1"/>
          </p:nvPr>
        </p:nvSpPr>
        <p:spPr>
          <a:xfrm>
            <a:off x="685800" y="1843870"/>
            <a:ext cx="10820400" cy="4374815"/>
          </a:xfrm>
        </p:spPr>
        <p:txBody>
          <a:bodyPr>
            <a:normAutofit fontScale="92500" lnSpcReduction="10000"/>
          </a:bodyPr>
          <a:lstStyle/>
          <a:p>
            <a:pPr marL="0" indent="0">
              <a:buNone/>
            </a:pPr>
            <a:r>
              <a:rPr lang="en-US" sz="3600" b="1" dirty="0">
                <a:solidFill>
                  <a:schemeClr val="accent2"/>
                </a:solidFill>
              </a:rPr>
              <a:t>Satisfaction Guaranteed </a:t>
            </a:r>
          </a:p>
          <a:p>
            <a:endParaRPr lang="en-US" sz="2800" dirty="0">
              <a:solidFill>
                <a:schemeClr val="tx1"/>
              </a:solidFill>
            </a:endParaRPr>
          </a:p>
          <a:p>
            <a:r>
              <a:rPr lang="en-US" sz="2800" dirty="0">
                <a:solidFill>
                  <a:schemeClr val="tx1"/>
                </a:solidFill>
              </a:rPr>
              <a:t>The </a:t>
            </a:r>
            <a:r>
              <a:rPr lang="en-US" sz="2800" u="sng" dirty="0">
                <a:solidFill>
                  <a:schemeClr val="tx1"/>
                </a:solidFill>
              </a:rPr>
              <a:t>AIM</a:t>
            </a:r>
            <a:r>
              <a:rPr lang="en-US" sz="2800" dirty="0">
                <a:solidFill>
                  <a:schemeClr val="tx1"/>
                </a:solidFill>
              </a:rPr>
              <a:t> for this project is to meet or exceed a 90 percent rate of distributing satisfaction surveys to consumers following completion of their CARS assessments.</a:t>
            </a:r>
          </a:p>
          <a:p>
            <a:r>
              <a:rPr lang="en-US" sz="2800" u="sng" dirty="0"/>
              <a:t>Expected impact </a:t>
            </a:r>
            <a:r>
              <a:rPr lang="en-US" sz="2800" dirty="0"/>
              <a:t>is to (1) have an accurate measure to observe overall client satisfaction, and (2) obtain a basis for areas the Access Point program can make future improvements.</a:t>
            </a:r>
          </a:p>
          <a:p>
            <a:r>
              <a:rPr lang="en-US" sz="2800" u="sng" dirty="0">
                <a:solidFill>
                  <a:schemeClr val="tx1"/>
                </a:solidFill>
              </a:rPr>
              <a:t>Target Population</a:t>
            </a:r>
            <a:r>
              <a:rPr lang="en-US" sz="2800" dirty="0">
                <a:solidFill>
                  <a:schemeClr val="tx1"/>
                </a:solidFill>
              </a:rPr>
              <a:t>: This project focused on Milwaukee County consumers aged 18-59 referred to the </a:t>
            </a:r>
            <a:r>
              <a:rPr lang="en-US" sz="2800" dirty="0"/>
              <a:t>Sirona Recovery</a:t>
            </a:r>
            <a:r>
              <a:rPr lang="en-US" sz="2800" dirty="0">
                <a:solidFill>
                  <a:schemeClr val="tx1"/>
                </a:solidFill>
              </a:rPr>
              <a:t> Access Point program.</a:t>
            </a:r>
          </a:p>
          <a:p>
            <a:endParaRPr lang="en-US" sz="2800" dirty="0">
              <a:solidFill>
                <a:schemeClr val="tx1"/>
              </a:solidFill>
            </a:endParaRPr>
          </a:p>
        </p:txBody>
      </p:sp>
    </p:spTree>
    <p:extLst>
      <p:ext uri="{BB962C8B-B14F-4D97-AF65-F5344CB8AC3E}">
        <p14:creationId xmlns:p14="http://schemas.microsoft.com/office/powerpoint/2010/main" val="67583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08C3-10B1-4811-B4A0-A3CB7FEA3649}"/>
              </a:ext>
            </a:extLst>
          </p:cNvPr>
          <p:cNvSpPr>
            <a:spLocks noGrp="1"/>
          </p:cNvSpPr>
          <p:nvPr>
            <p:ph type="title"/>
          </p:nvPr>
        </p:nvSpPr>
        <p:spPr>
          <a:xfrm>
            <a:off x="2895600" y="764373"/>
            <a:ext cx="8610600" cy="1293028"/>
          </a:xfrm>
        </p:spPr>
        <p:txBody>
          <a:bodyPr>
            <a:normAutofit/>
          </a:bodyPr>
          <a:lstStyle/>
          <a:p>
            <a:r>
              <a:rPr lang="en-US" dirty="0"/>
              <a:t>Strategies &amp;</a:t>
            </a:r>
            <a:br>
              <a:rPr lang="en-US" dirty="0"/>
            </a:br>
            <a:r>
              <a:rPr lang="en-US" dirty="0"/>
              <a:t>PDSA Cycles</a:t>
            </a:r>
          </a:p>
        </p:txBody>
      </p:sp>
      <p:graphicFrame>
        <p:nvGraphicFramePr>
          <p:cNvPr id="5" name="Content Placeholder 2">
            <a:extLst>
              <a:ext uri="{FF2B5EF4-FFF2-40B4-BE49-F238E27FC236}">
                <a16:creationId xmlns:a16="http://schemas.microsoft.com/office/drawing/2014/main" id="{344EFDBF-4795-4DF3-94C2-DDFE148FEB74}"/>
              </a:ext>
            </a:extLst>
          </p:cNvPr>
          <p:cNvGraphicFramePr>
            <a:graphicFrameLocks noGrp="1"/>
          </p:cNvGraphicFramePr>
          <p:nvPr>
            <p:ph idx="1"/>
            <p:extLst>
              <p:ext uri="{D42A27DB-BD31-4B8C-83A1-F6EECF244321}">
                <p14:modId xmlns:p14="http://schemas.microsoft.com/office/powerpoint/2010/main" val="2773005269"/>
              </p:ext>
            </p:extLst>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593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08C3-10B1-4811-B4A0-A3CB7FEA3649}"/>
              </a:ext>
            </a:extLst>
          </p:cNvPr>
          <p:cNvSpPr>
            <a:spLocks noGrp="1"/>
          </p:cNvSpPr>
          <p:nvPr>
            <p:ph type="title"/>
          </p:nvPr>
        </p:nvSpPr>
        <p:spPr>
          <a:xfrm>
            <a:off x="2951583" y="429343"/>
            <a:ext cx="8610600" cy="1293028"/>
          </a:xfrm>
        </p:spPr>
        <p:txBody>
          <a:bodyPr>
            <a:normAutofit/>
          </a:bodyPr>
          <a:lstStyle/>
          <a:p>
            <a:r>
              <a:rPr lang="en-US" sz="5400" dirty="0">
                <a:solidFill>
                  <a:schemeClr val="tx1"/>
                </a:solidFill>
              </a:rPr>
              <a:t>Project Results</a:t>
            </a:r>
          </a:p>
        </p:txBody>
      </p:sp>
      <p:sp>
        <p:nvSpPr>
          <p:cNvPr id="3" name="Content Placeholder 2">
            <a:extLst>
              <a:ext uri="{FF2B5EF4-FFF2-40B4-BE49-F238E27FC236}">
                <a16:creationId xmlns:a16="http://schemas.microsoft.com/office/drawing/2014/main" id="{0FA1F8EC-DE71-4F32-A153-6ACDCC5EC623}"/>
              </a:ext>
            </a:extLst>
          </p:cNvPr>
          <p:cNvSpPr>
            <a:spLocks noGrp="1"/>
          </p:cNvSpPr>
          <p:nvPr>
            <p:ph idx="1"/>
          </p:nvPr>
        </p:nvSpPr>
        <p:spPr>
          <a:xfrm>
            <a:off x="585699" y="1927883"/>
            <a:ext cx="10976484" cy="4930220"/>
          </a:xfrm>
        </p:spPr>
        <p:txBody>
          <a:bodyPr>
            <a:noAutofit/>
          </a:bodyPr>
          <a:lstStyle/>
          <a:p>
            <a:r>
              <a:rPr lang="en-US" sz="2400" dirty="0"/>
              <a:t>Project length was six months: April – September 2021</a:t>
            </a:r>
          </a:p>
          <a:p>
            <a:r>
              <a:rPr lang="en-US" sz="2400" dirty="0"/>
              <a:t>A total of 126 assessments were completed.</a:t>
            </a:r>
          </a:p>
          <a:p>
            <a:r>
              <a:rPr lang="en-US" sz="2400" dirty="0"/>
              <a:t>106 participants were distributed surveys via text, in-person, email, and fax. 13 clients were assessed in custody without reliable way to provide the survey without influencing results by staff presence. 4 clients declined to participate in the survey. 3 clients were not distributed surveys due to AP Intake Specialist error.</a:t>
            </a:r>
          </a:p>
          <a:p>
            <a:r>
              <a:rPr lang="en-US" sz="2400" dirty="0"/>
              <a:t>Percentage of total distributed surveys among the consumers during this trial period </a:t>
            </a:r>
            <a:r>
              <a:rPr lang="en-US" sz="2400" b="1" dirty="0">
                <a:solidFill>
                  <a:schemeClr val="accent2"/>
                </a:solidFill>
              </a:rPr>
              <a:t>resulted in 84%.</a:t>
            </a:r>
          </a:p>
        </p:txBody>
      </p:sp>
    </p:spTree>
    <p:extLst>
      <p:ext uri="{BB962C8B-B14F-4D97-AF65-F5344CB8AC3E}">
        <p14:creationId xmlns:p14="http://schemas.microsoft.com/office/powerpoint/2010/main" val="3320444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08C3-10B1-4811-B4A0-A3CB7FEA3649}"/>
              </a:ext>
            </a:extLst>
          </p:cNvPr>
          <p:cNvSpPr>
            <a:spLocks noGrp="1"/>
          </p:cNvSpPr>
          <p:nvPr>
            <p:ph type="title"/>
          </p:nvPr>
        </p:nvSpPr>
        <p:spPr>
          <a:xfrm>
            <a:off x="2907195" y="90908"/>
            <a:ext cx="8610600" cy="1293028"/>
          </a:xfrm>
        </p:spPr>
        <p:txBody>
          <a:bodyPr>
            <a:normAutofit fontScale="90000"/>
          </a:bodyPr>
          <a:lstStyle/>
          <a:p>
            <a:br>
              <a:rPr lang="en-US" sz="5400" dirty="0">
                <a:solidFill>
                  <a:schemeClr val="tx1"/>
                </a:solidFill>
              </a:rPr>
            </a:br>
            <a:r>
              <a:rPr lang="en-US" sz="5400" dirty="0">
                <a:solidFill>
                  <a:schemeClr val="tx1"/>
                </a:solidFill>
              </a:rPr>
              <a:t>Moving forward</a:t>
            </a:r>
          </a:p>
        </p:txBody>
      </p:sp>
      <p:sp>
        <p:nvSpPr>
          <p:cNvPr id="3" name="Content Placeholder 2">
            <a:extLst>
              <a:ext uri="{FF2B5EF4-FFF2-40B4-BE49-F238E27FC236}">
                <a16:creationId xmlns:a16="http://schemas.microsoft.com/office/drawing/2014/main" id="{0FA1F8EC-DE71-4F32-A153-6ACDCC5EC623}"/>
              </a:ext>
            </a:extLst>
          </p:cNvPr>
          <p:cNvSpPr>
            <a:spLocks noGrp="1"/>
          </p:cNvSpPr>
          <p:nvPr>
            <p:ph idx="1"/>
          </p:nvPr>
        </p:nvSpPr>
        <p:spPr>
          <a:xfrm>
            <a:off x="381740" y="1642839"/>
            <a:ext cx="5237825" cy="4731328"/>
          </a:xfrm>
        </p:spPr>
        <p:txBody>
          <a:bodyPr>
            <a:noAutofit/>
          </a:bodyPr>
          <a:lstStyle/>
          <a:p>
            <a:pPr lvl="1"/>
            <a:r>
              <a:rPr lang="en-US" sz="2200" dirty="0"/>
              <a:t>Target sustainment measure is 90 percent.</a:t>
            </a:r>
          </a:p>
          <a:p>
            <a:pPr lvl="1"/>
            <a:r>
              <a:rPr lang="en-US" sz="2200" dirty="0"/>
              <a:t>We will be adopting the acknowledgement of sending the survey as a part of the AP Assessment Checklist.</a:t>
            </a:r>
          </a:p>
          <a:p>
            <a:pPr lvl="1"/>
            <a:r>
              <a:rPr lang="en-US" sz="2200" dirty="0"/>
              <a:t>We will be c</a:t>
            </a:r>
            <a:r>
              <a:rPr lang="en-US" sz="2200" dirty="0">
                <a:solidFill>
                  <a:schemeClr val="tx1"/>
                </a:solidFill>
              </a:rPr>
              <a:t>ontinuing to list the method of survey distribution when </a:t>
            </a:r>
            <a:r>
              <a:rPr lang="en-US" sz="2200" dirty="0"/>
              <a:t>sending data points to a supervisor.</a:t>
            </a:r>
          </a:p>
          <a:p>
            <a:pPr lvl="1"/>
            <a:r>
              <a:rPr lang="en-US" sz="2200" dirty="0"/>
              <a:t>We are hopeful to utilize information from the surveys to make future program improvements!</a:t>
            </a:r>
          </a:p>
        </p:txBody>
      </p:sp>
      <p:graphicFrame>
        <p:nvGraphicFramePr>
          <p:cNvPr id="6" name="Chart 5">
            <a:extLst>
              <a:ext uri="{FF2B5EF4-FFF2-40B4-BE49-F238E27FC236}">
                <a16:creationId xmlns:a16="http://schemas.microsoft.com/office/drawing/2014/main" id="{D045E5DB-8CFA-4422-A6D7-F060AAE3FF40}"/>
              </a:ext>
            </a:extLst>
          </p:cNvPr>
          <p:cNvGraphicFramePr/>
          <p:nvPr>
            <p:extLst>
              <p:ext uri="{D42A27DB-BD31-4B8C-83A1-F6EECF244321}">
                <p14:modId xmlns:p14="http://schemas.microsoft.com/office/powerpoint/2010/main" val="894778132"/>
              </p:ext>
            </p:extLst>
          </p:nvPr>
        </p:nvGraphicFramePr>
        <p:xfrm>
          <a:off x="5808196" y="1642839"/>
          <a:ext cx="5798105" cy="39455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879951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353</TotalTime>
  <Words>375</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Sirona recovery Access Point NIATx Team</vt:lpstr>
      <vt:lpstr>Project AIM &amp; Impact</vt:lpstr>
      <vt:lpstr>Strategies &amp; PDSA Cycles</vt:lpstr>
      <vt:lpstr>Project Results</vt:lpstr>
      <vt:lpstr> Moving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NIATx Team</dc:title>
  <dc:creator>Meghan Wautier</dc:creator>
  <cp:lastModifiedBy>Moebius, Amy</cp:lastModifiedBy>
  <cp:revision>3</cp:revision>
  <cp:lastPrinted>2019-10-15T16:38:01Z</cp:lastPrinted>
  <dcterms:created xsi:type="dcterms:W3CDTF">2019-10-15T16:36:59Z</dcterms:created>
  <dcterms:modified xsi:type="dcterms:W3CDTF">2021-10-26T15:48:25Z</dcterms:modified>
</cp:coreProperties>
</file>