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592A7-241C-51FE-8A0C-A330EEB16D14}" v="741" dt="2022-10-18T15:10:47.309"/>
    <p1510:client id="{6332FF84-F4A3-4973-8445-5DF53C64D68E}" v="92" dt="2022-10-18T01:46:13.680"/>
    <p1510:client id="{B9819A24-E74C-45A8-A21F-FDDBB60F8159}" v="761" dt="2022-10-14T16:48:27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Data%20for%20NIATx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No-Show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no-shows</c:v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for NIATx Project.xlsx]Sheet1'!$A$1:$A$6</c:f>
              <c:strCache>
                <c:ptCount val="6"/>
                <c:pt idx="0">
                  <c:v>Feburary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</c:strCache>
            </c:strRef>
          </c:cat>
          <c:val>
            <c:numRef>
              <c:f>'[Data for NIATx Project.xlsx]Sheet1'!$B$1:$B$6</c:f>
              <c:numCache>
                <c:formatCode>General</c:formatCode>
                <c:ptCount val="6"/>
                <c:pt idx="0">
                  <c:v>9</c:v>
                </c:pt>
                <c:pt idx="1">
                  <c:v>20</c:v>
                </c:pt>
                <c:pt idx="2">
                  <c:v>15</c:v>
                </c:pt>
                <c:pt idx="3">
                  <c:v>13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2-41B1-BBAA-D5FD309CA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267415"/>
        <c:axId val="1314107447"/>
      </c:barChart>
      <c:catAx>
        <c:axId val="3632674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 of the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107447"/>
        <c:crosses val="autoZero"/>
        <c:auto val="1"/>
        <c:lblAlgn val="ctr"/>
        <c:lblOffset val="100"/>
        <c:noMultiLvlLbl val="0"/>
      </c:catAx>
      <c:valAx>
        <c:axId val="1314107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No-Shows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267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08016185476817"/>
          <c:y val="0.92168456604057303"/>
          <c:w val="0.28542279090113737"/>
          <c:h val="6.4841952392838506E-2"/>
        </c:manualLayout>
      </c:layout>
      <c:overlay val="0"/>
      <c:spPr>
        <a:noFill/>
        <a:ln>
          <a:solidFill>
            <a:srgbClr val="75717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A8B66-EBEA-41FE-A469-516E1F67E8C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6809A-BE96-4E11-B378-24E618A7974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Reduced attendance due to clients no-showing for appointments</a:t>
          </a:r>
        </a:p>
      </dgm:t>
    </dgm:pt>
    <dgm:pt modelId="{E4AA3804-BDB5-4454-B4A6-4A82BBA827C5}" type="parTrans" cxnId="{54C1034D-E6B6-4E2D-BDC3-7F6B7CD9254C}">
      <dgm:prSet/>
      <dgm:spPr/>
      <dgm:t>
        <a:bodyPr/>
        <a:lstStyle/>
        <a:p>
          <a:endParaRPr lang="en-US"/>
        </a:p>
      </dgm:t>
    </dgm:pt>
    <dgm:pt modelId="{D98F4266-952C-4091-A6CF-2717C172B20A}" type="sibTrans" cxnId="{54C1034D-E6B6-4E2D-BDC3-7F6B7CD9254C}">
      <dgm:prSet/>
      <dgm:spPr/>
      <dgm:t>
        <a:bodyPr/>
        <a:lstStyle/>
        <a:p>
          <a:endParaRPr lang="en-US"/>
        </a:p>
      </dgm:t>
    </dgm:pt>
    <dgm:pt modelId="{5266312D-CFDE-4944-A33F-FB22EAD648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Why is this a problem?</a:t>
          </a:r>
        </a:p>
      </dgm:t>
    </dgm:pt>
    <dgm:pt modelId="{9B8E3EF5-7D65-4508-B528-5F24B3A0D50D}" type="parTrans" cxnId="{E568E1C5-14B6-47CF-BBD3-4F5EEAD6C9AA}">
      <dgm:prSet/>
      <dgm:spPr/>
      <dgm:t>
        <a:bodyPr/>
        <a:lstStyle/>
        <a:p>
          <a:endParaRPr lang="en-US"/>
        </a:p>
      </dgm:t>
    </dgm:pt>
    <dgm:pt modelId="{52C8F0B5-96BA-4EE2-8B9E-676AB4EB9067}" type="sibTrans" cxnId="{E568E1C5-14B6-47CF-BBD3-4F5EEAD6C9AA}">
      <dgm:prSet/>
      <dgm:spPr/>
      <dgm:t>
        <a:bodyPr/>
        <a:lstStyle/>
        <a:p>
          <a:endParaRPr lang="en-US"/>
        </a:p>
      </dgm:t>
    </dgm:pt>
    <dgm:pt modelId="{E28DB007-22D2-4DC5-B67B-42384A7C4D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Clients aren't getting the help they need</a:t>
          </a:r>
        </a:p>
      </dgm:t>
    </dgm:pt>
    <dgm:pt modelId="{3E5E8F65-ACD3-41A7-9682-414EACA13BC7}" type="parTrans" cxnId="{5D4D07C9-0A18-4B3B-A163-0A6986CDA59E}">
      <dgm:prSet/>
      <dgm:spPr/>
      <dgm:t>
        <a:bodyPr/>
        <a:lstStyle/>
        <a:p>
          <a:endParaRPr lang="en-US"/>
        </a:p>
      </dgm:t>
    </dgm:pt>
    <dgm:pt modelId="{2B0C540E-3D35-42B5-B7FF-61038B765475}" type="sibTrans" cxnId="{5D4D07C9-0A18-4B3B-A163-0A6986CDA59E}">
      <dgm:prSet/>
      <dgm:spPr/>
      <dgm:t>
        <a:bodyPr/>
        <a:lstStyle/>
        <a:p>
          <a:endParaRPr lang="en-US"/>
        </a:p>
      </dgm:t>
    </dgm:pt>
    <dgm:pt modelId="{D3413D85-C7D1-41FC-A2B3-9CA0903875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Decreases efficient use of the therapists' time and resources</a:t>
          </a:r>
        </a:p>
      </dgm:t>
    </dgm:pt>
    <dgm:pt modelId="{6B965B92-F5E7-4858-B784-25BF928EE783}" type="parTrans" cxnId="{925BBE47-C986-4F11-BBE5-72C788048389}">
      <dgm:prSet/>
      <dgm:spPr/>
      <dgm:t>
        <a:bodyPr/>
        <a:lstStyle/>
        <a:p>
          <a:endParaRPr lang="en-US"/>
        </a:p>
      </dgm:t>
    </dgm:pt>
    <dgm:pt modelId="{83310C6C-D46C-4B25-A64B-77A5383FA278}" type="sibTrans" cxnId="{925BBE47-C986-4F11-BBE5-72C788048389}">
      <dgm:prSet/>
      <dgm:spPr/>
      <dgm:t>
        <a:bodyPr/>
        <a:lstStyle/>
        <a:p>
          <a:endParaRPr lang="en-US"/>
        </a:p>
      </dgm:t>
    </dgm:pt>
    <dgm:pt modelId="{A5175F9A-FAE7-4766-BD6E-5887D3687C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Creates missed opportunities for other clients waiting to be seen</a:t>
          </a:r>
        </a:p>
      </dgm:t>
    </dgm:pt>
    <dgm:pt modelId="{76979A44-CA28-48D3-8B27-373574B6F9CF}" type="parTrans" cxnId="{424EA1F7-3F17-4F00-93F6-DC29DF266B0A}">
      <dgm:prSet/>
      <dgm:spPr/>
      <dgm:t>
        <a:bodyPr/>
        <a:lstStyle/>
        <a:p>
          <a:endParaRPr lang="en-US"/>
        </a:p>
      </dgm:t>
    </dgm:pt>
    <dgm:pt modelId="{F680D2F4-263D-4E19-B461-C65BA487A29D}" type="sibTrans" cxnId="{424EA1F7-3F17-4F00-93F6-DC29DF266B0A}">
      <dgm:prSet/>
      <dgm:spPr/>
      <dgm:t>
        <a:bodyPr/>
        <a:lstStyle/>
        <a:p>
          <a:endParaRPr lang="en-US"/>
        </a:p>
      </dgm:t>
    </dgm:pt>
    <dgm:pt modelId="{A9752DC8-9C51-4385-9B35-ADB5ED65E3CA}" type="pres">
      <dgm:prSet presAssocID="{04AA8B66-EBEA-41FE-A469-516E1F67E8CB}" presName="root" presStyleCnt="0">
        <dgm:presLayoutVars>
          <dgm:dir/>
          <dgm:resizeHandles val="exact"/>
        </dgm:presLayoutVars>
      </dgm:prSet>
      <dgm:spPr/>
    </dgm:pt>
    <dgm:pt modelId="{D12C5290-9330-4B2F-BC9B-79934DEB49B1}" type="pres">
      <dgm:prSet presAssocID="{F386809A-BE96-4E11-B378-24E618A79743}" presName="compNode" presStyleCnt="0"/>
      <dgm:spPr/>
    </dgm:pt>
    <dgm:pt modelId="{FF6A090D-6436-4519-9F2F-6BACD9208B2E}" type="pres">
      <dgm:prSet presAssocID="{F386809A-BE96-4E11-B378-24E618A797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E9C23F64-3C85-4FE6-9E45-95D0BD3CF98C}" type="pres">
      <dgm:prSet presAssocID="{F386809A-BE96-4E11-B378-24E618A79743}" presName="iconSpace" presStyleCnt="0"/>
      <dgm:spPr/>
    </dgm:pt>
    <dgm:pt modelId="{6A43696D-C3DD-4DF7-887A-CACF84045B48}" type="pres">
      <dgm:prSet presAssocID="{F386809A-BE96-4E11-B378-24E618A79743}" presName="parTx" presStyleLbl="revTx" presStyleIdx="0" presStyleCnt="4">
        <dgm:presLayoutVars>
          <dgm:chMax val="0"/>
          <dgm:chPref val="0"/>
        </dgm:presLayoutVars>
      </dgm:prSet>
      <dgm:spPr/>
    </dgm:pt>
    <dgm:pt modelId="{4E156FBF-E91F-4836-9885-285674BE0ABD}" type="pres">
      <dgm:prSet presAssocID="{F386809A-BE96-4E11-B378-24E618A79743}" presName="txSpace" presStyleCnt="0"/>
      <dgm:spPr/>
    </dgm:pt>
    <dgm:pt modelId="{43C40B9B-F3F3-4083-9941-4992E0BCE4F8}" type="pres">
      <dgm:prSet presAssocID="{F386809A-BE96-4E11-B378-24E618A79743}" presName="desTx" presStyleLbl="revTx" presStyleIdx="1" presStyleCnt="4">
        <dgm:presLayoutVars/>
      </dgm:prSet>
      <dgm:spPr/>
    </dgm:pt>
    <dgm:pt modelId="{B59E2277-61E1-4BFA-9EA1-871FC4C0F5F5}" type="pres">
      <dgm:prSet presAssocID="{D98F4266-952C-4091-A6CF-2717C172B20A}" presName="sibTrans" presStyleCnt="0"/>
      <dgm:spPr/>
    </dgm:pt>
    <dgm:pt modelId="{0FD2B21D-8186-4965-8922-AC7AF19282D9}" type="pres">
      <dgm:prSet presAssocID="{5266312D-CFDE-4944-A33F-FB22EAD6487F}" presName="compNode" presStyleCnt="0"/>
      <dgm:spPr/>
    </dgm:pt>
    <dgm:pt modelId="{15F434CD-8083-4BEB-AB1B-89237CF8A0DE}" type="pres">
      <dgm:prSet presAssocID="{5266312D-CFDE-4944-A33F-FB22EAD6487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94E0D50-8A9A-4A59-88FF-0900C17F42CE}" type="pres">
      <dgm:prSet presAssocID="{5266312D-CFDE-4944-A33F-FB22EAD6487F}" presName="iconSpace" presStyleCnt="0"/>
      <dgm:spPr/>
    </dgm:pt>
    <dgm:pt modelId="{C251FF5E-17E2-463E-A1DC-71AAAC68B96D}" type="pres">
      <dgm:prSet presAssocID="{5266312D-CFDE-4944-A33F-FB22EAD6487F}" presName="parTx" presStyleLbl="revTx" presStyleIdx="2" presStyleCnt="4">
        <dgm:presLayoutVars>
          <dgm:chMax val="0"/>
          <dgm:chPref val="0"/>
        </dgm:presLayoutVars>
      </dgm:prSet>
      <dgm:spPr/>
    </dgm:pt>
    <dgm:pt modelId="{A87577DC-9804-4E2B-A110-6A3128216CCD}" type="pres">
      <dgm:prSet presAssocID="{5266312D-CFDE-4944-A33F-FB22EAD6487F}" presName="txSpace" presStyleCnt="0"/>
      <dgm:spPr/>
    </dgm:pt>
    <dgm:pt modelId="{00675132-405B-431E-8DD6-0EF24F3BAB03}" type="pres">
      <dgm:prSet presAssocID="{5266312D-CFDE-4944-A33F-FB22EAD6487F}" presName="desTx" presStyleLbl="revTx" presStyleIdx="3" presStyleCnt="4">
        <dgm:presLayoutVars/>
      </dgm:prSet>
      <dgm:spPr/>
    </dgm:pt>
  </dgm:ptLst>
  <dgm:cxnLst>
    <dgm:cxn modelId="{C0C1350C-016B-432E-A02C-CAD3A8FE3BE4}" type="presOf" srcId="{E28DB007-22D2-4DC5-B67B-42384A7C4DCA}" destId="{00675132-405B-431E-8DD6-0EF24F3BAB03}" srcOrd="0" destOrd="0" presId="urn:microsoft.com/office/officeart/2018/2/layout/IconLabelDescriptionList"/>
    <dgm:cxn modelId="{4B4C7026-A954-4274-B4AB-89EB82A92AD3}" type="presOf" srcId="{04AA8B66-EBEA-41FE-A469-516E1F67E8CB}" destId="{A9752DC8-9C51-4385-9B35-ADB5ED65E3CA}" srcOrd="0" destOrd="0" presId="urn:microsoft.com/office/officeart/2018/2/layout/IconLabelDescriptionList"/>
    <dgm:cxn modelId="{925BBE47-C986-4F11-BBE5-72C788048389}" srcId="{5266312D-CFDE-4944-A33F-FB22EAD6487F}" destId="{D3413D85-C7D1-41FC-A2B3-9CA09038759C}" srcOrd="1" destOrd="0" parTransId="{6B965B92-F5E7-4858-B784-25BF928EE783}" sibTransId="{83310C6C-D46C-4B25-A64B-77A5383FA278}"/>
    <dgm:cxn modelId="{68696E4B-9E17-43D2-ACAA-1E8070DF9FDB}" type="presOf" srcId="{5266312D-CFDE-4944-A33F-FB22EAD6487F}" destId="{C251FF5E-17E2-463E-A1DC-71AAAC68B96D}" srcOrd="0" destOrd="0" presId="urn:microsoft.com/office/officeart/2018/2/layout/IconLabelDescriptionList"/>
    <dgm:cxn modelId="{54C1034D-E6B6-4E2D-BDC3-7F6B7CD9254C}" srcId="{04AA8B66-EBEA-41FE-A469-516E1F67E8CB}" destId="{F386809A-BE96-4E11-B378-24E618A79743}" srcOrd="0" destOrd="0" parTransId="{E4AA3804-BDB5-4454-B4A6-4A82BBA827C5}" sibTransId="{D98F4266-952C-4091-A6CF-2717C172B20A}"/>
    <dgm:cxn modelId="{E0D97277-77E2-4B91-AFA6-D9C2B23AC7B1}" type="presOf" srcId="{D3413D85-C7D1-41FC-A2B3-9CA09038759C}" destId="{00675132-405B-431E-8DD6-0EF24F3BAB03}" srcOrd="0" destOrd="1" presId="urn:microsoft.com/office/officeart/2018/2/layout/IconLabelDescriptionList"/>
    <dgm:cxn modelId="{3E657577-2E69-4509-BA84-BAD3A6E33AC9}" type="presOf" srcId="{F386809A-BE96-4E11-B378-24E618A79743}" destId="{6A43696D-C3DD-4DF7-887A-CACF84045B48}" srcOrd="0" destOrd="0" presId="urn:microsoft.com/office/officeart/2018/2/layout/IconLabelDescriptionList"/>
    <dgm:cxn modelId="{E568E1C5-14B6-47CF-BBD3-4F5EEAD6C9AA}" srcId="{04AA8B66-EBEA-41FE-A469-516E1F67E8CB}" destId="{5266312D-CFDE-4944-A33F-FB22EAD6487F}" srcOrd="1" destOrd="0" parTransId="{9B8E3EF5-7D65-4508-B528-5F24B3A0D50D}" sibTransId="{52C8F0B5-96BA-4EE2-8B9E-676AB4EB9067}"/>
    <dgm:cxn modelId="{5D4D07C9-0A18-4B3B-A163-0A6986CDA59E}" srcId="{5266312D-CFDE-4944-A33F-FB22EAD6487F}" destId="{E28DB007-22D2-4DC5-B67B-42384A7C4DCA}" srcOrd="0" destOrd="0" parTransId="{3E5E8F65-ACD3-41A7-9682-414EACA13BC7}" sibTransId="{2B0C540E-3D35-42B5-B7FF-61038B765475}"/>
    <dgm:cxn modelId="{753256CB-C755-42CC-AE58-629E8045E040}" type="presOf" srcId="{A5175F9A-FAE7-4766-BD6E-5887D3687C86}" destId="{00675132-405B-431E-8DD6-0EF24F3BAB03}" srcOrd="0" destOrd="2" presId="urn:microsoft.com/office/officeart/2018/2/layout/IconLabelDescriptionList"/>
    <dgm:cxn modelId="{424EA1F7-3F17-4F00-93F6-DC29DF266B0A}" srcId="{5266312D-CFDE-4944-A33F-FB22EAD6487F}" destId="{A5175F9A-FAE7-4766-BD6E-5887D3687C86}" srcOrd="2" destOrd="0" parTransId="{76979A44-CA28-48D3-8B27-373574B6F9CF}" sibTransId="{F680D2F4-263D-4E19-B461-C65BA487A29D}"/>
    <dgm:cxn modelId="{F8EED1F5-F8A0-461F-8C85-031416D4E01D}" type="presParOf" srcId="{A9752DC8-9C51-4385-9B35-ADB5ED65E3CA}" destId="{D12C5290-9330-4B2F-BC9B-79934DEB49B1}" srcOrd="0" destOrd="0" presId="urn:microsoft.com/office/officeart/2018/2/layout/IconLabelDescriptionList"/>
    <dgm:cxn modelId="{716B5A05-141C-42D6-BE95-4F84CC441310}" type="presParOf" srcId="{D12C5290-9330-4B2F-BC9B-79934DEB49B1}" destId="{FF6A090D-6436-4519-9F2F-6BACD9208B2E}" srcOrd="0" destOrd="0" presId="urn:microsoft.com/office/officeart/2018/2/layout/IconLabelDescriptionList"/>
    <dgm:cxn modelId="{8B5653D9-BA30-481D-96A1-068DCAE72D89}" type="presParOf" srcId="{D12C5290-9330-4B2F-BC9B-79934DEB49B1}" destId="{E9C23F64-3C85-4FE6-9E45-95D0BD3CF98C}" srcOrd="1" destOrd="0" presId="urn:microsoft.com/office/officeart/2018/2/layout/IconLabelDescriptionList"/>
    <dgm:cxn modelId="{964BE2DF-B0FE-47F8-8007-8F398001AE9C}" type="presParOf" srcId="{D12C5290-9330-4B2F-BC9B-79934DEB49B1}" destId="{6A43696D-C3DD-4DF7-887A-CACF84045B48}" srcOrd="2" destOrd="0" presId="urn:microsoft.com/office/officeart/2018/2/layout/IconLabelDescriptionList"/>
    <dgm:cxn modelId="{5AA9140E-2097-411C-BF2C-6B0F8C382BB5}" type="presParOf" srcId="{D12C5290-9330-4B2F-BC9B-79934DEB49B1}" destId="{4E156FBF-E91F-4836-9885-285674BE0ABD}" srcOrd="3" destOrd="0" presId="urn:microsoft.com/office/officeart/2018/2/layout/IconLabelDescriptionList"/>
    <dgm:cxn modelId="{6218C28A-9FDE-4FEB-9099-29200F87046E}" type="presParOf" srcId="{D12C5290-9330-4B2F-BC9B-79934DEB49B1}" destId="{43C40B9B-F3F3-4083-9941-4992E0BCE4F8}" srcOrd="4" destOrd="0" presId="urn:microsoft.com/office/officeart/2018/2/layout/IconLabelDescriptionList"/>
    <dgm:cxn modelId="{6ADCABC8-E6AD-48CF-BC79-CB6396AA16F4}" type="presParOf" srcId="{A9752DC8-9C51-4385-9B35-ADB5ED65E3CA}" destId="{B59E2277-61E1-4BFA-9EA1-871FC4C0F5F5}" srcOrd="1" destOrd="0" presId="urn:microsoft.com/office/officeart/2018/2/layout/IconLabelDescriptionList"/>
    <dgm:cxn modelId="{DECB81A8-D9C7-49DB-9E3D-A8546F115789}" type="presParOf" srcId="{A9752DC8-9C51-4385-9B35-ADB5ED65E3CA}" destId="{0FD2B21D-8186-4965-8922-AC7AF19282D9}" srcOrd="2" destOrd="0" presId="urn:microsoft.com/office/officeart/2018/2/layout/IconLabelDescriptionList"/>
    <dgm:cxn modelId="{1AD3E458-0DA4-405F-AEEF-13E6A9018F50}" type="presParOf" srcId="{0FD2B21D-8186-4965-8922-AC7AF19282D9}" destId="{15F434CD-8083-4BEB-AB1B-89237CF8A0DE}" srcOrd="0" destOrd="0" presId="urn:microsoft.com/office/officeart/2018/2/layout/IconLabelDescriptionList"/>
    <dgm:cxn modelId="{D251A546-4CBD-40D0-8EAE-E1244A986341}" type="presParOf" srcId="{0FD2B21D-8186-4965-8922-AC7AF19282D9}" destId="{194E0D50-8A9A-4A59-88FF-0900C17F42CE}" srcOrd="1" destOrd="0" presId="urn:microsoft.com/office/officeart/2018/2/layout/IconLabelDescriptionList"/>
    <dgm:cxn modelId="{E6C55429-6EDF-402E-BF16-4E024A0F031D}" type="presParOf" srcId="{0FD2B21D-8186-4965-8922-AC7AF19282D9}" destId="{C251FF5E-17E2-463E-A1DC-71AAAC68B96D}" srcOrd="2" destOrd="0" presId="urn:microsoft.com/office/officeart/2018/2/layout/IconLabelDescriptionList"/>
    <dgm:cxn modelId="{361376A5-124E-4F53-A16B-CBAB82CEC04E}" type="presParOf" srcId="{0FD2B21D-8186-4965-8922-AC7AF19282D9}" destId="{A87577DC-9804-4E2B-A110-6A3128216CCD}" srcOrd="3" destOrd="0" presId="urn:microsoft.com/office/officeart/2018/2/layout/IconLabelDescriptionList"/>
    <dgm:cxn modelId="{79421983-8246-45AF-9216-BAFB263BBBD6}" type="presParOf" srcId="{0FD2B21D-8186-4965-8922-AC7AF19282D9}" destId="{00675132-405B-431E-8DD6-0EF24F3BAB0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A090D-6436-4519-9F2F-6BACD9208B2E}">
      <dsp:nvSpPr>
        <dsp:cNvPr id="0" name=""/>
        <dsp:cNvSpPr/>
      </dsp:nvSpPr>
      <dsp:spPr>
        <a:xfrm>
          <a:off x="825119" y="22580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3696D-C3DD-4DF7-887A-CACF84045B48}">
      <dsp:nvSpPr>
        <dsp:cNvPr id="0" name=""/>
        <dsp:cNvSpPr/>
      </dsp:nvSpPr>
      <dsp:spPr>
        <a:xfrm>
          <a:off x="825119" y="189926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Reduced attendance due to clients no-showing for appointments</a:t>
          </a:r>
        </a:p>
      </dsp:txBody>
      <dsp:txXfrm>
        <a:off x="825119" y="1899260"/>
        <a:ext cx="4320000" cy="648000"/>
      </dsp:txXfrm>
    </dsp:sp>
    <dsp:sp modelId="{43C40B9B-F3F3-4083-9941-4992E0BCE4F8}">
      <dsp:nvSpPr>
        <dsp:cNvPr id="0" name=""/>
        <dsp:cNvSpPr/>
      </dsp:nvSpPr>
      <dsp:spPr>
        <a:xfrm>
          <a:off x="825119" y="2622356"/>
          <a:ext cx="4320000" cy="135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434CD-8083-4BEB-AB1B-89237CF8A0DE}">
      <dsp:nvSpPr>
        <dsp:cNvPr id="0" name=""/>
        <dsp:cNvSpPr/>
      </dsp:nvSpPr>
      <dsp:spPr>
        <a:xfrm>
          <a:off x="5901119" y="22580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1FF5E-17E2-463E-A1DC-71AAAC68B96D}">
      <dsp:nvSpPr>
        <dsp:cNvPr id="0" name=""/>
        <dsp:cNvSpPr/>
      </dsp:nvSpPr>
      <dsp:spPr>
        <a:xfrm>
          <a:off x="5901119" y="189926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Why is this a problem?</a:t>
          </a:r>
        </a:p>
      </dsp:txBody>
      <dsp:txXfrm>
        <a:off x="5901119" y="1899260"/>
        <a:ext cx="4320000" cy="648000"/>
      </dsp:txXfrm>
    </dsp:sp>
    <dsp:sp modelId="{00675132-405B-431E-8DD6-0EF24F3BAB03}">
      <dsp:nvSpPr>
        <dsp:cNvPr id="0" name=""/>
        <dsp:cNvSpPr/>
      </dsp:nvSpPr>
      <dsp:spPr>
        <a:xfrm>
          <a:off x="5901119" y="2622356"/>
          <a:ext cx="4320000" cy="135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Clients aren't getting the help they need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Decreases efficient use of the therapists' time and resources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Creates missed opportunities for other clients waiting to be seen</a:t>
          </a:r>
        </a:p>
      </dsp:txBody>
      <dsp:txXfrm>
        <a:off x="5901119" y="2622356"/>
        <a:ext cx="4320000" cy="1358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13097 5080 16383 0 0,'0'7'0'0'0,"0"16"0"0"0,0 11 0 0 0,0 7 0 0 0,0 3 0 0 0,0 1 0 0 0,0 0 0 0 0,0-1 0 0 0,0-1 0 0 0,0-1 0 0 0,0 0 0 0 0,0-1 0 0 0,0 0 0 0 0,0-1 0 0 0,0 1 0 0 0,0 6 0 0 0,0 3 0 0 0,0-1 0 0 0,0-1 0 0 0,0-2 0 0 0,0-2 0 0 0,0-2 0 0 0,0-1 0 0 0,0 0 0 0 0,0-1 0 0 0,0-6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16907 5265 16383 0 0,'7'0'0'0'0,"9"0"0"0"0,9 0 0 0 0,7 0 0 0 0,5 0 0 0 0,3 0 0 0 0,2 0 0 0 0,-7 7 0 0 0,-1 2 0 0 0,-1 0 0 0 0,2-2 0 0 0,1-2 0 0 0,-5 5 0 0 0,-1 1 0 0 0,1-1 0 0 0,3-3 0 0 0,2-3 0 0 0,2-1 0 0 0,-6-2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19394 5812 16383 0 0,'0'-7'0'0'0,"7"-3"0"0"0,9 2 0 0 0,2-6 0 0 0,5-1 0 0 0,5 3 0 0 0,5 4 0 0 0,-3-5 0 0 0,0 1 0 0 0,2 2 0 0 0,3 2 0 0 0,1 4 0 0 0,3 1 0 0 0,1 2 0 0 0,0 1 0 0 0,1 0 0 0 0,0 1 0 0 0,1-1 0 0 0,-1 1 0 0 0,0-1 0 0 0,0 0 0 0 0,-8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13070 6165 16383 0 0,'0'14'0'0'0,"0"18"0"0"0,0 18 0 0 0,0 7 0 0 0,0 1 0 0 0,0-3 0 0 0,0 10 0 0 0,0 2 0 0 0,0-5 0 0 0,0-5 0 0 0,0-6 0 0 0,0-4 0 0 0,0-4 0 0 0,0-2 0 0 0,0-1 0 0 0,0 0 0 0 0,0 0 0 0 0,0-1 0 0 0,0-6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13070 7250 16383 0 0,'0'13'0'0'0,"0"20"0"0"0,0 10 0 0 0,0 4 0 0 0,0 9 0 0 0,0 9 0 0 0,0 6 0 0 0,0-1 0 0 0,0-6 0 0 0,0 0 0 0 0,0-4 0 0 0,0-5 0 0 0,0-5 0 0 0,0-4 0 0 0,0-3 0 0 0,0-2 0 0 0,0-1 0 0 0,0-7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13070 8387 16383 0 0,'0'7'0'0'0,"0"9"0"0"0,0 9 0 0 0,0 7 0 0 0,0 12 0 0 0,0 12 0 0 0,0 4 0 0 0,0 5 0 0 0,0-1 0 0 0,0 2 0 0 0,0-3 0 0 0,0 2 0 0 0,0-4 0 0 0,0-5 0 0 0,0-5 0 0 0,0-5 0 0 0,0-2 0 0 0,0-3 0 0 0,0-1 0 0 0,0 0 0 0 0,0 0 0 0 0,0 0 0 0 0,0-7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13044 4022 16383 0 0,'0'7'0'0'0,"0"9"0"0"0,0 9 0 0 0,0 7 0 0 0,0 5 0 0 0,0 3 0 0 0,0 8 0 0 0,0 4 0 0 0,0-1 0 0 0,0-1 0 0 0,0-4 0 0 0,0-1 0 0 0,0 5 0 0 0,0 0 0 0 0,0 0 0 0 0,0-3 0 0 0,0-1 0 0 0,0-3 0 0 0,0-1 0 0 0,0-1 0 0 0,7 0 0 0 0,2-1 0 0 0,0 0 0 0 0,-2-6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14208 9648 16383 0 0,'7'0'0'0'0,"9"0"0"0"0,9 0 0 0 0,7 0 0 0 0,5 0 0 0 0,3 0 0 0 0,2 0 0 0 0,0 0 0 0 0,1-7 0 0 0,-1-2 0 0 0,0 0 0 0 0,-1 2 0 0 0,0 2 0 0 0,0-5 0 0 0,0-1 0 0 0,0 2 0 0 0,-1 1 0 0 0,-6-3 0 0 0,-3-1 0 0 0,1 2 0 0 0,2 2 0 0 0,2 4 0 0 0,1 1 0 0 0,2 2 0 0 0,1 0 0 0 0,1 2 0 0 0,0-1 0 0 0,0 1 0 0 0,-7-1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16642 9684 16383 0 0,'7'0'0'0'0,"9"0"0"0"0,9 0 0 0 0,7 0 0 0 0,5 0 0 0 0,3 0 0 0 0,2 0 0 0 0,1 0 0 0 0,-1 0 0 0 0,0 0 0 0 0,0 0 0 0 0,-1 0 0 0 0,1 0 0 0 0,-2 0 0 0 0,1 0 0 0 0,0 0 0 0 0,-1 0 0 0 0,1 0 0 0 0,0 0 0 0 0,-1 0 0 0 0,8 0 0 0 0,2 0 0 0 0,-1 0 0 0 0,-1 0 0 0 0,-2 0 0 0 0,-2 0 0 0 0,-2 0 0 0 0,-1 0 0 0 0,0 0 0 0 0,0 0 0 0 0,-1 0 0 0 0,0 0 0 0 0,1 0 0 0 0,-8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19262 9684 16383 0 0,'7'0'0'0'0,"9"0"0"0"0,9 0 0 0 0,7 0 0 0 0,5 0 0 0 0,3 0 0 0 0,2 0 0 0 0,0 0 0 0 0,0 0 0 0 0,1 0 0 0 0,-2 0 0 0 0,1 0 0 0 0,-1 0 0 0 0,0 0 0 0 0,0 0 0 0 0,-1 0 0 0 0,1 0 0 0 0,0 0 0 0 0,-1 0 0 0 0,1 0 0 0 0,-1 0 0 0 0,1 0 0 0 0,0 0 0 0 0,0 0 0 0 0,-1 0 0 0 0,1 0 0 0 0,0 0 0 0 0,-8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8T15:14:13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14340 6138 16383 0 0,'7'0'0'0'0,"9"0"0"0"0,9 0 0 0 0,7 0 0 0 0,5 0 0 0 0,3 0 0 0 0,-5 7 0 0 0,-1 2 0 0 0,-1 0 0 0 0,2-2 0 0 0,2-2 0 0 0,1 5 0 0 0,2 1 0 0 0,0 6 0 0 0,1-1 0 0 0,-7-3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9DEC-B451-4E3B-95CE-54149D276D38}" type="datetimeFigureOut"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F229-AD5A-4973-8ED9-90CD4BA03E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Glow up means a positive personal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F229-AD5A-4973-8ED9-90CD4BA03E2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1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F229-AD5A-4973-8ED9-90CD4BA03E2C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8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6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1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Tuesday, October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7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October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neral@lcfsw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image" Target="../media/image15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13.png"/><Relationship Id="rId2" Type="http://schemas.openxmlformats.org/officeDocument/2006/relationships/chart" Target="../charts/chart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customXml" Target="../ink/ink2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5.xml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8" name="Picture 3" descr="Colorful patterns on the sky">
            <a:extLst>
              <a:ext uri="{FF2B5EF4-FFF2-40B4-BE49-F238E27FC236}">
                <a16:creationId xmlns:a16="http://schemas.microsoft.com/office/drawing/2014/main" id="{766D247D-679D-35FE-87C5-58A53A32A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3" b="1102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501" y="1732247"/>
            <a:ext cx="9916996" cy="1811621"/>
          </a:xfrm>
        </p:spPr>
        <p:txBody>
          <a:bodyPr anchor="b"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Show Up to Glow Up: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Reducing the No Show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501" y="3702502"/>
            <a:ext cx="9916996" cy="23392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Presented By: Emily </a:t>
            </a:r>
            <a:r>
              <a:rPr lang="en-US" err="1">
                <a:solidFill>
                  <a:srgbClr val="FFFFFF"/>
                </a:solidFill>
              </a:rPr>
              <a:t>Steybe</a:t>
            </a:r>
            <a:r>
              <a:rPr lang="en-US">
                <a:solidFill>
                  <a:srgbClr val="FFFFFF"/>
                </a:solidFill>
              </a:rPr>
              <a:t>, </a:t>
            </a:r>
            <a:r>
              <a:rPr lang="en-US" sz="1600">
                <a:solidFill>
                  <a:srgbClr val="FFFFFF"/>
                </a:solidFill>
              </a:rPr>
              <a:t>Billing and Administrative Specialist</a:t>
            </a:r>
          </a:p>
          <a:p>
            <a:r>
              <a:rPr lang="en-US">
                <a:solidFill>
                  <a:srgbClr val="FFFFFF"/>
                </a:solidFill>
                <a:hlinkClick r:id="rId4"/>
              </a:rPr>
              <a:t>general@lcfswi.org</a:t>
            </a:r>
          </a:p>
          <a:p>
            <a:r>
              <a:rPr lang="en-US">
                <a:solidFill>
                  <a:srgbClr val="FFFFFF"/>
                </a:solidFill>
              </a:rPr>
              <a:t>Lutheran Counseling and Family Services of Wisconsin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90B8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90B8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840C-DFD8-DC77-AF17-6E14B55C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71D2AC9-5FF1-5C58-9B53-CE7F42C0B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39580"/>
              </p:ext>
            </p:extLst>
          </p:nvPr>
        </p:nvGraphicFramePr>
        <p:xfrm>
          <a:off x="736926" y="1825625"/>
          <a:ext cx="11046239" cy="420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34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BB9EAD-82C5-4DBD-BD13-BD52755E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7250F5-2719-46CF-BF94-09CA242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2D1D19-94E7-427D-A80A-D6D9F2DA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A0892-93D5-4A4B-BA47-8BCA0D82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4977777" cy="21049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C8AC-691D-97C0-454C-D12E35C1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8" y="3132372"/>
            <a:ext cx="4977777" cy="2825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/>
              <a:t>Our goal was to reduce the NO SHOW average from 15 per month to 12 per month within a 3 month period.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11D842-D027-45A2-981F-6B76E11E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FF5E19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4" descr="Bricks in the form of network signals on orange background">
            <a:extLst>
              <a:ext uri="{FF2B5EF4-FFF2-40B4-BE49-F238E27FC236}">
                <a16:creationId xmlns:a16="http://schemas.microsoft.com/office/drawing/2014/main" id="{ED554C89-2583-EFD2-78C7-198700850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5" r="28055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FD53B9-BACB-4F9A-9CF5-DFFABB89E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F5E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3BAA05-2208-445F-893E-D4792BC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F5E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6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BE39-9977-1B4C-3379-70A16B95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was measured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E049-7B36-44A9-C0F5-F72D32B3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Gathered data from before our change was implemented to create our base line average = ~15 no-shows per month (February, March, April 2022)</a:t>
            </a:r>
          </a:p>
          <a:p>
            <a:r>
              <a:rPr lang="en-US"/>
              <a:t>Started highlighting our No-Show Policy in our initial client paperwork</a:t>
            </a:r>
          </a:p>
          <a:p>
            <a:pPr lvl="1"/>
            <a:r>
              <a:rPr lang="en-US"/>
              <a:t>We thought one reason why clients were not as conscientious about no-showing was due to a lack of awareness of the policy, hence our goal was to bring more attention to it</a:t>
            </a:r>
          </a:p>
          <a:p>
            <a:r>
              <a:rPr lang="en-US"/>
              <a:t>We then totaled each month's No-Show counts after the changes were made (May, June, July 2022)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8516-0E16-BC81-EB6C-3645FA2C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BDB87E-13C7-6FBC-E23E-1B6F7BB1F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251581"/>
              </p:ext>
            </p:extLst>
          </p:nvPr>
        </p:nvGraphicFramePr>
        <p:xfrm>
          <a:off x="2262098" y="1364322"/>
          <a:ext cx="9230263" cy="446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2DADAF-E3E4-76E3-1A8C-1DB6E3BFDF9A}"/>
                  </a:ext>
                </a:extLst>
              </p14:cNvPr>
              <p14:cNvContentPartPr/>
              <p14:nvPr/>
            </p14:nvContentPartPr>
            <p14:xfrm>
              <a:off x="7048499" y="2549768"/>
              <a:ext cx="14653" cy="37975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2DADAF-E3E4-76E3-1A8C-1DB6E3BFD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849" y="2531787"/>
                <a:ext cx="1465300" cy="41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95B500A-5809-89C2-7A38-5F6DB14FC4DF}"/>
                  </a:ext>
                </a:extLst>
              </p14:cNvPr>
              <p14:cNvContentPartPr/>
              <p14:nvPr/>
            </p14:nvContentPartPr>
            <p14:xfrm>
              <a:off x="7033846" y="3150576"/>
              <a:ext cx="14653" cy="32099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95B500A-5809-89C2-7A38-5F6DB14FC4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196" y="3132583"/>
                <a:ext cx="1465300" cy="356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0B8106-AA63-DF6C-505C-85F20458A717}"/>
                  </a:ext>
                </a:extLst>
              </p14:cNvPr>
              <p14:cNvContentPartPr/>
              <p14:nvPr/>
            </p14:nvContentPartPr>
            <p14:xfrm>
              <a:off x="7033846" y="3751384"/>
              <a:ext cx="14653" cy="321852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0B8106-AA63-DF6C-505C-85F20458A7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1196" y="3733403"/>
                <a:ext cx="1465300" cy="357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8424E23-FAC2-3379-C7B4-72354AFF4FDF}"/>
                  </a:ext>
                </a:extLst>
              </p14:cNvPr>
              <p14:cNvContentPartPr/>
              <p14:nvPr/>
            </p14:nvContentPartPr>
            <p14:xfrm>
              <a:off x="7033846" y="4381499"/>
              <a:ext cx="14653" cy="379613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8424E23-FAC2-3379-C7B4-72354AFF4F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1196" y="4363525"/>
                <a:ext cx="1465300" cy="41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6211F80-F6F8-FFDA-0B9F-9D32676937CE}"/>
                  </a:ext>
                </a:extLst>
              </p14:cNvPr>
              <p14:cNvContentPartPr/>
              <p14:nvPr/>
            </p14:nvContentPartPr>
            <p14:xfrm>
              <a:off x="7019192" y="1963615"/>
              <a:ext cx="14653" cy="35028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6211F80-F6F8-FFDA-0B9F-9D32676937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6990" y="1945633"/>
                <a:ext cx="58612" cy="385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0500145-CFFD-A8B1-D72C-17C6F7D01D01}"/>
                  </a:ext>
                </a:extLst>
              </p14:cNvPr>
              <p14:cNvContentPartPr/>
              <p14:nvPr/>
            </p14:nvContentPartPr>
            <p14:xfrm>
              <a:off x="7663961" y="5010759"/>
              <a:ext cx="379116" cy="44817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0500145-CFFD-A8B1-D72C-17C6F7D01D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0007" y="4904052"/>
                <a:ext cx="486664" cy="257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1E435F6-966A-7613-9CBC-70C611BE9EF9}"/>
                  </a:ext>
                </a:extLst>
              </p14:cNvPr>
              <p14:cNvContentPartPr/>
              <p14:nvPr/>
            </p14:nvContentPartPr>
            <p14:xfrm>
              <a:off x="9012115" y="5099538"/>
              <a:ext cx="482009" cy="14653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1E435F6-966A-7613-9CBC-70C611BE9E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58159" y="703638"/>
                <a:ext cx="589562" cy="8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494A53-FEE6-004D-257E-D929EC40905D}"/>
                  </a:ext>
                </a:extLst>
              </p14:cNvPr>
              <p14:cNvContentPartPr/>
              <p14:nvPr/>
            </p14:nvContentPartPr>
            <p14:xfrm>
              <a:off x="10462845" y="5099538"/>
              <a:ext cx="379369" cy="14653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494A53-FEE6-004D-257E-D929EC4090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08855" y="703638"/>
                <a:ext cx="486989" cy="8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2170834-17CF-B6E7-6121-3975FC1B0D6F}"/>
                  </a:ext>
                </a:extLst>
              </p14:cNvPr>
              <p14:cNvContentPartPr/>
              <p14:nvPr/>
            </p14:nvContentPartPr>
            <p14:xfrm>
              <a:off x="7737230" y="3135923"/>
              <a:ext cx="188447" cy="37474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2170834-17CF-B6E7-6121-3975FC1B0D6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83388" y="3028854"/>
                <a:ext cx="295772" cy="251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978F6D-9591-AA22-B461-2D1C7BA547A1}"/>
                  </a:ext>
                </a:extLst>
              </p14:cNvPr>
              <p14:cNvContentPartPr/>
              <p14:nvPr/>
            </p14:nvContentPartPr>
            <p14:xfrm>
              <a:off x="9158654" y="2652346"/>
              <a:ext cx="217560" cy="29958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978F6D-9591-AA22-B461-2D1C7BA547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04714" y="2545353"/>
                <a:ext cx="325081" cy="24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A7DA24-2932-FF9C-FC93-252343804481}"/>
                  </a:ext>
                </a:extLst>
              </p14:cNvPr>
              <p14:cNvContentPartPr/>
              <p14:nvPr/>
            </p14:nvContentPartPr>
            <p14:xfrm>
              <a:off x="10536114" y="2885913"/>
              <a:ext cx="247503" cy="44855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A7DA24-2932-FF9C-FC93-2523438044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82153" y="2779115"/>
                <a:ext cx="355066" cy="258094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9F88DAC-25FB-0808-E520-21C91790E559}"/>
              </a:ext>
            </a:extLst>
          </p:cNvPr>
          <p:cNvSpPr txBox="1"/>
          <p:nvPr/>
        </p:nvSpPr>
        <p:spPr>
          <a:xfrm>
            <a:off x="2370667" y="5319888"/>
            <a:ext cx="30762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Before experiment average: ~14.666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4F59D1-5564-DE9C-A20F-60388D439D0B}"/>
              </a:ext>
            </a:extLst>
          </p:cNvPr>
          <p:cNvSpPr txBox="1"/>
          <p:nvPr/>
        </p:nvSpPr>
        <p:spPr>
          <a:xfrm>
            <a:off x="8734777" y="5319889"/>
            <a:ext cx="2709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After experiment average: ~15</a:t>
            </a:r>
          </a:p>
        </p:txBody>
      </p:sp>
    </p:spTree>
    <p:extLst>
      <p:ext uri="{BB962C8B-B14F-4D97-AF65-F5344CB8AC3E}">
        <p14:creationId xmlns:p14="http://schemas.microsoft.com/office/powerpoint/2010/main" val="204534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4484-08D7-4D1E-3D01-A8DBB8C0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To Adapt or Not to Adapt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5BB6-49DB-3599-EA4F-07E72492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1285152" cy="4629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</a:t>
            </a:r>
            <a:r>
              <a:rPr lang="en-US" b="1"/>
              <a:t>will not</a:t>
            </a:r>
            <a:r>
              <a:rPr lang="en-US"/>
              <a:t> be adapting this change because there was no clear evidence that it was effective</a:t>
            </a:r>
          </a:p>
          <a:p>
            <a:pPr lvl="1"/>
            <a:r>
              <a:rPr lang="en-US"/>
              <a:t>But we will be continuing to brainstorm to reach our AIM goal!</a:t>
            </a:r>
          </a:p>
          <a:p>
            <a:r>
              <a:rPr lang="en-US"/>
              <a:t>Possible confounding variables:</a:t>
            </a:r>
          </a:p>
          <a:p>
            <a:pPr lvl="1"/>
            <a:r>
              <a:rPr lang="en-US"/>
              <a:t>Clients no-showing their first appointment before they were even able to read our No-Show Policy paperwork</a:t>
            </a:r>
          </a:p>
          <a:p>
            <a:pPr lvl="1"/>
            <a:r>
              <a:rPr lang="en-US"/>
              <a:t>Some of the therapists used PTO during these months that could have affected the data</a:t>
            </a:r>
          </a:p>
          <a:p>
            <a:pPr lvl="1"/>
            <a:r>
              <a:rPr lang="en-US"/>
              <a:t>We were unable to use the data of all our clinic due to newly hired therapists and schedule inconsistencies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4">
            <a:extLst>
              <a:ext uri="{FF2B5EF4-FFF2-40B4-BE49-F238E27FC236}">
                <a16:creationId xmlns:a16="http://schemas.microsoft.com/office/drawing/2014/main" id="{2ED6799D-4A30-4426-B1D1-73A16A53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D53964-75DB-47FC-995E-A11B07A07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1D54AB-1B89-42B2-90D1-A01C9152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6D15F-5AC0-75CD-6AA1-3278F334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691" y="834821"/>
            <a:ext cx="4548657" cy="1876565"/>
          </a:xfrm>
        </p:spPr>
        <p:txBody>
          <a:bodyPr anchor="b">
            <a:normAutofit/>
          </a:bodyPr>
          <a:lstStyle/>
          <a:p>
            <a:r>
              <a:rPr lang="en-US" sz="4800"/>
              <a:t>Things to Add in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1E5B1-8533-05E3-70A7-C2248CE61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691" y="3340372"/>
            <a:ext cx="4548656" cy="2582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Informing clients of our No-Show Policy </a:t>
            </a:r>
            <a:r>
              <a:rPr lang="en-US" b="1">
                <a:ea typeface="+mn-lt"/>
                <a:cs typeface="+mn-lt"/>
              </a:rPr>
              <a:t>while</a:t>
            </a:r>
            <a:r>
              <a:rPr lang="en-US">
                <a:ea typeface="+mn-lt"/>
                <a:cs typeface="+mn-lt"/>
              </a:rPr>
              <a:t> scheduling their first appointments</a:t>
            </a:r>
          </a:p>
          <a:p>
            <a:r>
              <a:rPr lang="en-US">
                <a:ea typeface="+mn-lt"/>
                <a:cs typeface="+mn-lt"/>
              </a:rPr>
              <a:t>Reminding clients of the No-Show Policy when they call again</a:t>
            </a:r>
            <a:endParaRPr lang="en-US"/>
          </a:p>
          <a:p>
            <a:endParaRPr lang="en-US" sz="1800"/>
          </a:p>
          <a:p>
            <a:endParaRPr lang="en-US" sz="180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86B129-4161-4F17-B0F0-C5532551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1455C73-3A5E-4FE8-8383-DD667D9A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09854" y="685796"/>
            <a:ext cx="5391685" cy="5492009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CA95A554-B67D-0EAC-10A5-7F0E58A2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230" y="1432821"/>
            <a:ext cx="4035283" cy="40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0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 Them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346</Words>
  <Application>Microsoft Office PowerPoint</Application>
  <PresentationFormat>Widescreen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Dante (Headings)2</vt:lpstr>
      <vt:lpstr>Helvetica Neue Medium</vt:lpstr>
      <vt:lpstr>Univers</vt:lpstr>
      <vt:lpstr>Univers Light</vt:lpstr>
      <vt:lpstr>Wingdings 2</vt:lpstr>
      <vt:lpstr>OffsetVTI</vt:lpstr>
      <vt:lpstr>Show Up to Glow Up: Reducing the No Show Rate</vt:lpstr>
      <vt:lpstr>The Problem</vt:lpstr>
      <vt:lpstr>The AIM</vt:lpstr>
      <vt:lpstr>How it was measured</vt:lpstr>
      <vt:lpstr>The Results</vt:lpstr>
      <vt:lpstr>To Adapt or Not to Adapt</vt:lpstr>
      <vt:lpstr>Things to Add in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Moebius, Amy</dc:creator>
  <cp:lastModifiedBy>Moebius, Amy</cp:lastModifiedBy>
  <cp:revision>2</cp:revision>
  <dcterms:created xsi:type="dcterms:W3CDTF">2022-10-14T15:02:25Z</dcterms:created>
  <dcterms:modified xsi:type="dcterms:W3CDTF">2022-10-18T18:16:26Z</dcterms:modified>
</cp:coreProperties>
</file>