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2"/>
  </p:notesMasterIdLst>
  <p:handoutMasterIdLst>
    <p:handoutMasterId r:id="rId13"/>
  </p:handoutMasterIdLst>
  <p:sldIdLst>
    <p:sldId id="350" r:id="rId5"/>
    <p:sldId id="361" r:id="rId6"/>
    <p:sldId id="362" r:id="rId7"/>
    <p:sldId id="363" r:id="rId8"/>
    <p:sldId id="364" r:id="rId9"/>
    <p:sldId id="357" r:id="rId10"/>
    <p:sldId id="3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069BD-FE0E-740A-B13C-67C6C8AD9F92}" v="23" dt="2023-10-13T16:25:34.174"/>
    <p1510:client id="{85C1D50F-FF1D-8FAB-A669-B7F09C203E58}" v="16" dt="2023-10-10T13:30:09.090"/>
    <p1510:client id="{8E4034DE-3ADF-6161-C8C3-1930181A6C6E}" v="1565" dt="2023-10-09T15:30:53.779"/>
    <p1510:client id="{AF262BB2-5537-4034-4C98-C9EAF4E1E89B}" v="8" dt="2023-10-09T15:37:25.556"/>
    <p1510:client id="{E6FD9CE4-0284-3D83-4081-91D310EA127F}" v="8" dt="2023-10-10T17:23:18.117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9" autoAdjust="0"/>
    <p:restoredTop sz="96327" autoAdjust="0"/>
  </p:normalViewPr>
  <p:slideViewPr>
    <p:cSldViewPr snapToGrid="0">
      <p:cViewPr varScale="1">
        <p:scale>
          <a:sx n="55" d="100"/>
          <a:sy n="55" d="100"/>
        </p:scale>
        <p:origin x="1013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0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32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7054" y="758752"/>
            <a:ext cx="5491571" cy="287144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7055" y="4549553"/>
            <a:ext cx="5491570" cy="1606189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41475"/>
            <a:ext cx="10163506" cy="134845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4023" y="2185427"/>
            <a:ext cx="4827178" cy="5846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362700" y="2185427"/>
            <a:ext cx="4764829" cy="58466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F140D-2B48-4E31-9E97-08B68ABBAC1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60DA6-6E6F-47BF-9680-1B030F525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FEE6CB-7A68-C30C-38DD-5D9B336CEAD4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19553"/>
            <a:ext cx="10259471" cy="137037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69372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187017" y="2143615"/>
            <a:ext cx="3036477" cy="5786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139CE-3E4D-4224-B157-2D29EC10FE4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9B87D-E8CF-49AE-9326-2FEED2392F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E69DAA-34F6-FC8E-3187-DACC516CCFB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60385"/>
            <a:ext cx="10274324" cy="132954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2303930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2656903"/>
            <a:ext cx="4838700" cy="705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3655" y="3488872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3655" y="3841846"/>
            <a:ext cx="4838700" cy="77007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4664927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500" y="5017901"/>
            <a:ext cx="4838700" cy="9083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9647" y="2303930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9647" y="2656903"/>
            <a:ext cx="4838700" cy="705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9647" y="3488872"/>
            <a:ext cx="4838700" cy="315915"/>
          </a:xfrm>
        </p:spPr>
        <p:txBody>
          <a:bodyPr anchor="ctr" anchorCtr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99647" y="3841846"/>
            <a:ext cx="4838700" cy="90834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E9EA-D950-424A-BC92-F6794D6E5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F2453-9E16-47FE-A8ED-4661246DE5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1AB775-D834-FE78-61E7-1D421831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6100" y="398440"/>
            <a:ext cx="4903377" cy="23860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6100" y="3591098"/>
            <a:ext cx="4903377" cy="15069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6100" y="5155853"/>
            <a:ext cx="4914900" cy="806659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142455"/>
            <a:ext cx="7532276" cy="134747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2046306"/>
            <a:ext cx="2133600" cy="53709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639004"/>
            <a:ext cx="2133600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3042" y="2046306"/>
            <a:ext cx="2128157" cy="53709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3042" y="2639004"/>
            <a:ext cx="2128157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500" y="4359309"/>
            <a:ext cx="2133600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500" y="4925112"/>
            <a:ext cx="2133600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3042" y="4359309"/>
            <a:ext cx="2128157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63042" y="4925112"/>
            <a:ext cx="2128157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7054" y="4359309"/>
            <a:ext cx="2129245" cy="492558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67054" y="4925112"/>
            <a:ext cx="2129245" cy="78999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851A3FD-B717-4588-9809-4FFAC5FF47A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0C66-2FF2-41F8-98FA-BE498336964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42F3846-3FA1-A704-DD1C-4F4EDD8FE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2713"/>
            <a:ext cx="4572001" cy="2286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499" y="2810201"/>
            <a:ext cx="4572001" cy="256032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A569B5-C0E0-B13D-812D-D5FA97791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80543"/>
          </a:xfrm>
        </p:spPr>
        <p:txBody>
          <a:bodyPr tIns="18288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9D7C82-45D3-B736-77A1-FE479F1AD0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8" cy="6858000"/>
          </a:xfrm>
          <a:custGeom>
            <a:avLst/>
            <a:gdLst>
              <a:gd name="connsiteX0" fmla="*/ 7154721 w 12191998"/>
              <a:gd name="connsiteY0" fmla="*/ 3951843 h 6858000"/>
              <a:gd name="connsiteX1" fmla="*/ 7154721 w 12191998"/>
              <a:gd name="connsiteY1" fmla="*/ 4052427 h 6858000"/>
              <a:gd name="connsiteX2" fmla="*/ 9288321 w 12191998"/>
              <a:gd name="connsiteY2" fmla="*/ 4052427 h 6858000"/>
              <a:gd name="connsiteX3" fmla="*/ 9288321 w 12191998"/>
              <a:gd name="connsiteY3" fmla="*/ 3951843 h 6858000"/>
              <a:gd name="connsiteX4" fmla="*/ 0 w 12191998"/>
              <a:gd name="connsiteY4" fmla="*/ 0 h 6858000"/>
              <a:gd name="connsiteX5" fmla="*/ 12191998 w 12191998"/>
              <a:gd name="connsiteY5" fmla="*/ 0 h 6858000"/>
              <a:gd name="connsiteX6" fmla="*/ 12191998 w 12191998"/>
              <a:gd name="connsiteY6" fmla="*/ 6858000 h 6858000"/>
              <a:gd name="connsiteX7" fmla="*/ 0 w 1219199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6858000">
                <a:moveTo>
                  <a:pt x="7154721" y="3951843"/>
                </a:moveTo>
                <a:lnTo>
                  <a:pt x="7154721" y="4052427"/>
                </a:lnTo>
                <a:lnTo>
                  <a:pt x="9288321" y="4052427"/>
                </a:lnTo>
                <a:lnTo>
                  <a:pt x="9288321" y="3951843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txBody>
          <a:bodyPr wrap="square" tIns="27432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943" y="2092817"/>
            <a:ext cx="4941477" cy="156348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1ED476-3924-7E52-1A9D-0E0424695B24}"/>
              </a:ext>
            </a:extLst>
          </p:cNvPr>
          <p:cNvSpPr/>
          <p:nvPr userDrawn="1"/>
        </p:nvSpPr>
        <p:spPr>
          <a:xfrm>
            <a:off x="7154721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01169"/>
            <a:ext cx="10352810" cy="128875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2CC63-C628-4456-9B92-DA4E670BAC0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8EA5-216B-41F7-80D1-9ED07FFDB6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404C10-744B-3A30-6A97-DEF88914A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10313"/>
            <a:ext cx="10287000" cy="127961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2209800"/>
            <a:ext cx="10287000" cy="25931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7A1E-B7E2-4E9C-A66C-BCE08900C5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D896-6ACC-40D7-8D8B-F9AF3E7DE1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A8E389-98BB-3534-2651-FEF1E37EB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00165"/>
          </a:xfrm>
          <a:prstGeom prst="rect">
            <a:avLst/>
          </a:prstGeom>
          <a:noFill/>
        </p:spPr>
        <p:txBody>
          <a:bodyPr wrap="square" tIns="457200" bIns="0" rtlCol="0" anchor="b" anchorCtr="0">
            <a:no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2" y="151023"/>
            <a:ext cx="10275477" cy="133890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2500" y="4823250"/>
            <a:ext cx="2133600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5339379"/>
            <a:ext cx="2133600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3042" y="4823250"/>
            <a:ext cx="2128157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3042" y="5339379"/>
            <a:ext cx="2128157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67054" y="4823250"/>
            <a:ext cx="2129245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7054" y="5339379"/>
            <a:ext cx="2129245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0254" y="4823250"/>
            <a:ext cx="2129245" cy="456961"/>
          </a:xfrm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0254" y="5339379"/>
            <a:ext cx="2129245" cy="7655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1C65-B00C-4CA4-83B6-3DFA3DF9629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0184F-2619-4333-B49F-C7ACE8B2C3A6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EE3F78-D640-47E6-F461-2CF028EAD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205247"/>
            <a:ext cx="10169152" cy="128467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340167"/>
            <a:ext cx="2133600" cy="546841"/>
          </a:xfr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473389"/>
            <a:ext cx="2133600" cy="54684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60433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340167"/>
            <a:ext cx="2133600" cy="546841"/>
          </a:xfr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473389"/>
            <a:ext cx="2133600" cy="54684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60433"/>
            <a:ext cx="2133600" cy="646184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3856F-38E9-4BBF-93D8-0F8AC2E0E6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6DFD4-BF8C-4939-874D-85B7DF95676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C5F14A-2BEC-E1E4-FD6D-B181CD598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September 3, 20XX</a:t>
            </a:r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758752"/>
            <a:ext cx="5491571" cy="2871449"/>
          </a:xfrm>
        </p:spPr>
        <p:txBody>
          <a:bodyPr/>
          <a:lstStyle/>
          <a:p>
            <a:r>
              <a:rPr lang="en-US" dirty="0"/>
              <a:t>BETTER SAFE THAN SORRY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160618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Sixteenth Street Community Health Center CCS</a:t>
            </a:r>
          </a:p>
          <a:p>
            <a:r>
              <a:rPr lang="en-US" dirty="0"/>
              <a:t>NIATx Project 2023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B06EEEB-3B0A-C5FF-0556-2418D262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2713"/>
            <a:ext cx="4572001" cy="2286000"/>
          </a:xfrm>
        </p:spPr>
        <p:txBody>
          <a:bodyPr/>
          <a:lstStyle/>
          <a:p>
            <a:r>
              <a:rPr lang="en-US" dirty="0"/>
              <a:t>PROJECT AIM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44239B-7197-71B4-1A8B-5003C2311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1359" y="2810201"/>
            <a:ext cx="4563141" cy="2861575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en-US" sz="3200" dirty="0"/>
              <a:t>To increase feelings of personal safety amongst staff when conducting visits with consumers both in the office and in the community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" name="Picture Placeholder 52" descr="Colorful hard hats on wall">
            <a:extLst>
              <a:ext uri="{FF2B5EF4-FFF2-40B4-BE49-F238E27FC236}">
                <a16:creationId xmlns:a16="http://schemas.microsoft.com/office/drawing/2014/main" id="{CAC9EF15-08A3-406D-9236-76A5454D5F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779" r="16779"/>
          <a:stretch/>
        </p:blipFill>
        <p:spPr>
          <a:xfrm>
            <a:off x="6096000" y="0"/>
            <a:ext cx="6096000" cy="6880543"/>
          </a:xfr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41475"/>
            <a:ext cx="10163506" cy="1348451"/>
          </a:xfrm>
        </p:spPr>
        <p:txBody>
          <a:bodyPr/>
          <a:lstStyle/>
          <a:p>
            <a:r>
              <a:rPr lang="en-US" dirty="0"/>
              <a:t>WHAT WE DID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254700"/>
            <a:ext cx="8637178" cy="584667"/>
          </a:xfrm>
        </p:spPr>
        <p:txBody>
          <a:bodyPr/>
          <a:lstStyle/>
          <a:p>
            <a:r>
              <a:rPr lang="en-US" sz="2800" dirty="0"/>
              <a:t>The following interventions took place between February 2023 to present: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4B9306-DDC0-AD4F-A9C2-739C6AEB0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5568" y="3226329"/>
            <a:ext cx="9029723" cy="3015864"/>
          </a:xfrm>
        </p:spPr>
        <p:txBody>
          <a:bodyPr>
            <a:normAutofit/>
          </a:bodyPr>
          <a:lstStyle/>
          <a:p>
            <a:r>
              <a:rPr lang="en-US" sz="2000" dirty="0"/>
              <a:t>Team members reviewed and discussed Personal Safety Tip Sheet &amp; Risk Assessment Tool</a:t>
            </a:r>
          </a:p>
          <a:p>
            <a:r>
              <a:rPr lang="en-US" sz="2000" dirty="0"/>
              <a:t>Each staff member was given whistle/personal alarm to carry</a:t>
            </a:r>
          </a:p>
          <a:p>
            <a:r>
              <a:rPr lang="en-US" sz="2000" dirty="0"/>
              <a:t>Staff participated in 2-Day CPI Non-Violent Crisis Intervention Training</a:t>
            </a:r>
          </a:p>
          <a:p>
            <a:r>
              <a:rPr lang="en-US" sz="2000" dirty="0"/>
              <a:t>Staff members shared details on Microsoft Outlook calendars to increase awareness of where they are and when</a:t>
            </a:r>
          </a:p>
          <a:p>
            <a:r>
              <a:rPr lang="en-US" sz="2000" dirty="0"/>
              <a:t>Developed "New Consumer" Info sheet to utilize during consultation between Intake Coordinator and incoming Care Coordinator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6F48-DAE5-1839-37B0-FA012A03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FOUND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92E04-6A75-0C6C-39A0-5C7D8D48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049" y="2185427"/>
            <a:ext cx="7123203" cy="584667"/>
          </a:xfrm>
        </p:spPr>
        <p:txBody>
          <a:bodyPr/>
          <a:lstStyle/>
          <a:p>
            <a:r>
              <a:rPr lang="en-US" dirty="0"/>
              <a:t>In pre-survey administered in February 2023, 70% of staff identified that personal safety is an area of concern 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5177AE-9E2C-BC5A-4545-07930763A097}"/>
              </a:ext>
            </a:extLst>
          </p:cNvPr>
          <p:cNvSpPr txBox="1">
            <a:spLocks/>
          </p:cNvSpPr>
          <p:nvPr/>
        </p:nvSpPr>
        <p:spPr>
          <a:xfrm>
            <a:off x="976358" y="3120790"/>
            <a:ext cx="7123203" cy="49443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CA655"/>
                </a:solidFill>
                <a:latin typeface="Franklin Gothic Demi"/>
              </a:rPr>
              <a:t>Out of all the interventions employed, staff found the sharing of details on their Outlook calendars to be the most helpful 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8C42-F288-DEF3-C14C-13F1A7910710}"/>
              </a:ext>
            </a:extLst>
          </p:cNvPr>
          <p:cNvSpPr txBox="1"/>
          <p:nvPr/>
        </p:nvSpPr>
        <p:spPr>
          <a:xfrm>
            <a:off x="974558" y="3741821"/>
            <a:ext cx="833788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Franklin Gothic Demi"/>
              </a:rPr>
              <a:t>Other ideas from staff include: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Demi"/>
              </a:rPr>
              <a:t>Check-in/Check-out procedure when conducting home visits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Demi"/>
              </a:rPr>
              <a:t>Shifting more towards meeting in public spaces/in-office rather than in-home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Demi"/>
              </a:rPr>
              <a:t>Employing "buddy" system on visits if needed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Demi"/>
              </a:rPr>
              <a:t>Upgraded work phones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Franklin Gothic Demi"/>
              </a:rPr>
              <a:t>Narcan training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7CA655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54367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5F8D-75B9-101B-1662-467C9916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FOUND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E31A0-076D-ED45-D290-53B8FF116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2023 (4.5 average)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60BD1-4051-65CC-BB85-BF31A88405C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September 2023 (7 average) </a:t>
            </a:r>
          </a:p>
        </p:txBody>
      </p:sp>
      <p:pic>
        <p:nvPicPr>
          <p:cNvPr id="13" name="Content Placeholder 12" descr="Forms response chart. Question title: When you meet with consumers in the community, how confident are you that the team knows where you are if something were to happen?. Number of responses: 10 responses.">
            <a:extLst>
              <a:ext uri="{FF2B5EF4-FFF2-40B4-BE49-F238E27FC236}">
                <a16:creationId xmlns:a16="http://schemas.microsoft.com/office/drawing/2014/main" id="{32255CAD-5937-E078-8F6C-475B04E23CD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67900" y="2822237"/>
            <a:ext cx="5335202" cy="2715683"/>
          </a:xfrm>
        </p:spPr>
      </p:pic>
      <p:pic>
        <p:nvPicPr>
          <p:cNvPr id="14" name="Picture 13" descr="Forms response chart. Question title: When you meet with consumers in the community, how confident are you that the team knows where you are if something were to happen?. Number of responses: 20 responses.">
            <a:extLst>
              <a:ext uri="{FF2B5EF4-FFF2-40B4-BE49-F238E27FC236}">
                <a16:creationId xmlns:a16="http://schemas.microsoft.com/office/drawing/2014/main" id="{1FA996EA-FD51-6DD7-4DFB-B6A92AD5B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217" y="2778345"/>
            <a:ext cx="4902198" cy="26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89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9620-6CCC-A34D-9D45-D6B57F80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205247"/>
            <a:ext cx="10169152" cy="1284679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55189-E7B2-3A4A-99EE-99759279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340167"/>
            <a:ext cx="2133600" cy="546841"/>
          </a:xfrm>
        </p:spPr>
        <p:txBody>
          <a:bodyPr/>
          <a:lstStyle/>
          <a:p>
            <a:r>
              <a:rPr lang="en-US" dirty="0"/>
              <a:t>Continue using interventions!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3C602-BA59-1744-B258-B489E00A3E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646184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284CF-DF13-E947-ADA5-0FD9AAC03C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473389"/>
            <a:ext cx="2133600" cy="546841"/>
          </a:xfrm>
        </p:spPr>
        <p:txBody>
          <a:bodyPr/>
          <a:lstStyle/>
          <a:p>
            <a:r>
              <a:rPr lang="en-US"/>
              <a:t>Policy/procedure changes!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FEC49-A0F0-FB4E-9A87-B2EF1136472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60433"/>
            <a:ext cx="2133600" cy="646184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396C20-F6DF-C940-BE16-6E008BFF9CB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340167"/>
            <a:ext cx="2133600" cy="546841"/>
          </a:xfrm>
        </p:spPr>
        <p:txBody>
          <a:bodyPr/>
          <a:lstStyle/>
          <a:p>
            <a:r>
              <a:rPr lang="en-US" dirty="0"/>
              <a:t>More trainings!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F2A68F-70C1-7F46-9A1C-586701744F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646184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54997-3B04-634C-A36E-69B03113315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473389"/>
            <a:ext cx="2133600" cy="546841"/>
          </a:xfrm>
        </p:spPr>
        <p:txBody>
          <a:bodyPr/>
          <a:lstStyle/>
          <a:p>
            <a:r>
              <a:rPr lang="en-US"/>
              <a:t>Continue the discussion! 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55B93-F7B4-8649-8BBF-819B529D7E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60433"/>
            <a:ext cx="2133600" cy="646184"/>
          </a:xfrm>
        </p:spPr>
        <p:txBody>
          <a:bodyPr vert="horz" lIns="0" tIns="0" rIns="0" bIns="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0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Seedling black and white close up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2092817"/>
            <a:ext cx="4941477" cy="156348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annual presentation_Win32_EF_V6" id="{C39D9A21-4858-4087-9FF0-28F21031D048}" vid="{7480821C-154D-4ED6-BEAB-DBC9D20F13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93354B-8927-46EE-B294-4D51952A09C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81AF751-E016-414F-92E5-F2DC739E07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B334C4-64A2-4673-803C-35178659DDD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245</Words>
  <Application>Microsoft Office PowerPoint</Application>
  <PresentationFormat>Widescreen</PresentationFormat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Wingdings</vt:lpstr>
      <vt:lpstr>Custom</vt:lpstr>
      <vt:lpstr>BETTER SAFE THAN SORRY</vt:lpstr>
      <vt:lpstr>PROJECT AIM</vt:lpstr>
      <vt:lpstr>WHAT WE DID </vt:lpstr>
      <vt:lpstr>WHAT WE FOUND</vt:lpstr>
      <vt:lpstr>WHAT WE FOUND (CONTINUED)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Moebius, Amy</dc:creator>
  <cp:lastModifiedBy>Moebius, Amy</cp:lastModifiedBy>
  <cp:revision>289</cp:revision>
  <dcterms:created xsi:type="dcterms:W3CDTF">2023-10-09T14:16:11Z</dcterms:created>
  <dcterms:modified xsi:type="dcterms:W3CDTF">2023-10-18T19:00:12Z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