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ms-powerpoint.presentation.macroEnabled.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sldIdLst>
    <p:sldId id="268" r:id="rId5"/>
    <p:sldId id="310" r:id="rId6"/>
    <p:sldId id="311" r:id="rId7"/>
    <p:sldId id="312" r:id="rId8"/>
    <p:sldId id="31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1440" autoAdjust="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Sam Fund Loan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Total Amount Taken Out</c:v>
                </c:pt>
              </c:strCache>
            </c:strRef>
          </c:tx>
          <c:spPr>
            <a:solidFill>
              <a:srgbClr val="0070C0"/>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mmm\-yy</c:formatCode>
                <c:ptCount val="5"/>
                <c:pt idx="0">
                  <c:v>44652</c:v>
                </c:pt>
                <c:pt idx="1">
                  <c:v>44713</c:v>
                </c:pt>
                <c:pt idx="2">
                  <c:v>44774</c:v>
                </c:pt>
                <c:pt idx="3">
                  <c:v>44835</c:v>
                </c:pt>
              </c:numCache>
            </c:numRef>
          </c:cat>
          <c:val>
            <c:numRef>
              <c:f>Sheet1!$B$2:$B$6</c:f>
              <c:numCache>
                <c:formatCode>General</c:formatCode>
                <c:ptCount val="5"/>
                <c:pt idx="0">
                  <c:v>7994</c:v>
                </c:pt>
                <c:pt idx="1">
                  <c:v>8494</c:v>
                </c:pt>
                <c:pt idx="2">
                  <c:v>8994</c:v>
                </c:pt>
                <c:pt idx="3">
                  <c:v>9494</c:v>
                </c:pt>
              </c:numCache>
            </c:numRef>
          </c:val>
          <c:extLst>
            <c:ext xmlns:c16="http://schemas.microsoft.com/office/drawing/2014/chart" uri="{C3380CC4-5D6E-409C-BE32-E72D297353CC}">
              <c16:uniqueId val="{00000000-B409-470C-BF44-731890FB41B4}"/>
            </c:ext>
          </c:extLst>
        </c:ser>
        <c:ser>
          <c:idx val="1"/>
          <c:order val="1"/>
          <c:tx>
            <c:strRef>
              <c:f>Sheet1!$C$1</c:f>
              <c:strCache>
                <c:ptCount val="1"/>
                <c:pt idx="0">
                  <c:v>Total Amount Owed</c:v>
                </c:pt>
              </c:strCache>
            </c:strRef>
          </c:tx>
          <c:spPr>
            <a:solidFill>
              <a:srgbClr val="FFFF00"/>
            </a:solidFill>
            <a:ln>
              <a:solidFill>
                <a:srgbClr val="FFFF00"/>
              </a:solid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mmm\-yy</c:formatCode>
                <c:ptCount val="5"/>
                <c:pt idx="0">
                  <c:v>44652</c:v>
                </c:pt>
                <c:pt idx="1">
                  <c:v>44713</c:v>
                </c:pt>
                <c:pt idx="2">
                  <c:v>44774</c:v>
                </c:pt>
                <c:pt idx="3">
                  <c:v>44835</c:v>
                </c:pt>
              </c:numCache>
            </c:numRef>
          </c:cat>
          <c:val>
            <c:numRef>
              <c:f>Sheet1!$C$2:$C$6</c:f>
              <c:numCache>
                <c:formatCode>General</c:formatCode>
                <c:ptCount val="5"/>
                <c:pt idx="0">
                  <c:v>7608</c:v>
                </c:pt>
                <c:pt idx="1">
                  <c:v>8108</c:v>
                </c:pt>
                <c:pt idx="2">
                  <c:v>8578</c:v>
                </c:pt>
                <c:pt idx="3">
                  <c:v>8988</c:v>
                </c:pt>
              </c:numCache>
            </c:numRef>
          </c:val>
          <c:extLst>
            <c:ext xmlns:c16="http://schemas.microsoft.com/office/drawing/2014/chart" uri="{C3380CC4-5D6E-409C-BE32-E72D297353CC}">
              <c16:uniqueId val="{00000001-B409-470C-BF44-731890FB41B4}"/>
            </c:ext>
          </c:extLst>
        </c:ser>
        <c:dLbls>
          <c:dLblPos val="outEnd"/>
          <c:showLegendKey val="0"/>
          <c:showVal val="1"/>
          <c:showCatName val="0"/>
          <c:showSerName val="0"/>
          <c:showPercent val="0"/>
          <c:showBubbleSize val="0"/>
        </c:dLbls>
        <c:gapWidth val="100"/>
        <c:overlap val="-24"/>
        <c:axId val="1545327743"/>
        <c:axId val="1545329823"/>
      </c:barChart>
      <c:dateAx>
        <c:axId val="1545327743"/>
        <c:scaling>
          <c:orientation val="minMax"/>
        </c:scaling>
        <c:delete val="0"/>
        <c:axPos val="b"/>
        <c:numFmt formatCode="mmm\-yy"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5329823"/>
        <c:crosses val="autoZero"/>
        <c:auto val="1"/>
        <c:lblOffset val="100"/>
        <c:baseTimeUnit val="months"/>
      </c:dateAx>
      <c:valAx>
        <c:axId val="1545329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5327743"/>
        <c:crossesAt val="44652"/>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E1D3D8-26EB-4CA1-A4BA-52BEE37CE2CD}" type="datetimeFigureOut">
              <a:rPr lang="en-US" smtClean="0"/>
              <a:t>10/18/2022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E5071-E249-4670-BD6C-492ED83ED89C}" type="slidenum">
              <a:rPr lang="en-US" smtClean="0"/>
              <a:t>‹#›</a:t>
            </a:fld>
            <a:endParaRPr lang="en-US"/>
          </a:p>
        </p:txBody>
      </p:sp>
    </p:spTree>
    <p:extLst>
      <p:ext uri="{BB962C8B-B14F-4D97-AF65-F5344CB8AC3E}">
        <p14:creationId xmlns:p14="http://schemas.microsoft.com/office/powerpoint/2010/main" val="567394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Dimitria – program director </a:t>
            </a:r>
          </a:p>
          <a:p>
            <a:r>
              <a:rPr lang="en-US" dirty="0"/>
              <a:t>Stephanie &amp; Arnisha are both team leads for our care coordination program</a:t>
            </a:r>
          </a:p>
        </p:txBody>
      </p:sp>
      <p:sp>
        <p:nvSpPr>
          <p:cNvPr id="4" name="Slide Number Placeholder 3"/>
          <p:cNvSpPr>
            <a:spLocks noGrp="1"/>
          </p:cNvSpPr>
          <p:nvPr>
            <p:ph type="sldNum" sz="quarter" idx="5"/>
          </p:nvPr>
        </p:nvSpPr>
        <p:spPr/>
        <p:txBody>
          <a:bodyPr/>
          <a:lstStyle/>
          <a:p>
            <a:fld id="{A39E5071-E249-4670-BD6C-492ED83ED89C}" type="slidenum">
              <a:rPr lang="en-US" smtClean="0"/>
              <a:t>1</a:t>
            </a:fld>
            <a:endParaRPr lang="en-US"/>
          </a:p>
        </p:txBody>
      </p:sp>
    </p:spTree>
    <p:extLst>
      <p:ext uri="{BB962C8B-B14F-4D97-AF65-F5344CB8AC3E}">
        <p14:creationId xmlns:p14="http://schemas.microsoft.com/office/powerpoint/2010/main" val="1524484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E5071-E249-4670-BD6C-492ED83ED89C}" type="slidenum">
              <a:rPr lang="en-US" smtClean="0"/>
              <a:t>2</a:t>
            </a:fld>
            <a:endParaRPr lang="en-US"/>
          </a:p>
        </p:txBody>
      </p:sp>
    </p:spTree>
    <p:extLst>
      <p:ext uri="{BB962C8B-B14F-4D97-AF65-F5344CB8AC3E}">
        <p14:creationId xmlns:p14="http://schemas.microsoft.com/office/powerpoint/2010/main" val="203034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9E5071-E249-4670-BD6C-492ED83ED89C}" type="slidenum">
              <a:rPr lang="en-US" smtClean="0"/>
              <a:t>3</a:t>
            </a:fld>
            <a:endParaRPr lang="en-US"/>
          </a:p>
        </p:txBody>
      </p:sp>
    </p:spTree>
    <p:extLst>
      <p:ext uri="{BB962C8B-B14F-4D97-AF65-F5344CB8AC3E}">
        <p14:creationId xmlns:p14="http://schemas.microsoft.com/office/powerpoint/2010/main" val="229499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Baseline: 19 consumers with SAM fund loans for a total amount taken out of $7994 and total amount owed back of $ $7,608. </a:t>
            </a:r>
          </a:p>
          <a:p>
            <a:endParaRPr lang="en-US" dirty="0"/>
          </a:p>
          <a:p>
            <a:r>
              <a:rPr lang="en-US" dirty="0"/>
              <a:t>Cycle 1: 20 consumers with SAM fund loans. 1 new was added for $500 which increased the total amount taken out to $8494 and increased total amount owed to $8108. – No new payments were made to our total. </a:t>
            </a:r>
          </a:p>
          <a:p>
            <a:endParaRPr lang="en-US" dirty="0"/>
          </a:p>
          <a:p>
            <a:r>
              <a:rPr lang="en-US" dirty="0"/>
              <a:t>Cycle 2: 21 consumers with SAM fund loans. 1 new loan was added for $500 which brought amount taken out to $8484 and the amount owed to $8608 but we had one consumer make at $30 payment which then brought the amount owed down to $8578. </a:t>
            </a:r>
          </a:p>
          <a:p>
            <a:endParaRPr lang="en-US" dirty="0"/>
          </a:p>
          <a:p>
            <a:r>
              <a:rPr lang="en-US" dirty="0"/>
              <a:t>Cycle 3: 22 consumers with SAM fund loans. 1 new loan was added for $500 which brought the amount taken out to $9494 and the amount owed to $9078. We had one consumer make a $90 payment which then brought the amount owed down to $8988. </a:t>
            </a:r>
          </a:p>
          <a:p>
            <a:endParaRPr lang="en-US" dirty="0"/>
          </a:p>
          <a:p>
            <a:r>
              <a:rPr lang="en-US" dirty="0"/>
              <a:t>The outcome of our project was not met and instead we’ve increased both the total amount taken out and the total amount owed each cycle BUT there were two payments made and one attempted (but with insufficient funds) which is a step in the right direction. </a:t>
            </a:r>
          </a:p>
          <a:p>
            <a:endParaRPr lang="en-US" dirty="0"/>
          </a:p>
          <a:p>
            <a:endParaRPr lang="en-US" dirty="0"/>
          </a:p>
        </p:txBody>
      </p:sp>
      <p:sp>
        <p:nvSpPr>
          <p:cNvPr id="4" name="Slide Number Placeholder 3"/>
          <p:cNvSpPr>
            <a:spLocks noGrp="1"/>
          </p:cNvSpPr>
          <p:nvPr>
            <p:ph type="sldNum" sz="quarter" idx="5"/>
          </p:nvPr>
        </p:nvSpPr>
        <p:spPr/>
        <p:txBody>
          <a:bodyPr/>
          <a:lstStyle/>
          <a:p>
            <a:fld id="{A39E5071-E249-4670-BD6C-492ED83ED89C}" type="slidenum">
              <a:rPr lang="en-US" smtClean="0"/>
              <a:t>4</a:t>
            </a:fld>
            <a:endParaRPr lang="en-US"/>
          </a:p>
        </p:txBody>
      </p:sp>
    </p:spTree>
    <p:extLst>
      <p:ext uri="{BB962C8B-B14F-4D97-AF65-F5344CB8AC3E}">
        <p14:creationId xmlns:p14="http://schemas.microsoft.com/office/powerpoint/2010/main" val="1927674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started small with our strategies.  What we’ve learned through this process is that a lot of the consumer’s forgot they even took loans out and as a result have not made it a priority to pay them back. </a:t>
            </a:r>
          </a:p>
          <a:p>
            <a:endParaRPr lang="en-US" dirty="0"/>
          </a:p>
          <a:p>
            <a:r>
              <a:rPr lang="en-US" dirty="0"/>
              <a:t>Based on this information we will continue to work on this project and continue to make adjustments as needed to help meet the need. </a:t>
            </a:r>
          </a:p>
          <a:p>
            <a:endParaRPr lang="en-US" dirty="0"/>
          </a:p>
        </p:txBody>
      </p:sp>
      <p:sp>
        <p:nvSpPr>
          <p:cNvPr id="4" name="Slide Number Placeholder 3"/>
          <p:cNvSpPr>
            <a:spLocks noGrp="1"/>
          </p:cNvSpPr>
          <p:nvPr>
            <p:ph type="sldNum" sz="quarter" idx="5"/>
          </p:nvPr>
        </p:nvSpPr>
        <p:spPr/>
        <p:txBody>
          <a:bodyPr/>
          <a:lstStyle/>
          <a:p>
            <a:fld id="{A39E5071-E249-4670-BD6C-492ED83ED89C}" type="slidenum">
              <a:rPr lang="en-US" smtClean="0"/>
              <a:t>5</a:t>
            </a:fld>
            <a:endParaRPr lang="en-US"/>
          </a:p>
        </p:txBody>
      </p:sp>
    </p:spTree>
    <p:extLst>
      <p:ext uri="{BB962C8B-B14F-4D97-AF65-F5344CB8AC3E}">
        <p14:creationId xmlns:p14="http://schemas.microsoft.com/office/powerpoint/2010/main" val="3638592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10/18/2022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10/18/2022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10/18/2022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0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10/18/2022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223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10/18/2022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67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10/18/2022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22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10/18/2022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07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10/18/2022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1185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10/18/2022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3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10/18/2022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7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meta.stackexchange.com/users/181798/sam-i-am" TargetMode="External"/><Relationship Id="rId3" Type="http://schemas.openxmlformats.org/officeDocument/2006/relationships/notesSlide" Target="../notesSlides/notesSlide1.xml"/><Relationship Id="rId7"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hyperlink" Target="mailto:acarr@sironarecovery.org" TargetMode="External"/><Relationship Id="rId5" Type="http://schemas.openxmlformats.org/officeDocument/2006/relationships/hyperlink" Target="mailto:smudek@sironarecovery.org" TargetMode="External"/><Relationship Id="rId4" Type="http://schemas.openxmlformats.org/officeDocument/2006/relationships/hyperlink" Target="mailto:dsims@sironarecovery.org"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42">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6220"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010AF38-26DF-48B3-952C-4A9091D6863C}"/>
              </a:ext>
            </a:extLst>
          </p:cNvPr>
          <p:cNvSpPr>
            <a:spLocks noGrp="1"/>
          </p:cNvSpPr>
          <p:nvPr>
            <p:ph type="ctrTitle"/>
          </p:nvPr>
        </p:nvSpPr>
        <p:spPr>
          <a:xfrm>
            <a:off x="484814" y="640080"/>
            <a:ext cx="3659246" cy="2850319"/>
          </a:xfrm>
        </p:spPr>
        <p:txBody>
          <a:bodyPr>
            <a:normAutofit/>
          </a:bodyPr>
          <a:lstStyle/>
          <a:p>
            <a:r>
              <a:rPr lang="en-US" sz="5000" dirty="0">
                <a:solidFill>
                  <a:srgbClr val="FFFFFF"/>
                </a:solidFill>
              </a:rPr>
              <a:t>Whose Fund? </a:t>
            </a:r>
            <a:br>
              <a:rPr lang="en-US" sz="5000" dirty="0">
                <a:solidFill>
                  <a:srgbClr val="FFFFFF"/>
                </a:solidFill>
              </a:rPr>
            </a:br>
            <a:r>
              <a:rPr lang="en-US" sz="5000" dirty="0">
                <a:solidFill>
                  <a:srgbClr val="FFFFFF"/>
                </a:solidFill>
              </a:rPr>
              <a:t>SAM Fund</a:t>
            </a:r>
          </a:p>
        </p:txBody>
      </p:sp>
      <p:sp>
        <p:nvSpPr>
          <p:cNvPr id="3" name="Subtitle 2">
            <a:extLst>
              <a:ext uri="{FF2B5EF4-FFF2-40B4-BE49-F238E27FC236}">
                <a16:creationId xmlns:a16="http://schemas.microsoft.com/office/drawing/2014/main" id="{37FC2D8F-56D2-4ADF-B439-0E09E7C37894}"/>
              </a:ext>
            </a:extLst>
          </p:cNvPr>
          <p:cNvSpPr>
            <a:spLocks noGrp="1"/>
          </p:cNvSpPr>
          <p:nvPr>
            <p:ph type="subTitle" idx="1"/>
          </p:nvPr>
        </p:nvSpPr>
        <p:spPr>
          <a:xfrm>
            <a:off x="484814" y="3812134"/>
            <a:ext cx="3659246" cy="2349823"/>
          </a:xfrm>
        </p:spPr>
        <p:txBody>
          <a:bodyPr>
            <a:normAutofit/>
          </a:bodyPr>
          <a:lstStyle/>
          <a:p>
            <a:pPr>
              <a:lnSpc>
                <a:spcPct val="100000"/>
              </a:lnSpc>
            </a:pPr>
            <a:r>
              <a:rPr lang="en-US" sz="1500">
                <a:solidFill>
                  <a:srgbClr val="FFFFFF"/>
                </a:solidFill>
              </a:rPr>
              <a:t>Sirona Recovery – CCS </a:t>
            </a:r>
          </a:p>
          <a:p>
            <a:pPr>
              <a:lnSpc>
                <a:spcPct val="100000"/>
              </a:lnSpc>
            </a:pPr>
            <a:r>
              <a:rPr lang="en-US" sz="1500">
                <a:solidFill>
                  <a:srgbClr val="FFFFFF"/>
                </a:solidFill>
              </a:rPr>
              <a:t>Dimitria Sims Brenwall: </a:t>
            </a:r>
            <a:r>
              <a:rPr lang="en-US" sz="1500">
                <a:solidFill>
                  <a:srgbClr val="FFFFFF"/>
                </a:solidFill>
                <a:hlinkClick r:id="rId4"/>
              </a:rPr>
              <a:t>dsims@sironarecovery.org</a:t>
            </a:r>
            <a:r>
              <a:rPr lang="en-US" sz="1500">
                <a:solidFill>
                  <a:srgbClr val="FFFFFF"/>
                </a:solidFill>
              </a:rPr>
              <a:t> </a:t>
            </a:r>
          </a:p>
          <a:p>
            <a:pPr>
              <a:lnSpc>
                <a:spcPct val="100000"/>
              </a:lnSpc>
            </a:pPr>
            <a:r>
              <a:rPr lang="en-US" sz="1500">
                <a:solidFill>
                  <a:srgbClr val="FFFFFF"/>
                </a:solidFill>
              </a:rPr>
              <a:t>Stephanie Mudek: </a:t>
            </a:r>
            <a:r>
              <a:rPr lang="en-US" sz="1500">
                <a:solidFill>
                  <a:srgbClr val="FFFFFF"/>
                </a:solidFill>
                <a:hlinkClick r:id="rId5"/>
              </a:rPr>
              <a:t>smudek@sironarecovery.org</a:t>
            </a:r>
            <a:endParaRPr lang="en-US" sz="1500">
              <a:solidFill>
                <a:srgbClr val="FFFFFF"/>
              </a:solidFill>
            </a:endParaRPr>
          </a:p>
          <a:p>
            <a:pPr>
              <a:lnSpc>
                <a:spcPct val="100000"/>
              </a:lnSpc>
            </a:pPr>
            <a:r>
              <a:rPr lang="en-US" sz="1500">
                <a:solidFill>
                  <a:srgbClr val="FFFFFF"/>
                </a:solidFill>
              </a:rPr>
              <a:t>Arnisha Carr: </a:t>
            </a:r>
            <a:r>
              <a:rPr lang="en-US" sz="1500">
                <a:solidFill>
                  <a:srgbClr val="FFFFFF"/>
                </a:solidFill>
                <a:hlinkClick r:id="rId6"/>
              </a:rPr>
              <a:t>acarr@sironarecovery.org</a:t>
            </a:r>
            <a:r>
              <a:rPr lang="en-US" sz="1500">
                <a:solidFill>
                  <a:srgbClr val="FFFFFF"/>
                </a:solidFill>
              </a:rPr>
              <a:t> </a:t>
            </a:r>
          </a:p>
        </p:txBody>
      </p:sp>
      <p:cxnSp>
        <p:nvCxnSpPr>
          <p:cNvPr id="54" name="Straight Connector 44">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2797"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clipart&#10;&#10;Description automatically generated">
            <a:extLst>
              <a:ext uri="{FF2B5EF4-FFF2-40B4-BE49-F238E27FC236}">
                <a16:creationId xmlns:a16="http://schemas.microsoft.com/office/drawing/2014/main" id="{2BD9399B-64EC-FE84-9141-67A54C65595A}"/>
              </a:ext>
            </a:extLst>
          </p:cNvPr>
          <p:cNvPicPr>
            <a:picLocks noChangeAspect="1"/>
          </p:cNvPicPr>
          <p:nvPr/>
        </p:nvPicPr>
        <p:blipFill rotWithShape="1">
          <a:blip r:embed="rId7">
            <a:extLst>
              <a:ext uri="{837473B0-CC2E-450A-ABE3-18F120FF3D39}">
                <a1611:picAttrSrcUrl xmlns:a1611="http://schemas.microsoft.com/office/drawing/2016/11/main" r:id="rId8"/>
              </a:ext>
            </a:extLst>
          </a:blip>
          <a:srcRect t="5043" r="-1" b="4204"/>
          <a:stretch/>
        </p:blipFill>
        <p:spPr>
          <a:xfrm>
            <a:off x="4980774" y="182860"/>
            <a:ext cx="6790545" cy="6162522"/>
          </a:xfrm>
          <a:prstGeom prst="rect">
            <a:avLst/>
          </a:prstGeom>
        </p:spPr>
      </p:pic>
      <p:sp>
        <p:nvSpPr>
          <p:cNvPr id="8" name="Rectangle 7">
            <a:extLst>
              <a:ext uri="{FF2B5EF4-FFF2-40B4-BE49-F238E27FC236}">
                <a16:creationId xmlns:a16="http://schemas.microsoft.com/office/drawing/2014/main" id="{E2B4D9C8-74D5-BBE5-6C1F-1A7A65B17C37}"/>
              </a:ext>
            </a:extLst>
          </p:cNvPr>
          <p:cNvSpPr/>
          <p:nvPr/>
        </p:nvSpPr>
        <p:spPr>
          <a:xfrm rot="20846335">
            <a:off x="5588525" y="1141999"/>
            <a:ext cx="3386701" cy="156671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dirty="0"/>
              <a:t>Service Access Money (SAM) </a:t>
            </a:r>
          </a:p>
        </p:txBody>
      </p:sp>
    </p:spTree>
    <p:extLst>
      <p:ext uri="{BB962C8B-B14F-4D97-AF65-F5344CB8AC3E}">
        <p14:creationId xmlns:p14="http://schemas.microsoft.com/office/powerpoint/2010/main" val="391274730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76CB32-901A-4DA0-AA8A-9A7B5A88BFCD}"/>
              </a:ext>
            </a:extLst>
          </p:cNvPr>
          <p:cNvSpPr>
            <a:spLocks noGrp="1"/>
          </p:cNvSpPr>
          <p:nvPr>
            <p:ph type="title"/>
          </p:nvPr>
        </p:nvSpPr>
        <p:spPr>
          <a:xfrm>
            <a:off x="949047" y="643466"/>
            <a:ext cx="2771273" cy="5470463"/>
          </a:xfrm>
        </p:spPr>
        <p:txBody>
          <a:bodyPr anchor="ctr">
            <a:normAutofit/>
          </a:bodyPr>
          <a:lstStyle/>
          <a:p>
            <a:r>
              <a:rPr lang="en-US" sz="3600" dirty="0"/>
              <a:t>Project Aim &amp; Impact </a:t>
            </a:r>
          </a:p>
        </p:txBody>
      </p:sp>
      <p:cxnSp>
        <p:nvCxnSpPr>
          <p:cNvPr id="11" name="Straight Connector 10">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B8494B3A-2BE6-1DD3-BB92-D86EAC0A2F6D}"/>
              </a:ext>
            </a:extLst>
          </p:cNvPr>
          <p:cNvSpPr>
            <a:spLocks noGrp="1"/>
          </p:cNvSpPr>
          <p:nvPr>
            <p:ph idx="1"/>
          </p:nvPr>
        </p:nvSpPr>
        <p:spPr>
          <a:xfrm>
            <a:off x="4428565" y="643466"/>
            <a:ext cx="6818427" cy="5470462"/>
          </a:xfrm>
        </p:spPr>
        <p:txBody>
          <a:bodyPr anchor="ctr">
            <a:normAutofit/>
          </a:bodyPr>
          <a:lstStyle/>
          <a:p>
            <a:r>
              <a:rPr lang="en-US" b="1" u="sng" dirty="0"/>
              <a:t>The aim </a:t>
            </a:r>
            <a:r>
              <a:rPr lang="en-US" dirty="0"/>
              <a:t>for this project is to increase the consumers awareness of their SAM fund loans while also decreasing the overall amount owed by 30%. </a:t>
            </a:r>
          </a:p>
          <a:p>
            <a:r>
              <a:rPr lang="en-US" b="1" u="sng" dirty="0"/>
              <a:t>Expected Impact is to: </a:t>
            </a:r>
          </a:p>
          <a:p>
            <a:pPr lvl="1"/>
            <a:r>
              <a:rPr lang="en-US" dirty="0"/>
              <a:t>1. Increase financial comprehension while building skills on how to budget, save, and payback loans. </a:t>
            </a:r>
          </a:p>
          <a:p>
            <a:pPr lvl="1"/>
            <a:r>
              <a:rPr lang="en-US" dirty="0"/>
              <a:t>Decrease the overall amount owed by Sirona Recovery CCS consumers to increase overall availability of funds in Milwaukee County BHS. </a:t>
            </a:r>
          </a:p>
          <a:p>
            <a:pPr marL="201168" lvl="1" indent="0">
              <a:buNone/>
            </a:pPr>
            <a:endParaRPr lang="en-US" dirty="0"/>
          </a:p>
          <a:p>
            <a:pPr marL="201168" lvl="1" indent="0">
              <a:buNone/>
            </a:pPr>
            <a:r>
              <a:rPr lang="en-US" b="1" u="sng" dirty="0"/>
              <a:t>Target Population: </a:t>
            </a:r>
            <a:r>
              <a:rPr lang="en-US" dirty="0"/>
              <a:t>This project is focused on Milwaukee County Comprehensive Community Services (CCS) consumers who are enrolled in the CCS program at Sirona Recovery. </a:t>
            </a:r>
          </a:p>
        </p:txBody>
      </p:sp>
    </p:spTree>
    <p:extLst>
      <p:ext uri="{BB962C8B-B14F-4D97-AF65-F5344CB8AC3E}">
        <p14:creationId xmlns:p14="http://schemas.microsoft.com/office/powerpoint/2010/main" val="248254681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731BF6-F32E-FCFD-1E1C-87AADAAF075E}"/>
              </a:ext>
            </a:extLst>
          </p:cNvPr>
          <p:cNvSpPr>
            <a:spLocks noGrp="1"/>
          </p:cNvSpPr>
          <p:nvPr>
            <p:ph type="title"/>
          </p:nvPr>
        </p:nvSpPr>
        <p:spPr>
          <a:xfrm>
            <a:off x="949047" y="643466"/>
            <a:ext cx="2771273" cy="5470463"/>
          </a:xfrm>
        </p:spPr>
        <p:txBody>
          <a:bodyPr anchor="ctr">
            <a:normAutofit/>
          </a:bodyPr>
          <a:lstStyle/>
          <a:p>
            <a:pPr algn="ctr"/>
            <a:r>
              <a:rPr lang="en-US" sz="3600" dirty="0"/>
              <a:t>Strategies –i.e. What we did</a:t>
            </a:r>
          </a:p>
        </p:txBody>
      </p:sp>
      <p:cxnSp>
        <p:nvCxnSpPr>
          <p:cNvPr id="19" name="Straight Connector 18">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B8E9332-53DA-910D-F14A-B23DAD69021E}"/>
              </a:ext>
            </a:extLst>
          </p:cNvPr>
          <p:cNvSpPr>
            <a:spLocks noGrp="1"/>
          </p:cNvSpPr>
          <p:nvPr>
            <p:ph idx="1"/>
          </p:nvPr>
        </p:nvSpPr>
        <p:spPr>
          <a:xfrm>
            <a:off x="4428565" y="643466"/>
            <a:ext cx="6818427" cy="5470462"/>
          </a:xfrm>
        </p:spPr>
        <p:txBody>
          <a:bodyPr anchor="ctr">
            <a:normAutofit/>
          </a:bodyPr>
          <a:lstStyle/>
          <a:p>
            <a:r>
              <a:rPr lang="en-US" dirty="0"/>
              <a:t>A simple 1-page reminder and repayment tracking log was created to send to the care coordinators/consumers with their SAM Fund remaining balance amount. </a:t>
            </a:r>
          </a:p>
          <a:p>
            <a:pPr lvl="1"/>
            <a:r>
              <a:rPr lang="en-US" dirty="0"/>
              <a:t>document included mailing address of where to send payments to BHS. </a:t>
            </a:r>
          </a:p>
          <a:p>
            <a:pPr lvl="1"/>
            <a:r>
              <a:rPr lang="en-US" dirty="0"/>
              <a:t>Offering of stamped envelope was offered </a:t>
            </a:r>
          </a:p>
          <a:p>
            <a:r>
              <a:rPr lang="en-US" dirty="0"/>
              <a:t>Bi-monthly reminders about their balance and current payments of record were sent (April – October). </a:t>
            </a:r>
          </a:p>
        </p:txBody>
      </p:sp>
    </p:spTree>
    <p:extLst>
      <p:ext uri="{BB962C8B-B14F-4D97-AF65-F5344CB8AC3E}">
        <p14:creationId xmlns:p14="http://schemas.microsoft.com/office/powerpoint/2010/main" val="290092657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023408-E8E2-16E3-CD8A-91425D3141BD}"/>
              </a:ext>
            </a:extLst>
          </p:cNvPr>
          <p:cNvSpPr>
            <a:spLocks noGrp="1"/>
          </p:cNvSpPr>
          <p:nvPr>
            <p:ph type="title"/>
          </p:nvPr>
        </p:nvSpPr>
        <p:spPr>
          <a:xfrm>
            <a:off x="949047" y="643466"/>
            <a:ext cx="2771273" cy="5470463"/>
          </a:xfrm>
        </p:spPr>
        <p:txBody>
          <a:bodyPr anchor="ctr">
            <a:normAutofit/>
          </a:bodyPr>
          <a:lstStyle/>
          <a:p>
            <a:r>
              <a:rPr lang="en-US" sz="3600"/>
              <a:t>Project Results </a:t>
            </a:r>
          </a:p>
        </p:txBody>
      </p:sp>
      <p:cxnSp>
        <p:nvCxnSpPr>
          <p:cNvPr id="14" name="Straight Connector 13">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a:extLst>
              <a:ext uri="{FF2B5EF4-FFF2-40B4-BE49-F238E27FC236}">
                <a16:creationId xmlns:a16="http://schemas.microsoft.com/office/drawing/2014/main" id="{3C188398-2B21-DF37-4B0C-895F59C3BB1E}"/>
              </a:ext>
            </a:extLst>
          </p:cNvPr>
          <p:cNvGraphicFramePr>
            <a:graphicFrameLocks noGrp="1"/>
          </p:cNvGraphicFramePr>
          <p:nvPr>
            <p:ph idx="1"/>
            <p:extLst>
              <p:ext uri="{D42A27DB-BD31-4B8C-83A1-F6EECF244321}">
                <p14:modId xmlns:p14="http://schemas.microsoft.com/office/powerpoint/2010/main" val="3852012560"/>
              </p:ext>
            </p:extLst>
          </p:nvPr>
        </p:nvGraphicFramePr>
        <p:xfrm>
          <a:off x="4429125" y="642938"/>
          <a:ext cx="6818313" cy="54705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061229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78F925-5886-5BC6-7D8B-5E2DEB8C3F76}"/>
              </a:ext>
            </a:extLst>
          </p:cNvPr>
          <p:cNvSpPr>
            <a:spLocks noGrp="1"/>
          </p:cNvSpPr>
          <p:nvPr>
            <p:ph type="title"/>
          </p:nvPr>
        </p:nvSpPr>
        <p:spPr>
          <a:xfrm>
            <a:off x="949047" y="643466"/>
            <a:ext cx="2771273" cy="5470463"/>
          </a:xfrm>
        </p:spPr>
        <p:txBody>
          <a:bodyPr anchor="ctr">
            <a:normAutofit/>
          </a:bodyPr>
          <a:lstStyle/>
          <a:p>
            <a:r>
              <a:rPr lang="en-US" sz="3600" dirty="0"/>
              <a:t>Moving Forward </a:t>
            </a:r>
          </a:p>
        </p:txBody>
      </p:sp>
      <p:cxnSp>
        <p:nvCxnSpPr>
          <p:cNvPr id="26" name="Straight Connector 20">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A3BA5730-A29A-2253-C940-AFD85252AD75}"/>
              </a:ext>
            </a:extLst>
          </p:cNvPr>
          <p:cNvSpPr>
            <a:spLocks noGrp="1"/>
          </p:cNvSpPr>
          <p:nvPr>
            <p:ph idx="1"/>
          </p:nvPr>
        </p:nvSpPr>
        <p:spPr>
          <a:xfrm>
            <a:off x="4428565" y="643466"/>
            <a:ext cx="6818427" cy="5470462"/>
          </a:xfrm>
        </p:spPr>
        <p:txBody>
          <a:bodyPr anchor="ctr">
            <a:normAutofit/>
          </a:bodyPr>
          <a:lstStyle/>
          <a:p>
            <a:r>
              <a:rPr lang="en-US" dirty="0"/>
              <a:t>Sirona Recovery is choosing to continue with the SAM Fund Loan project but with some changes to continue working on the overall outcome. </a:t>
            </a:r>
          </a:p>
          <a:p>
            <a:pPr lvl="1"/>
            <a:r>
              <a:rPr lang="en-US" dirty="0"/>
              <a:t>1. Onboarding sooner </a:t>
            </a:r>
          </a:p>
          <a:p>
            <a:pPr lvl="2"/>
            <a:r>
              <a:rPr lang="en-US" dirty="0"/>
              <a:t>When identified for SAM Fund loan  </a:t>
            </a:r>
          </a:p>
          <a:p>
            <a:pPr lvl="1"/>
            <a:r>
              <a:rPr lang="en-US" dirty="0"/>
              <a:t>2. Consumer feedback </a:t>
            </a:r>
          </a:p>
          <a:p>
            <a:pPr lvl="2"/>
            <a:r>
              <a:rPr lang="en-US" dirty="0"/>
              <a:t>What would be helpful?  </a:t>
            </a:r>
          </a:p>
          <a:p>
            <a:pPr lvl="1"/>
            <a:r>
              <a:rPr lang="en-US" dirty="0"/>
              <a:t>3. Financial Supportive Services Evaluation </a:t>
            </a:r>
          </a:p>
          <a:p>
            <a:pPr lvl="2"/>
            <a:r>
              <a:rPr lang="en-US" dirty="0"/>
              <a:t>- do they have access to budgeting support through rehab worker </a:t>
            </a:r>
          </a:p>
          <a:p>
            <a:pPr lvl="2"/>
            <a:r>
              <a:rPr lang="en-US" dirty="0"/>
              <a:t>Including our ancillary providers/team members </a:t>
            </a:r>
          </a:p>
          <a:p>
            <a:pPr lvl="2"/>
            <a:endParaRPr lang="en-US" dirty="0"/>
          </a:p>
        </p:txBody>
      </p:sp>
    </p:spTree>
    <p:extLst>
      <p:ext uri="{BB962C8B-B14F-4D97-AF65-F5344CB8AC3E}">
        <p14:creationId xmlns:p14="http://schemas.microsoft.com/office/powerpoint/2010/main" val="277280191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ppt/theme/themeOverride2.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5B1FD9-3BB6-4DA9-A089-3B68C2323D4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3.xml><?xml version="1.0" encoding="utf-8"?>
<ds:datastoreItem xmlns:ds="http://schemas.openxmlformats.org/officeDocument/2006/customXml" ds:itemID="{1747A963-53E0-44AF-AF13-963FE676C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{DC5663EE-CE13-478C-88C0-8E0F59802732}tf33845126_win32</Template>
  <TotalTime>15134</TotalTime>
  <Words>606</Words>
  <Application>Microsoft Office PowerPoint</Application>
  <PresentationFormat>Widescreen</PresentationFormat>
  <Paragraphs>48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Bookman Old Style</vt:lpstr>
      <vt:lpstr>Calibri</vt:lpstr>
      <vt:lpstr>Franklin Gothic Book</vt:lpstr>
      <vt:lpstr>1_RetrospectVTI</vt:lpstr>
      <vt:lpstr>Whose Fund?  SAM Fund</vt:lpstr>
      <vt:lpstr>Project Aim &amp; Impact </vt:lpstr>
      <vt:lpstr>Strategies –i.e. What we did</vt:lpstr>
      <vt:lpstr>Project Results </vt:lpstr>
      <vt:lpstr>Moving Forward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Fund?  SAM Fund</dc:title>
  <dc:creator>Dimitria Sims</dc:creator>
  <cp:lastModifiedBy>Moebius, Amy</cp:lastModifiedBy>
  <cp:revision>21</cp:revision>
  <dcterms:created xsi:type="dcterms:W3CDTF">2022-10-04T18:23:06Z</dcterms:created>
  <dcterms:modified xsi:type="dcterms:W3CDTF">2022-10-18T18:32:48Z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