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2"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58D8B-7DE4-42F6-93F1-1572A483E6DC}" v="28" dt="2023-10-19T13:50:18.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56"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17DC9-F57B-4F05-A7AB-30C7252FB95E}"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DCB9E-334A-4844-A33F-007B92AEB52C}" type="slidenum">
              <a:rPr lang="en-US" smtClean="0"/>
              <a:t>‹#›</a:t>
            </a:fld>
            <a:endParaRPr lang="en-US"/>
          </a:p>
        </p:txBody>
      </p:sp>
    </p:spTree>
    <p:extLst>
      <p:ext uri="{BB962C8B-B14F-4D97-AF65-F5344CB8AC3E}">
        <p14:creationId xmlns:p14="http://schemas.microsoft.com/office/powerpoint/2010/main" val="315778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8DCB9E-334A-4844-A33F-007B92AEB52C}" type="slidenum">
              <a:rPr lang="en-US" smtClean="0"/>
              <a:t>1</a:t>
            </a:fld>
            <a:endParaRPr lang="en-US"/>
          </a:p>
        </p:txBody>
      </p:sp>
    </p:spTree>
    <p:extLst>
      <p:ext uri="{BB962C8B-B14F-4D97-AF65-F5344CB8AC3E}">
        <p14:creationId xmlns:p14="http://schemas.microsoft.com/office/powerpoint/2010/main" val="390826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8DCB9E-334A-4844-A33F-007B92AEB52C}" type="slidenum">
              <a:rPr lang="en-US" smtClean="0"/>
              <a:t>2</a:t>
            </a:fld>
            <a:endParaRPr lang="en-US"/>
          </a:p>
        </p:txBody>
      </p:sp>
    </p:spTree>
    <p:extLst>
      <p:ext uri="{BB962C8B-B14F-4D97-AF65-F5344CB8AC3E}">
        <p14:creationId xmlns:p14="http://schemas.microsoft.com/office/powerpoint/2010/main" val="373866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8DCB9E-334A-4844-A33F-007B92AEB52C}" type="slidenum">
              <a:rPr lang="en-US" smtClean="0"/>
              <a:t>3</a:t>
            </a:fld>
            <a:endParaRPr lang="en-US"/>
          </a:p>
        </p:txBody>
      </p:sp>
    </p:spTree>
    <p:extLst>
      <p:ext uri="{BB962C8B-B14F-4D97-AF65-F5344CB8AC3E}">
        <p14:creationId xmlns:p14="http://schemas.microsoft.com/office/powerpoint/2010/main" val="333902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8DCB9E-334A-4844-A33F-007B92AEB52C}" type="slidenum">
              <a:rPr lang="en-US" smtClean="0"/>
              <a:t>4</a:t>
            </a:fld>
            <a:endParaRPr lang="en-US"/>
          </a:p>
        </p:txBody>
      </p:sp>
    </p:spTree>
    <p:extLst>
      <p:ext uri="{BB962C8B-B14F-4D97-AF65-F5344CB8AC3E}">
        <p14:creationId xmlns:p14="http://schemas.microsoft.com/office/powerpoint/2010/main" val="65426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4A8DCB9E-334A-4844-A33F-007B92AEB52C}" type="slidenum">
              <a:rPr lang="en-US" smtClean="0"/>
              <a:t>5</a:t>
            </a:fld>
            <a:endParaRPr lang="en-US"/>
          </a:p>
        </p:txBody>
      </p:sp>
    </p:spTree>
    <p:extLst>
      <p:ext uri="{BB962C8B-B14F-4D97-AF65-F5344CB8AC3E}">
        <p14:creationId xmlns:p14="http://schemas.microsoft.com/office/powerpoint/2010/main" val="40916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8DCB9E-334A-4844-A33F-007B92AEB52C}" type="slidenum">
              <a:rPr lang="en-US" smtClean="0"/>
              <a:t>6</a:t>
            </a:fld>
            <a:endParaRPr lang="en-US"/>
          </a:p>
        </p:txBody>
      </p:sp>
    </p:spTree>
    <p:extLst>
      <p:ext uri="{BB962C8B-B14F-4D97-AF65-F5344CB8AC3E}">
        <p14:creationId xmlns:p14="http://schemas.microsoft.com/office/powerpoint/2010/main" val="288023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8DCB9E-334A-4844-A33F-007B92AEB52C}" type="slidenum">
              <a:rPr lang="en-US" smtClean="0"/>
              <a:t>7</a:t>
            </a:fld>
            <a:endParaRPr lang="en-US"/>
          </a:p>
        </p:txBody>
      </p:sp>
    </p:spTree>
    <p:extLst>
      <p:ext uri="{BB962C8B-B14F-4D97-AF65-F5344CB8AC3E}">
        <p14:creationId xmlns:p14="http://schemas.microsoft.com/office/powerpoint/2010/main" val="19485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1884-0930-47DD-C4C9-A5145A490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B8CC47-890C-9EF0-1048-DE5FBA018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AC02CD-CE20-FA0B-5C7E-32BAB1462A56}"/>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5" name="Footer Placeholder 4">
            <a:extLst>
              <a:ext uri="{FF2B5EF4-FFF2-40B4-BE49-F238E27FC236}">
                <a16:creationId xmlns:a16="http://schemas.microsoft.com/office/drawing/2014/main" id="{5FF93457-0937-2468-299A-B2397E7B6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98975-9292-1CDE-3B1A-E332C8954065}"/>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408715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53F1-AFAE-7385-ADBB-D755F905C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23BCDC-C507-E8AB-0D55-1A38FBFDB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D92D2-1374-B15E-A55D-71DCD5548CED}"/>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5" name="Footer Placeholder 4">
            <a:extLst>
              <a:ext uri="{FF2B5EF4-FFF2-40B4-BE49-F238E27FC236}">
                <a16:creationId xmlns:a16="http://schemas.microsoft.com/office/drawing/2014/main" id="{9FA3F1DF-A9B8-480A-34EE-D148DDE0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2EB1A-1F82-ECA1-F7AA-1D46303E2CC9}"/>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57586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E3438-D043-6D39-A3B4-D75A561898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4ACADB-5A9E-8E4C-7234-DD4830CE83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A7527-7210-71A2-5A9D-6BFB0445C5AB}"/>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5" name="Footer Placeholder 4">
            <a:extLst>
              <a:ext uri="{FF2B5EF4-FFF2-40B4-BE49-F238E27FC236}">
                <a16:creationId xmlns:a16="http://schemas.microsoft.com/office/drawing/2014/main" id="{B8BF324A-F69F-8701-58EA-BA6268139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44390-820E-8C0A-CC0A-3D3552126924}"/>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6929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BA37-C7AD-EBC4-A402-287D79940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F6172-A49E-9A81-154F-F301DE5BD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481C4-A88B-45BE-43CE-B1991D3891F0}"/>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5" name="Footer Placeholder 4">
            <a:extLst>
              <a:ext uri="{FF2B5EF4-FFF2-40B4-BE49-F238E27FC236}">
                <a16:creationId xmlns:a16="http://schemas.microsoft.com/office/drawing/2014/main" id="{6BD53711-C2AC-9570-AA74-D1E61980B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E0579-73D9-77E3-D531-2E0FCC52A5F3}"/>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139679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D26B-0F68-FC18-4103-58C666C09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A0F483-6A7F-D885-555A-715AC05F4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92475-4DCD-D67A-6EEC-3B4F4041FAB2}"/>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5" name="Footer Placeholder 4">
            <a:extLst>
              <a:ext uri="{FF2B5EF4-FFF2-40B4-BE49-F238E27FC236}">
                <a16:creationId xmlns:a16="http://schemas.microsoft.com/office/drawing/2014/main" id="{7FB9B4EB-BC08-BCE1-D8A7-55A31CB7B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C7813-C14E-8774-43D6-836F819D8C40}"/>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14497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10D6-D9BA-68A1-FC8C-0598A1241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051D7-2535-BD7B-CE33-19D695CCC0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30EAC9-6C9E-19BA-1F44-276BF5FADA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C61C1B-EB6D-ED76-62C0-986425D8A8FF}"/>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6" name="Footer Placeholder 5">
            <a:extLst>
              <a:ext uri="{FF2B5EF4-FFF2-40B4-BE49-F238E27FC236}">
                <a16:creationId xmlns:a16="http://schemas.microsoft.com/office/drawing/2014/main" id="{37FF9C71-F395-642A-B625-F65B3B92C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FF4AC-190C-4FBD-F74C-A56206E4720F}"/>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362408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25BB-BF4A-0A95-0FFC-8447E9017B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8763F4-76B4-0D12-36ED-5C7F12F03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791035-4DE3-694F-8DEF-CE71C3B8F7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2E61B7-C248-7462-0366-EE375D530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E0594-3445-784B-D5AD-4F9513A843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D312C6-DEF7-47CD-32CE-FF5636332202}"/>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8" name="Footer Placeholder 7">
            <a:extLst>
              <a:ext uri="{FF2B5EF4-FFF2-40B4-BE49-F238E27FC236}">
                <a16:creationId xmlns:a16="http://schemas.microsoft.com/office/drawing/2014/main" id="{3E63164B-26F6-6D29-55E6-6E9043B85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6FCCED-1DDA-2DDA-D3E3-0058405634E2}"/>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26232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7CEF-ACE6-0C6E-9B3A-494929ACD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B4896D-C1A6-4864-4F8C-7F1CC54E3320}"/>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4" name="Footer Placeholder 3">
            <a:extLst>
              <a:ext uri="{FF2B5EF4-FFF2-40B4-BE49-F238E27FC236}">
                <a16:creationId xmlns:a16="http://schemas.microsoft.com/office/drawing/2014/main" id="{0BE151A5-E273-1A87-E253-2B540B221F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BFB88D-B83A-B271-9C42-05F78FE0AA8E}"/>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202079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DAE67-37A5-15DF-6025-0EA9E43EBB75}"/>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3" name="Footer Placeholder 2">
            <a:extLst>
              <a:ext uri="{FF2B5EF4-FFF2-40B4-BE49-F238E27FC236}">
                <a16:creationId xmlns:a16="http://schemas.microsoft.com/office/drawing/2014/main" id="{887BDCEF-17B4-B03C-58C9-CBDA033BA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34AAB7-9E66-CDBE-D09A-8571BBE80B97}"/>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172816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844D-3C5D-869D-CC53-1203F9F50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3E27CC-618F-51B3-3363-2933E4596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D2676F-D834-02B4-AB18-6D0D1F134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A23F1-F91E-429B-26DD-7AC486CFB823}"/>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6" name="Footer Placeholder 5">
            <a:extLst>
              <a:ext uri="{FF2B5EF4-FFF2-40B4-BE49-F238E27FC236}">
                <a16:creationId xmlns:a16="http://schemas.microsoft.com/office/drawing/2014/main" id="{4DEEAE37-E064-998A-3E44-3ED759174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4A941-5AA2-7470-991F-7F6612E9D64B}"/>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192241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97E1-63A4-84DE-0270-88F6723B0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327FA-DD99-76F9-39FA-79AC9AB40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50C1A4-9B00-5067-1B6E-D715CDDBA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43D5A-882B-B4B0-E059-C3EA1C47BA68}"/>
              </a:ext>
            </a:extLst>
          </p:cNvPr>
          <p:cNvSpPr>
            <a:spLocks noGrp="1"/>
          </p:cNvSpPr>
          <p:nvPr>
            <p:ph type="dt" sz="half" idx="10"/>
          </p:nvPr>
        </p:nvSpPr>
        <p:spPr/>
        <p:txBody>
          <a:bodyPr/>
          <a:lstStyle/>
          <a:p>
            <a:fld id="{BE253110-6566-4688-B687-9962FEE9F3D7}" type="datetimeFigureOut">
              <a:rPr lang="en-US" smtClean="0"/>
              <a:t>10/20/2023</a:t>
            </a:fld>
            <a:endParaRPr lang="en-US"/>
          </a:p>
        </p:txBody>
      </p:sp>
      <p:sp>
        <p:nvSpPr>
          <p:cNvPr id="6" name="Footer Placeholder 5">
            <a:extLst>
              <a:ext uri="{FF2B5EF4-FFF2-40B4-BE49-F238E27FC236}">
                <a16:creationId xmlns:a16="http://schemas.microsoft.com/office/drawing/2014/main" id="{3F0A659A-DC5A-E0A0-B83D-DBE5181B3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DAE54-4ECC-5441-A27F-715488D85CCB}"/>
              </a:ext>
            </a:extLst>
          </p:cNvPr>
          <p:cNvSpPr>
            <a:spLocks noGrp="1"/>
          </p:cNvSpPr>
          <p:nvPr>
            <p:ph type="sldNum" sz="quarter" idx="12"/>
          </p:nvPr>
        </p:nvSpPr>
        <p:spPr/>
        <p:txBody>
          <a:bodyPr/>
          <a:lstStyle/>
          <a:p>
            <a:fld id="{CDA50CD2-EDEE-47C0-90C4-6655D7640F6E}" type="slidenum">
              <a:rPr lang="en-US" smtClean="0"/>
              <a:t>‹#›</a:t>
            </a:fld>
            <a:endParaRPr lang="en-US"/>
          </a:p>
        </p:txBody>
      </p:sp>
    </p:spTree>
    <p:extLst>
      <p:ext uri="{BB962C8B-B14F-4D97-AF65-F5344CB8AC3E}">
        <p14:creationId xmlns:p14="http://schemas.microsoft.com/office/powerpoint/2010/main" val="133912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D0042-99C9-741A-D963-50927B030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E58A5-2D1B-D3D2-9CBE-F7117B719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C4880-0DE1-6259-9DCB-B539CEB07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53110-6566-4688-B687-9962FEE9F3D7}" type="datetimeFigureOut">
              <a:rPr lang="en-US" smtClean="0"/>
              <a:t>10/20/2023</a:t>
            </a:fld>
            <a:endParaRPr lang="en-US"/>
          </a:p>
        </p:txBody>
      </p:sp>
      <p:sp>
        <p:nvSpPr>
          <p:cNvPr id="5" name="Footer Placeholder 4">
            <a:extLst>
              <a:ext uri="{FF2B5EF4-FFF2-40B4-BE49-F238E27FC236}">
                <a16:creationId xmlns:a16="http://schemas.microsoft.com/office/drawing/2014/main" id="{4C3938EB-C805-C131-D62E-66D497C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2CA94E-FA09-358E-13DA-111E6E426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0CD2-EDEE-47C0-90C4-6655D7640F6E}" type="slidenum">
              <a:rPr lang="en-US" smtClean="0"/>
              <a:t>‹#›</a:t>
            </a:fld>
            <a:endParaRPr lang="en-US"/>
          </a:p>
        </p:txBody>
      </p:sp>
    </p:spTree>
    <p:extLst>
      <p:ext uri="{BB962C8B-B14F-4D97-AF65-F5344CB8AC3E}">
        <p14:creationId xmlns:p14="http://schemas.microsoft.com/office/powerpoint/2010/main" val="1242877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cid:557fe5b5-387f-48cc-ab82-f8773ab3ba59@namprd14.prod.outloo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cid:557fe5b5-387f-48cc-ab82-f8773ab3ba59@namprd14.prod.outlook.com"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85DFEB6-D77B-803C-BB6C-4A6AFC429481}"/>
              </a:ext>
            </a:extLst>
          </p:cNvPr>
          <p:cNvSpPr>
            <a:spLocks noGrp="1"/>
          </p:cNvSpPr>
          <p:nvPr>
            <p:ph type="title"/>
          </p:nvPr>
        </p:nvSpPr>
        <p:spPr>
          <a:xfrm>
            <a:off x="6248400" y="365125"/>
            <a:ext cx="5105400" cy="2579692"/>
          </a:xfrm>
        </p:spPr>
        <p:txBody>
          <a:bodyPr vert="horz" lIns="91440" tIns="45720" rIns="91440" bIns="45720" rtlCol="0" anchor="b">
            <a:normAutofit/>
          </a:bodyPr>
          <a:lstStyle/>
          <a:p>
            <a:r>
              <a:rPr lang="en-US" sz="2800" b="1" kern="1200">
                <a:solidFill>
                  <a:schemeClr val="tx1"/>
                </a:solidFill>
                <a:latin typeface="+mj-lt"/>
                <a:ea typeface="+mj-ea"/>
                <a:cs typeface="+mj-cs"/>
              </a:rPr>
              <a:t>Review third-party transportation issues to improve attendance at therapy sessions. </a:t>
            </a:r>
          </a:p>
        </p:txBody>
      </p:sp>
      <p:pic>
        <p:nvPicPr>
          <p:cNvPr id="10" name="Content Placeholder 9" descr="A group of horses looking over a fence&#10;&#10;Description automatically generated">
            <a:extLst>
              <a:ext uri="{FF2B5EF4-FFF2-40B4-BE49-F238E27FC236}">
                <a16:creationId xmlns:a16="http://schemas.microsoft.com/office/drawing/2014/main" id="{48500382-BB9B-DF17-462C-EF532F10A512}"/>
              </a:ext>
            </a:extLst>
          </p:cNvPr>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r="1" b="8455"/>
          <a:stretch/>
        </p:blipFill>
        <p:spPr bwMode="auto">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p:spPr>
      </p:pic>
      <p:sp>
        <p:nvSpPr>
          <p:cNvPr id="9" name="Content Placeholder 8">
            <a:extLst>
              <a:ext uri="{FF2B5EF4-FFF2-40B4-BE49-F238E27FC236}">
                <a16:creationId xmlns:a16="http://schemas.microsoft.com/office/drawing/2014/main" id="{C3FBF0B2-2E02-0F1E-8DCB-71E033AE7462}"/>
              </a:ext>
            </a:extLst>
          </p:cNvPr>
          <p:cNvSpPr>
            <a:spLocks noGrp="1"/>
          </p:cNvSpPr>
          <p:nvPr>
            <p:ph sz="half" idx="2"/>
          </p:nvPr>
        </p:nvSpPr>
        <p:spPr>
          <a:xfrm>
            <a:off x="6248399" y="3124205"/>
            <a:ext cx="5105400" cy="3052757"/>
          </a:xfrm>
        </p:spPr>
        <p:txBody>
          <a:bodyPr vert="horz" lIns="91440" tIns="45720" rIns="91440" bIns="45720" rtlCol="0">
            <a:normAutofit/>
          </a:bodyPr>
          <a:lstStyle/>
          <a:p>
            <a:r>
              <a:rPr lang="en-US" sz="2000" dirty="0"/>
              <a:t>Willow Creek Ranch – Equine Assisted Services is located in Mukwonago, Wisconsin. Services for Milwaukee County CCS consumers frequently involve a third-party provider for transportation to and from WCR, a 25 to 40 minute drive.</a:t>
            </a:r>
          </a:p>
        </p:txBody>
      </p:sp>
      <p:pic>
        <p:nvPicPr>
          <p:cNvPr id="12" name="Picture 11">
            <a:extLst>
              <a:ext uri="{FF2B5EF4-FFF2-40B4-BE49-F238E27FC236}">
                <a16:creationId xmlns:a16="http://schemas.microsoft.com/office/drawing/2014/main" id="{F323180B-004A-5A16-DA6F-BCAB9F622050}"/>
              </a:ext>
              <a:ext uri="{C183D7F6-B498-43B3-948B-1728B52AA6E4}">
                <adec:decorative xmlns:adec="http://schemas.microsoft.com/office/drawing/2017/decorative" val="1"/>
              </a:ext>
            </a:extLst>
          </p:cNvPr>
          <p:cNvPicPr>
            <a:picLocks noChangeAspect="1"/>
          </p:cNvPicPr>
          <p:nvPr/>
        </p:nvPicPr>
        <p:blipFill>
          <a:blip r:embed="rId5" cstate="print"/>
          <a:srcRect/>
          <a:stretch>
            <a:fillRect/>
          </a:stretch>
        </p:blipFill>
        <p:spPr bwMode="auto">
          <a:xfrm>
            <a:off x="1209039" y="4391660"/>
            <a:ext cx="3909839" cy="1361440"/>
          </a:xfrm>
          <a:prstGeom prst="rect">
            <a:avLst/>
          </a:prstGeom>
          <a:noFill/>
          <a:ln w="9525">
            <a:noFill/>
            <a:miter lim="800000"/>
            <a:headEnd/>
            <a:tailEnd/>
          </a:ln>
        </p:spPr>
      </p:pic>
    </p:spTree>
    <p:extLst>
      <p:ext uri="{BB962C8B-B14F-4D97-AF65-F5344CB8AC3E}">
        <p14:creationId xmlns:p14="http://schemas.microsoft.com/office/powerpoint/2010/main" val="28369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85DFEB6-D77B-803C-BB6C-4A6AFC429481}"/>
              </a:ext>
            </a:extLst>
          </p:cNvPr>
          <p:cNvSpPr>
            <a:spLocks noGrp="1"/>
          </p:cNvSpPr>
          <p:nvPr>
            <p:ph type="title"/>
          </p:nvPr>
        </p:nvSpPr>
        <p:spPr>
          <a:xfrm>
            <a:off x="5863587" y="671473"/>
            <a:ext cx="5105400" cy="3567683"/>
          </a:xfrm>
        </p:spPr>
        <p:txBody>
          <a:bodyPr vert="horz" lIns="91440" tIns="45720" rIns="91440" bIns="45720" rtlCol="0" anchor="b">
            <a:normAutofit fontScale="90000"/>
          </a:bodyPr>
          <a:lstStyle/>
          <a:p>
            <a:pPr marL="0" marR="0">
              <a:lnSpc>
                <a:spcPct val="150000"/>
              </a:lnSpc>
              <a:spcBef>
                <a:spcPts val="0"/>
              </a:spcBef>
              <a:spcAft>
                <a:spcPts val="0"/>
              </a:spcAft>
            </a:pP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b="1" u="sng">
                <a:solidFill>
                  <a:srgbClr val="4B3A2E"/>
                </a:solidFill>
                <a:effectLst/>
                <a:latin typeface="Arial" panose="020B0604020202020204" pitchFamily="34" charset="0"/>
                <a:ea typeface="Century Gothic" panose="020B0502020202020204" pitchFamily="34" charset="0"/>
                <a:cs typeface="Arial" panose="020B0604020202020204" pitchFamily="34" charset="0"/>
              </a:rPr>
              <a:t>Change Team</a:t>
            </a:r>
            <a:br>
              <a:rPr lang="en-US" sz="180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r>
              <a:rPr lang="en-US" sz="1800">
                <a:solidFill>
                  <a:srgbClr val="4B3A2E"/>
                </a:solidFill>
                <a:effectLst/>
                <a:latin typeface="Arial" panose="020B0604020202020204" pitchFamily="34" charset="0"/>
                <a:ea typeface="Century Gothic" panose="020B0502020202020204" pitchFamily="34" charset="0"/>
                <a:cs typeface="Arial" panose="020B0604020202020204" pitchFamily="34" charset="0"/>
              </a:rPr>
              <a:t>WCR Executive Director</a:t>
            </a:r>
            <a:br>
              <a:rPr lang="en-US" sz="180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r>
              <a:rPr lang="en-US" sz="1800">
                <a:solidFill>
                  <a:srgbClr val="4B3A2E"/>
                </a:solidFill>
                <a:effectLst/>
                <a:latin typeface="Arial" panose="020B0604020202020204" pitchFamily="34" charset="0"/>
                <a:ea typeface="Century Gothic" panose="020B0502020202020204" pitchFamily="34" charset="0"/>
                <a:cs typeface="Arial" panose="020B0604020202020204" pitchFamily="34" charset="0"/>
              </a:rPr>
              <a:t>Two MH therapists</a:t>
            </a:r>
            <a:br>
              <a:rPr lang="en-US" sz="180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r>
              <a:rPr lang="en-US" sz="1800">
                <a:solidFill>
                  <a:srgbClr val="4B3A2E"/>
                </a:solidFill>
                <a:effectLst/>
                <a:latin typeface="Arial" panose="020B0604020202020204" pitchFamily="34" charset="0"/>
                <a:ea typeface="Century Gothic" panose="020B0502020202020204" pitchFamily="34" charset="0"/>
                <a:cs typeface="Arial" panose="020B0604020202020204" pitchFamily="34" charset="0"/>
              </a:rPr>
              <a:t>Sr Facility Manager of transportation company</a:t>
            </a: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Additional stakeholders as advocates: </a:t>
            </a:r>
            <a:br>
              <a:rPr lang="en-US" sz="1800">
                <a:solidFill>
                  <a:srgbClr val="4B3A2E"/>
                </a:solidFill>
                <a:latin typeface="Century Gothic" panose="020B0502020202020204" pitchFamily="34" charset="0"/>
                <a:ea typeface="Century Gothic" panose="020B0502020202020204" pitchFamily="34" charset="0"/>
                <a:cs typeface="Times New Roman" panose="02020603050405020304" pitchFamily="18" charset="0"/>
              </a:rPr>
            </a:br>
            <a:r>
              <a:rPr lang="en-US" sz="1800">
                <a:solidFill>
                  <a:srgbClr val="4B3A2E"/>
                </a:solidFill>
                <a:latin typeface="Arial" panose="020B0604020202020204" pitchFamily="34" charset="0"/>
                <a:cs typeface="Times New Roman" panose="02020603050405020304" pitchFamily="18" charset="0"/>
              </a:rPr>
              <a:t>CCS Consumers</a:t>
            </a:r>
            <a:br>
              <a:rPr lang="en-US" sz="1800">
                <a:solidFill>
                  <a:srgbClr val="4B3A2E"/>
                </a:solidFill>
                <a:latin typeface="Century Gothic" panose="020B0502020202020204" pitchFamily="34" charset="0"/>
                <a:ea typeface="Century Gothic" panose="020B0502020202020204" pitchFamily="34" charset="0"/>
                <a:cs typeface="Times New Roman" panose="02020603050405020304" pitchFamily="18" charset="0"/>
              </a:rPr>
            </a:br>
            <a: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DHS/Milwaukee &amp; Wisconsin DHS</a:t>
            </a: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Collins Engineering – road construction representative</a:t>
            </a:r>
            <a:endPar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8" name="Picture 7" descr="Horses grazing in a field&#10;&#10;Description automatically generated with medium confidence">
            <a:extLst>
              <a:ext uri="{FF2B5EF4-FFF2-40B4-BE49-F238E27FC236}">
                <a16:creationId xmlns:a16="http://schemas.microsoft.com/office/drawing/2014/main" id="{F3D194DB-BD26-ED41-A93A-D9E110988037}"/>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3667" t="6723" r="13667" b="42530"/>
          <a:stretch>
            <a:fillRect/>
          </a:stretch>
        </p:blipFill>
        <p:spPr bwMode="auto">
          <a:xfrm>
            <a:off x="838201" y="671473"/>
            <a:ext cx="2773293" cy="2270281"/>
          </a:xfrm>
          <a:prstGeom prst="rect">
            <a:avLst/>
          </a:prstGeom>
          <a:noFill/>
          <a:ln>
            <a:noFill/>
          </a:ln>
          <a:extLst>
            <a:ext uri="{53640926-AAD7-44D8-BBD7-CCE9431645EC}">
              <a14:shadowObscured xmlns:a14="http://schemas.microsoft.com/office/drawing/2010/main"/>
            </a:ext>
          </a:extLst>
        </p:spPr>
      </p:pic>
      <p:pic>
        <p:nvPicPr>
          <p:cNvPr id="14" name="Content Placeholder 13">
            <a:extLst>
              <a:ext uri="{FF2B5EF4-FFF2-40B4-BE49-F238E27FC236}">
                <a16:creationId xmlns:a16="http://schemas.microsoft.com/office/drawing/2014/main" id="{24350CDA-F2B6-0829-5A00-7FEA190CF995}"/>
              </a:ext>
              <a:ext uri="{C183D7F6-B498-43B3-948B-1728B52AA6E4}">
                <adec:decorative xmlns:adec="http://schemas.microsoft.com/office/drawing/2017/decorative" val="1"/>
              </a:ext>
            </a:extLst>
          </p:cNvPr>
          <p:cNvPicPr>
            <a:picLocks noGrp="1" noChangeAspect="1"/>
          </p:cNvPicPr>
          <p:nvPr>
            <p:ph sz="half" idx="1"/>
          </p:nvPr>
        </p:nvPicPr>
        <p:blipFill>
          <a:blip r:embed="rId5" cstate="print"/>
          <a:srcRect/>
          <a:stretch>
            <a:fillRect/>
          </a:stretch>
        </p:blipFill>
        <p:spPr bwMode="auto">
          <a:xfrm>
            <a:off x="838201" y="3274134"/>
            <a:ext cx="2970792" cy="1270640"/>
          </a:xfrm>
          <a:prstGeom prst="rect">
            <a:avLst/>
          </a:prstGeom>
          <a:noFill/>
          <a:ln w="9525">
            <a:noFill/>
            <a:miter lim="800000"/>
            <a:headEnd/>
            <a:tailEnd/>
          </a:ln>
        </p:spPr>
      </p:pic>
    </p:spTree>
    <p:extLst>
      <p:ext uri="{BB962C8B-B14F-4D97-AF65-F5344CB8AC3E}">
        <p14:creationId xmlns:p14="http://schemas.microsoft.com/office/powerpoint/2010/main" val="375307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85DFEB6-D77B-803C-BB6C-4A6AFC429481}"/>
              </a:ext>
            </a:extLst>
          </p:cNvPr>
          <p:cNvSpPr>
            <a:spLocks noGrp="1"/>
          </p:cNvSpPr>
          <p:nvPr>
            <p:ph type="title"/>
          </p:nvPr>
        </p:nvSpPr>
        <p:spPr>
          <a:xfrm>
            <a:off x="5863587" y="721639"/>
            <a:ext cx="5105400" cy="5898003"/>
          </a:xfrm>
        </p:spPr>
        <p:txBody>
          <a:bodyPr vert="horz" lIns="91440" tIns="45720" rIns="91440" bIns="45720" rtlCol="0" anchor="b">
            <a:normAutofit fontScale="90000"/>
          </a:bodyPr>
          <a:lstStyle/>
          <a:p>
            <a:pPr>
              <a:lnSpc>
                <a:spcPct val="150000"/>
              </a:lnSpc>
              <a:spcBef>
                <a:spcPts val="0"/>
              </a:spcBef>
            </a:pPr>
            <a:r>
              <a:rPr lang="en-US" sz="1800" b="1"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t>Opportunity to change and improve</a:t>
            </a:r>
            <a:b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2022 – Transportation issues with Milwaukee CCS consumers having difficulty with Transport company (Transport). This includes late home pickup, late pickup after session at WCR, and Transport no-show.  The executive director and therapists worked with Transport Sr. Facility Manager to discover and correct transportation issues. </a:t>
            </a:r>
            <a:b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2023 – Transport continued to be an issue. An additional concern was that Wis. DOT designated Hwy 83 for improvements and repaving which began in April. Hwy 83 runs directly in front of WCR. Road closures and barricades caused difficulty with drivers, who at times would refuse transport. GPS navigation systems did not recognize WCR address during construction</a:t>
            </a:r>
            <a:r>
              <a:rPr lang="en-US" sz="1600" dirty="0">
                <a:solidFill>
                  <a:srgbClr val="4B3A2E"/>
                </a:solidFill>
                <a:latin typeface="Arial" panose="020B0604020202020204" pitchFamily="34" charset="0"/>
                <a:cs typeface="Times New Roman" panose="02020603050405020304" pitchFamily="18" charset="0"/>
              </a:rPr>
              <a:t>.  Consumers who drove themselves had minimal issues navigating the road construction.</a:t>
            </a:r>
            <a:br>
              <a:rPr lang="en-US" sz="12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br>
              <a:rPr lang="en-US" sz="18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endParaRPr lang="en-US" sz="18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2" name="Picture 1" descr="Image may contain: tree, outdoor and nature">
            <a:extLst>
              <a:ext uri="{FF2B5EF4-FFF2-40B4-BE49-F238E27FC236}">
                <a16:creationId xmlns:a16="http://schemas.microsoft.com/office/drawing/2014/main" id="{2C13F36E-2DCE-EE9D-E9E8-78E2E739F91F}"/>
              </a:ext>
            </a:extLst>
          </p:cNvPr>
          <p:cNvPicPr>
            <a:picLocks noChangeAspect="1"/>
          </p:cNvPicPr>
          <p:nvPr/>
        </p:nvPicPr>
        <p:blipFill>
          <a:blip r:embed="rId3" cstate="print"/>
          <a:srcRect l="16112" t="26000" r="9399" b="25000"/>
          <a:stretch>
            <a:fillRect/>
          </a:stretch>
        </p:blipFill>
        <p:spPr bwMode="auto">
          <a:xfrm>
            <a:off x="630237" y="411161"/>
            <a:ext cx="2179638" cy="1910803"/>
          </a:xfrm>
          <a:prstGeom prst="rect">
            <a:avLst/>
          </a:prstGeom>
          <a:noFill/>
          <a:ln w="19050">
            <a:solidFill>
              <a:schemeClr val="tx1"/>
            </a:solidFill>
            <a:miter lim="800000"/>
            <a:headEnd/>
            <a:tailEnd/>
          </a:ln>
        </p:spPr>
      </p:pic>
      <p:pic>
        <p:nvPicPr>
          <p:cNvPr id="5" name="Content Placeholder 4">
            <a:extLst>
              <a:ext uri="{FF2B5EF4-FFF2-40B4-BE49-F238E27FC236}">
                <a16:creationId xmlns:a16="http://schemas.microsoft.com/office/drawing/2014/main" id="{F8200F0C-2850-48D4-08EC-1AC5E3536722}"/>
              </a:ext>
              <a:ext uri="{C183D7F6-B498-43B3-948B-1728B52AA6E4}">
                <adec:decorative xmlns:adec="http://schemas.microsoft.com/office/drawing/2017/decorative" val="1"/>
              </a:ext>
            </a:extLst>
          </p:cNvPr>
          <p:cNvPicPr>
            <a:picLocks noGrp="1" noChangeAspect="1"/>
          </p:cNvPicPr>
          <p:nvPr>
            <p:ph sz="half" idx="1"/>
          </p:nvPr>
        </p:nvPicPr>
        <p:blipFill>
          <a:blip r:embed="rId4" cstate="print"/>
          <a:srcRect/>
          <a:stretch>
            <a:fillRect/>
          </a:stretch>
        </p:blipFill>
        <p:spPr bwMode="auto">
          <a:xfrm>
            <a:off x="447675" y="2550306"/>
            <a:ext cx="2619375" cy="1120335"/>
          </a:xfrm>
          <a:prstGeom prst="rect">
            <a:avLst/>
          </a:prstGeom>
          <a:noFill/>
          <a:ln w="9525">
            <a:noFill/>
            <a:miter lim="800000"/>
            <a:headEnd/>
            <a:tailEnd/>
          </a:ln>
        </p:spPr>
      </p:pic>
    </p:spTree>
    <p:extLst>
      <p:ext uri="{BB962C8B-B14F-4D97-AF65-F5344CB8AC3E}">
        <p14:creationId xmlns:p14="http://schemas.microsoft.com/office/powerpoint/2010/main" val="387738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85DFEB6-D77B-803C-BB6C-4A6AFC429481}"/>
              </a:ext>
            </a:extLst>
          </p:cNvPr>
          <p:cNvSpPr>
            <a:spLocks noGrp="1"/>
          </p:cNvSpPr>
          <p:nvPr>
            <p:ph type="title"/>
          </p:nvPr>
        </p:nvSpPr>
        <p:spPr>
          <a:xfrm>
            <a:off x="5863587" y="721639"/>
            <a:ext cx="5105400" cy="5898003"/>
          </a:xfrm>
        </p:spPr>
        <p:txBody>
          <a:bodyPr vert="horz" lIns="91440" tIns="45720" rIns="91440" bIns="45720" rtlCol="0" anchor="b">
            <a:normAutofit fontScale="90000"/>
          </a:bodyPr>
          <a:lstStyle/>
          <a:p>
            <a:pPr>
              <a:lnSpc>
                <a:spcPct val="150000"/>
              </a:lnSpc>
              <a:spcBef>
                <a:spcPts val="0"/>
              </a:spcBef>
            </a:pPr>
            <a:r>
              <a:rPr lang="en-US" sz="1800" b="1"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Negative impact on consumers and staff</a:t>
            </a:r>
            <a:br>
              <a:rPr lang="en-US" sz="18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6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One consumer withdrew because of the stress of transportation.</a:t>
            </a:r>
            <a:br>
              <a:rPr lang="en-US" sz="16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6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At least one consumer was told the driver would no longer go to WCR and couldn’t reschedule. </a:t>
            </a:r>
            <a:br>
              <a:rPr lang="en-US" sz="16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6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600" dirty="0">
                <a:solidFill>
                  <a:srgbClr val="4B3A2E"/>
                </a:solidFill>
                <a:latin typeface="Arial" panose="020B0604020202020204" pitchFamily="34" charset="0"/>
                <a:ea typeface="Century Gothic" panose="020B0502020202020204" pitchFamily="34" charset="0"/>
                <a:cs typeface="Times New Roman" panose="02020603050405020304" pitchFamily="18" charset="0"/>
              </a:rPr>
              <a:t>At least one</a:t>
            </a:r>
            <a: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 consumer was told by the driver to walk through the construction to be picked up. The consumer walked through uneven road, heavy equipment, and dump trucks. The consumer, who is both physically and mentally fragile, was extremely upset, emotional and “scared.” </a:t>
            </a:r>
            <a:br>
              <a:rPr lang="en-US" sz="16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600" dirty="0">
                <a:effectLst/>
                <a:latin typeface="Arial" panose="020B0604020202020204" pitchFamily="34" charset="0"/>
                <a:ea typeface="Century Gothic" panose="020B0502020202020204" pitchFamily="34" charset="0"/>
              </a:rPr>
              <a:t>. One </a:t>
            </a:r>
            <a:r>
              <a:rPr lang="en-US" sz="1600" dirty="0">
                <a:latin typeface="Arial" panose="020B0604020202020204" pitchFamily="34" charset="0"/>
                <a:ea typeface="Century Gothic" panose="020B0502020202020204" pitchFamily="34" charset="0"/>
              </a:rPr>
              <a:t>WCR</a:t>
            </a:r>
            <a:r>
              <a:rPr lang="en-US" sz="1600" dirty="0">
                <a:effectLst/>
                <a:latin typeface="Arial" panose="020B0604020202020204" pitchFamily="34" charset="0"/>
                <a:ea typeface="Century Gothic" panose="020B0502020202020204" pitchFamily="34" charset="0"/>
              </a:rPr>
              <a:t> </a:t>
            </a:r>
            <a:r>
              <a:rPr lang="en-US" sz="1600" dirty="0">
                <a:solidFill>
                  <a:srgbClr val="4B3A2E"/>
                </a:solidFill>
                <a:latin typeface="Arial" panose="020B0604020202020204" pitchFamily="34" charset="0"/>
                <a:ea typeface="Century Gothic" panose="020B0502020202020204" pitchFamily="34" charset="0"/>
                <a:cs typeface="Times New Roman" panose="02020603050405020304" pitchFamily="18" charset="0"/>
              </a:rPr>
              <a:t>t</a:t>
            </a:r>
            <a: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herapist informed WCR that she may be unable to continue services because of planning for consumers and then many do not show up because of transportation. It is a loss of income and services for the consumer, therapist and WCR.</a:t>
            </a:r>
            <a:b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b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br>
              <a:rPr lang="en-US" sz="16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endParaRPr lang="en-US" sz="16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8200F0C-2850-48D4-08EC-1AC5E3536722}"/>
              </a:ext>
              <a:ext uri="{C183D7F6-B498-43B3-948B-1728B52AA6E4}">
                <adec:decorative xmlns:adec="http://schemas.microsoft.com/office/drawing/2017/decorative" val="1"/>
              </a:ext>
            </a:extLst>
          </p:cNvPr>
          <p:cNvPicPr>
            <a:picLocks noGrp="1" noChangeAspect="1"/>
          </p:cNvPicPr>
          <p:nvPr>
            <p:ph sz="half" idx="1"/>
          </p:nvPr>
        </p:nvPicPr>
        <p:blipFill>
          <a:blip r:embed="rId3" cstate="print"/>
          <a:srcRect/>
          <a:stretch>
            <a:fillRect/>
          </a:stretch>
        </p:blipFill>
        <p:spPr bwMode="auto">
          <a:xfrm>
            <a:off x="447675" y="2950356"/>
            <a:ext cx="2619375" cy="1120335"/>
          </a:xfrm>
          <a:prstGeom prst="rect">
            <a:avLst/>
          </a:prstGeom>
          <a:noFill/>
          <a:ln w="9525">
            <a:noFill/>
            <a:miter lim="800000"/>
            <a:headEnd/>
            <a:tailEnd/>
          </a:ln>
        </p:spPr>
      </p:pic>
      <p:pic>
        <p:nvPicPr>
          <p:cNvPr id="3" name="Picture 2" descr="A picture containing tree, person&#10;&#10;Description automatically generated">
            <a:extLst>
              <a:ext uri="{FF2B5EF4-FFF2-40B4-BE49-F238E27FC236}">
                <a16:creationId xmlns:a16="http://schemas.microsoft.com/office/drawing/2014/main" id="{4E88ECC3-0CF9-93BE-0A81-05840F357D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000" t="26667" r="24137" b="15238"/>
          <a:stretch/>
        </p:blipFill>
        <p:spPr bwMode="auto">
          <a:xfrm rot="5400000">
            <a:off x="275476" y="599870"/>
            <a:ext cx="2392272" cy="2047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047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85DFEB6-D77B-803C-BB6C-4A6AFC429481}"/>
              </a:ext>
            </a:extLst>
          </p:cNvPr>
          <p:cNvSpPr>
            <a:spLocks noGrp="1"/>
          </p:cNvSpPr>
          <p:nvPr>
            <p:ph type="title"/>
          </p:nvPr>
        </p:nvSpPr>
        <p:spPr>
          <a:xfrm>
            <a:off x="5769319" y="721639"/>
            <a:ext cx="5105400" cy="5898003"/>
          </a:xfrm>
        </p:spPr>
        <p:txBody>
          <a:bodyPr vert="horz" lIns="91440" tIns="45720" rIns="91440" bIns="45720" rtlCol="0" anchor="b">
            <a:normAutofit/>
          </a:bodyPr>
          <a:lstStyle/>
          <a:p>
            <a:pPr marL="0" marR="0">
              <a:lnSpc>
                <a:spcPct val="150000"/>
              </a:lnSpc>
              <a:spcBef>
                <a:spcPts val="0"/>
              </a:spcBef>
              <a:spcAft>
                <a:spcPts val="0"/>
              </a:spcAft>
            </a:pPr>
            <a:r>
              <a:rPr lang="en-US" sz="1800" b="1"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t>GOALS</a:t>
            </a:r>
            <a:br>
              <a:rPr lang="en-US" sz="1800" b="1"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br>
              <a:rPr lang="en-US" sz="18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t>. </a:t>
            </a:r>
            <a:r>
              <a:rPr lang="en-US" sz="1600" dirty="0">
                <a:solidFill>
                  <a:srgbClr val="4B3A2E"/>
                </a:solidFill>
                <a:latin typeface="Arial" panose="020B0604020202020204" pitchFamily="34" charset="0"/>
                <a:ea typeface="Century Gothic" panose="020B0502020202020204" pitchFamily="34" charset="0"/>
                <a:cs typeface="Arial" panose="020B0604020202020204" pitchFamily="34" charset="0"/>
              </a:rPr>
              <a:t>Decrease absences due to transportation issues.</a:t>
            </a:r>
            <a: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t> </a:t>
            </a:r>
            <a:b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t>. Work with Transport company to correct issues affecting consumers and improve their driver awareness.</a:t>
            </a:r>
            <a:b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t>. Alleviate travel issues caused by road construction.</a:t>
            </a:r>
            <a:b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t>. Decrease consumer anxiety for transportation issues; have them advocate for themselves.</a:t>
            </a:r>
            <a:br>
              <a:rPr lang="en-US" sz="16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br>
              <a:rPr lang="en-US" sz="1800" dirty="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r>
              <a:rPr lang="en-US" sz="18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 </a:t>
            </a:r>
            <a:br>
              <a:rPr lang="en-US" sz="18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br>
              <a:rPr lang="en-US" sz="18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endParaRPr lang="en-US" sz="18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8200F0C-2850-48D4-08EC-1AC5E3536722}"/>
              </a:ext>
              <a:ext uri="{C183D7F6-B498-43B3-948B-1728B52AA6E4}">
                <adec:decorative xmlns:adec="http://schemas.microsoft.com/office/drawing/2017/decorative" val="1"/>
              </a:ext>
            </a:extLst>
          </p:cNvPr>
          <p:cNvPicPr>
            <a:picLocks noGrp="1" noChangeAspect="1"/>
          </p:cNvPicPr>
          <p:nvPr>
            <p:ph sz="half" idx="1"/>
          </p:nvPr>
        </p:nvPicPr>
        <p:blipFill>
          <a:blip r:embed="rId3" cstate="print"/>
          <a:srcRect/>
          <a:stretch>
            <a:fillRect/>
          </a:stretch>
        </p:blipFill>
        <p:spPr bwMode="auto">
          <a:xfrm>
            <a:off x="447675" y="3007506"/>
            <a:ext cx="2619375" cy="1120335"/>
          </a:xfrm>
          <a:prstGeom prst="rect">
            <a:avLst/>
          </a:prstGeom>
          <a:noFill/>
          <a:ln w="9525">
            <a:noFill/>
            <a:miter lim="800000"/>
            <a:headEnd/>
            <a:tailEnd/>
          </a:ln>
        </p:spPr>
      </p:pic>
      <p:pic>
        <p:nvPicPr>
          <p:cNvPr id="3" name="Picture 2" descr="A couple of horses stand near each other&#10;&#10;Description automatically generated">
            <a:extLst>
              <a:ext uri="{FF2B5EF4-FFF2-40B4-BE49-F238E27FC236}">
                <a16:creationId xmlns:a16="http://schemas.microsoft.com/office/drawing/2014/main" id="{091F4E33-EB13-9211-F72A-C30978671B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638" y="409575"/>
            <a:ext cx="1834512" cy="2446016"/>
          </a:xfrm>
          <a:prstGeom prst="rect">
            <a:avLst/>
          </a:prstGeom>
          <a:noFill/>
        </p:spPr>
      </p:pic>
    </p:spTree>
    <p:extLst>
      <p:ext uri="{BB962C8B-B14F-4D97-AF65-F5344CB8AC3E}">
        <p14:creationId xmlns:p14="http://schemas.microsoft.com/office/powerpoint/2010/main" val="112748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85DFEB6-D77B-803C-BB6C-4A6AFC429481}"/>
              </a:ext>
            </a:extLst>
          </p:cNvPr>
          <p:cNvSpPr>
            <a:spLocks noGrp="1"/>
          </p:cNvSpPr>
          <p:nvPr>
            <p:ph type="title"/>
          </p:nvPr>
        </p:nvSpPr>
        <p:spPr>
          <a:xfrm>
            <a:off x="5863587" y="721639"/>
            <a:ext cx="5105400" cy="5898003"/>
          </a:xfrm>
        </p:spPr>
        <p:txBody>
          <a:bodyPr vert="horz" lIns="91440" tIns="45720" rIns="91440" bIns="45720" rtlCol="0" anchor="b">
            <a:normAutofit fontScale="90000"/>
          </a:bodyPr>
          <a:lstStyle/>
          <a:p>
            <a:pPr marL="0" marR="0">
              <a:lnSpc>
                <a:spcPct val="150000"/>
              </a:lnSpc>
              <a:spcBef>
                <a:spcPts val="0"/>
              </a:spcBef>
              <a:spcAft>
                <a:spcPts val="0"/>
              </a:spcAft>
            </a:pPr>
            <a:r>
              <a:rPr lang="en-US" sz="1600" b="1"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Process</a:t>
            </a:r>
            <a:br>
              <a:rPr lang="en-US" sz="1800" b="1"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2022 – Issues were sent by email to Transport and WCR received a report on the investigation.</a:t>
            </a:r>
            <a:b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January 2023 – Transport activated </a:t>
            </a:r>
            <a:r>
              <a:rPr lang="en-US" sz="1400" dirty="0" err="1">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RideView</a:t>
            </a:r>
            <a: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 for staff to access ride information.</a:t>
            </a:r>
            <a:b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January 2023 – Transport provided online complaint forms.</a:t>
            </a:r>
            <a:b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April 2023 – Road construction updates received throughout the construction project from Engineering firm were forwarded to Transport and to WCR staff. Additional </a:t>
            </a:r>
            <a:r>
              <a:rPr lang="en-US" sz="14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WCR road signage </a:t>
            </a:r>
            <a: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added to help navigate route changes.</a:t>
            </a:r>
            <a:b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June 2023 – Transport provided updated process </a:t>
            </a:r>
            <a:r>
              <a:rPr lang="en-US" sz="1400" dirty="0">
                <a:solidFill>
                  <a:srgbClr val="4B3A2E"/>
                </a:solidFill>
                <a:latin typeface="Arial" panose="020B0604020202020204" pitchFamily="34" charset="0"/>
                <a:ea typeface="Century Gothic" panose="020B0502020202020204" pitchFamily="34" charset="0"/>
                <a:cs typeface="Times New Roman" panose="02020603050405020304" pitchFamily="18" charset="0"/>
              </a:rPr>
              <a:t>with phone number to report late rides, denial of ride, complaints and rescue rides. This offered a more direct and timely reporting. However, they no longer provide investigative reports to WCR.</a:t>
            </a:r>
            <a:br>
              <a:rPr lang="en-US" sz="1400" dirty="0">
                <a:solidFill>
                  <a:srgbClr val="4B3A2E"/>
                </a:solidFill>
                <a:latin typeface="Arial" panose="020B0604020202020204" pitchFamily="34" charset="0"/>
                <a:ea typeface="Century Gothic" panose="020B0502020202020204" pitchFamily="34" charset="0"/>
                <a:cs typeface="Times New Roman" panose="02020603050405020304" pitchFamily="18" charset="0"/>
              </a:rPr>
            </a:br>
            <a:r>
              <a:rPr lang="en-US" sz="1400" dirty="0">
                <a:solidFill>
                  <a:srgbClr val="4B3A2E"/>
                </a:solidFill>
                <a:latin typeface="Arial" panose="020B0604020202020204" pitchFamily="34" charset="0"/>
                <a:ea typeface="Century Gothic" panose="020B0502020202020204" pitchFamily="34" charset="0"/>
                <a:cs typeface="Times New Roman" panose="02020603050405020304" pitchFamily="18" charset="0"/>
              </a:rPr>
              <a:t>June – September 2023 – Issues continue to be reported to the Transport company.</a:t>
            </a:r>
            <a:br>
              <a:rPr lang="en-US" sz="14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r>
              <a:rPr lang="en-US" sz="1800" dirty="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 </a:t>
            </a:r>
            <a:br>
              <a:rPr lang="en-US" sz="18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endParaRPr lang="en-US" sz="1800" dirty="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8200F0C-2850-48D4-08EC-1AC5E3536722}"/>
              </a:ext>
              <a:ext uri="{C183D7F6-B498-43B3-948B-1728B52AA6E4}">
                <adec:decorative xmlns:adec="http://schemas.microsoft.com/office/drawing/2017/decorative" val="1"/>
              </a:ext>
            </a:extLst>
          </p:cNvPr>
          <p:cNvPicPr>
            <a:picLocks noGrp="1" noChangeAspect="1"/>
          </p:cNvPicPr>
          <p:nvPr>
            <p:ph sz="half" idx="1"/>
          </p:nvPr>
        </p:nvPicPr>
        <p:blipFill>
          <a:blip r:embed="rId3" cstate="print"/>
          <a:srcRect/>
          <a:stretch>
            <a:fillRect/>
          </a:stretch>
        </p:blipFill>
        <p:spPr bwMode="auto">
          <a:xfrm>
            <a:off x="447675" y="2683656"/>
            <a:ext cx="2619375" cy="1120335"/>
          </a:xfrm>
          <a:prstGeom prst="rect">
            <a:avLst/>
          </a:prstGeom>
          <a:noFill/>
          <a:ln w="9525">
            <a:noFill/>
            <a:miter lim="800000"/>
            <a:headEnd/>
            <a:tailEnd/>
          </a:ln>
        </p:spPr>
      </p:pic>
      <p:pic>
        <p:nvPicPr>
          <p:cNvPr id="4" name="Picture 3" descr="Horses grazing in a field&#10;&#10;Description automatically generated with medium confidence">
            <a:extLst>
              <a:ext uri="{FF2B5EF4-FFF2-40B4-BE49-F238E27FC236}">
                <a16:creationId xmlns:a16="http://schemas.microsoft.com/office/drawing/2014/main" id="{A9D932A7-4A59-23B3-028F-CF37841E1370}"/>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3667" t="6723" r="13667" b="42530"/>
          <a:stretch>
            <a:fillRect/>
          </a:stretch>
        </p:blipFill>
        <p:spPr bwMode="auto">
          <a:xfrm>
            <a:off x="447675" y="386715"/>
            <a:ext cx="2619375" cy="2144280"/>
          </a:xfrm>
          <a:prstGeom prst="rect">
            <a:avLst/>
          </a:prstGeom>
          <a:noFill/>
          <a:ln>
            <a:noFill/>
          </a:ln>
          <a:extLst>
            <a:ext uri="{53640926-AAD7-44D8-BBD7-CCE9431645EC}">
              <a14:shadowObscured xmlns:a14="http://schemas.microsoft.com/office/drawing/2010/main"/>
            </a:ext>
          </a:extLst>
        </p:spPr>
      </p:pic>
      <p:graphicFrame>
        <p:nvGraphicFramePr>
          <p:cNvPr id="8" name="Table 7">
            <a:extLst>
              <a:ext uri="{FF2B5EF4-FFF2-40B4-BE49-F238E27FC236}">
                <a16:creationId xmlns:a16="http://schemas.microsoft.com/office/drawing/2014/main" id="{26DA0E61-DD8B-84A8-84DA-09F5D5606B39}"/>
              </a:ext>
            </a:extLst>
          </p:cNvPr>
          <p:cNvGraphicFramePr>
            <a:graphicFrameLocks noGrp="1"/>
          </p:cNvGraphicFramePr>
          <p:nvPr>
            <p:extLst>
              <p:ext uri="{D42A27DB-BD31-4B8C-83A1-F6EECF244321}">
                <p14:modId xmlns:p14="http://schemas.microsoft.com/office/powerpoint/2010/main" val="752651520"/>
              </p:ext>
            </p:extLst>
          </p:nvPr>
        </p:nvGraphicFramePr>
        <p:xfrm>
          <a:off x="1390650" y="3934615"/>
          <a:ext cx="2779416" cy="2171700"/>
        </p:xfrm>
        <a:graphic>
          <a:graphicData uri="http://schemas.openxmlformats.org/drawingml/2006/table">
            <a:tbl>
              <a:tblPr>
                <a:tableStyleId>{5C22544A-7EE6-4342-B048-85BDC9FD1C3A}</a:tableStyleId>
              </a:tblPr>
              <a:tblGrid>
                <a:gridCol w="1242315">
                  <a:extLst>
                    <a:ext uri="{9D8B030D-6E8A-4147-A177-3AD203B41FA5}">
                      <a16:colId xmlns:a16="http://schemas.microsoft.com/office/drawing/2014/main" val="3857160645"/>
                    </a:ext>
                  </a:extLst>
                </a:gridCol>
                <a:gridCol w="1537101">
                  <a:extLst>
                    <a:ext uri="{9D8B030D-6E8A-4147-A177-3AD203B41FA5}">
                      <a16:colId xmlns:a16="http://schemas.microsoft.com/office/drawing/2014/main" val="2023531344"/>
                    </a:ext>
                  </a:extLst>
                </a:gridCol>
              </a:tblGrid>
              <a:tr h="525780">
                <a:tc>
                  <a:txBody>
                    <a:bodyPr/>
                    <a:lstStyle/>
                    <a:p>
                      <a:pPr algn="l" fontAlgn="b"/>
                      <a:r>
                        <a:rPr lang="en-US" sz="1100" b="0" i="0" u="none" strike="noStrike" dirty="0">
                          <a:solidFill>
                            <a:srgbClr val="000000"/>
                          </a:solidFill>
                          <a:effectLst/>
                          <a:latin typeface="Calibri" panose="020F0502020204030204" pitchFamily="34" charset="0"/>
                        </a:rPr>
                        <a:t>Month 2023</a:t>
                      </a:r>
                    </a:p>
                  </a:txBody>
                  <a:tcPr marL="7620" marR="7620" marT="7620" marB="0" anchor="b"/>
                </a:tc>
                <a:tc>
                  <a:txBody>
                    <a:bodyPr/>
                    <a:lstStyle/>
                    <a:p>
                      <a:pPr algn="l" fontAlgn="b"/>
                      <a:r>
                        <a:rPr lang="en-US" sz="1000" b="0" i="0" u="none" strike="noStrike">
                          <a:solidFill>
                            <a:srgbClr val="000000"/>
                          </a:solidFill>
                          <a:effectLst/>
                          <a:latin typeface="Calibri" panose="020F0502020204030204" pitchFamily="34" charset="0"/>
                        </a:rPr>
                        <a:t>Transport issues resulting in cancellation</a:t>
                      </a:r>
                    </a:p>
                  </a:txBody>
                  <a:tcPr marL="7620" marR="7620" marT="7620" marB="0" anchor="b"/>
                </a:tc>
                <a:extLst>
                  <a:ext uri="{0D108BD9-81ED-4DB2-BD59-A6C34878D82A}">
                    <a16:rowId xmlns:a16="http://schemas.microsoft.com/office/drawing/2014/main" val="1349984055"/>
                  </a:ext>
                </a:extLst>
              </a:tr>
              <a:tr h="182880">
                <a:tc>
                  <a:txBody>
                    <a:bodyPr/>
                    <a:lstStyle/>
                    <a:p>
                      <a:pPr algn="l" fontAlgn="b"/>
                      <a:r>
                        <a:rPr lang="en-US" sz="1100" b="0" i="0" u="none" strike="noStrike">
                          <a:solidFill>
                            <a:srgbClr val="000000"/>
                          </a:solidFill>
                          <a:effectLst/>
                          <a:latin typeface="Calibri" panose="020F0502020204030204" pitchFamily="34" charset="0"/>
                        </a:rPr>
                        <a:t>January</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a:t>
                      </a:r>
                    </a:p>
                  </a:txBody>
                  <a:tcPr marL="7620" marR="7620" marT="7620" marB="0" anchor="b"/>
                </a:tc>
                <a:extLst>
                  <a:ext uri="{0D108BD9-81ED-4DB2-BD59-A6C34878D82A}">
                    <a16:rowId xmlns:a16="http://schemas.microsoft.com/office/drawing/2014/main" val="71654385"/>
                  </a:ext>
                </a:extLst>
              </a:tr>
              <a:tr h="182880">
                <a:tc>
                  <a:txBody>
                    <a:bodyPr/>
                    <a:lstStyle/>
                    <a:p>
                      <a:pPr algn="l" fontAlgn="b"/>
                      <a:r>
                        <a:rPr lang="en-US" sz="1100" b="0" i="0" u="none" strike="noStrike">
                          <a:solidFill>
                            <a:srgbClr val="000000"/>
                          </a:solidFill>
                          <a:effectLst/>
                          <a:latin typeface="Calibri" panose="020F0502020204030204" pitchFamily="34" charset="0"/>
                        </a:rPr>
                        <a:t>February</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a:t>
                      </a:r>
                    </a:p>
                  </a:txBody>
                  <a:tcPr marL="7620" marR="7620" marT="7620" marB="0" anchor="b"/>
                </a:tc>
                <a:extLst>
                  <a:ext uri="{0D108BD9-81ED-4DB2-BD59-A6C34878D82A}">
                    <a16:rowId xmlns:a16="http://schemas.microsoft.com/office/drawing/2014/main" val="2857946853"/>
                  </a:ext>
                </a:extLst>
              </a:tr>
              <a:tr h="182880">
                <a:tc>
                  <a:txBody>
                    <a:bodyPr/>
                    <a:lstStyle/>
                    <a:p>
                      <a:pPr algn="l" fontAlgn="b"/>
                      <a:r>
                        <a:rPr lang="en-US" sz="1100" b="0" i="0" u="none" strike="noStrike">
                          <a:solidFill>
                            <a:srgbClr val="000000"/>
                          </a:solidFill>
                          <a:effectLst/>
                          <a:latin typeface="Calibri" panose="020F0502020204030204" pitchFamily="34" charset="0"/>
                        </a:rPr>
                        <a:t>March</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a:t>
                      </a:r>
                    </a:p>
                  </a:txBody>
                  <a:tcPr marL="7620" marR="7620" marT="7620" marB="0" anchor="b"/>
                </a:tc>
                <a:extLst>
                  <a:ext uri="{0D108BD9-81ED-4DB2-BD59-A6C34878D82A}">
                    <a16:rowId xmlns:a16="http://schemas.microsoft.com/office/drawing/2014/main" val="1196576369"/>
                  </a:ext>
                </a:extLst>
              </a:tr>
              <a:tr h="182880">
                <a:tc>
                  <a:txBody>
                    <a:bodyPr/>
                    <a:lstStyle/>
                    <a:p>
                      <a:pPr algn="l" fontAlgn="b"/>
                      <a:r>
                        <a:rPr lang="en-US" sz="1100" b="0" i="0" u="none" strike="noStrike">
                          <a:solidFill>
                            <a:srgbClr val="000000"/>
                          </a:solidFill>
                          <a:effectLst/>
                          <a:latin typeface="Calibri" panose="020F0502020204030204" pitchFamily="34" charset="0"/>
                        </a:rPr>
                        <a:t>April</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311872944"/>
                  </a:ext>
                </a:extLst>
              </a:tr>
              <a:tr h="182880">
                <a:tc>
                  <a:txBody>
                    <a:bodyPr/>
                    <a:lstStyle/>
                    <a:p>
                      <a:pPr algn="l" fontAlgn="b"/>
                      <a:r>
                        <a:rPr lang="en-US" sz="1100" b="0" i="0" u="none" strike="noStrike">
                          <a:solidFill>
                            <a:srgbClr val="000000"/>
                          </a:solidFill>
                          <a:effectLst/>
                          <a:latin typeface="Calibri" panose="020F0502020204030204" pitchFamily="34" charset="0"/>
                        </a:rPr>
                        <a:t>May</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11</a:t>
                      </a:r>
                    </a:p>
                  </a:txBody>
                  <a:tcPr marL="7620" marR="7620" marT="7620" marB="0" anchor="b"/>
                </a:tc>
                <a:extLst>
                  <a:ext uri="{0D108BD9-81ED-4DB2-BD59-A6C34878D82A}">
                    <a16:rowId xmlns:a16="http://schemas.microsoft.com/office/drawing/2014/main" val="3371035959"/>
                  </a:ext>
                </a:extLst>
              </a:tr>
              <a:tr h="182880">
                <a:tc>
                  <a:txBody>
                    <a:bodyPr/>
                    <a:lstStyle/>
                    <a:p>
                      <a:pPr algn="l" fontAlgn="b"/>
                      <a:r>
                        <a:rPr lang="en-US" sz="1100" b="0" i="0" u="none" strike="noStrike">
                          <a:solidFill>
                            <a:srgbClr val="000000"/>
                          </a:solidFill>
                          <a:effectLst/>
                          <a:latin typeface="Calibri" panose="020F0502020204030204" pitchFamily="34" charset="0"/>
                        </a:rPr>
                        <a:t>June</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7620" marR="7620" marT="7620" marB="0" anchor="b"/>
                </a:tc>
                <a:extLst>
                  <a:ext uri="{0D108BD9-81ED-4DB2-BD59-A6C34878D82A}">
                    <a16:rowId xmlns:a16="http://schemas.microsoft.com/office/drawing/2014/main" val="3244034438"/>
                  </a:ext>
                </a:extLst>
              </a:tr>
              <a:tr h="182880">
                <a:tc>
                  <a:txBody>
                    <a:bodyPr/>
                    <a:lstStyle/>
                    <a:p>
                      <a:pPr algn="l" fontAlgn="b"/>
                      <a:r>
                        <a:rPr lang="en-US" sz="1100" b="0" i="0" u="none" strike="noStrike">
                          <a:solidFill>
                            <a:srgbClr val="000000"/>
                          </a:solidFill>
                          <a:effectLst/>
                          <a:latin typeface="Calibri" panose="020F0502020204030204" pitchFamily="34" charset="0"/>
                        </a:rPr>
                        <a:t>July</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732863217"/>
                  </a:ext>
                </a:extLst>
              </a:tr>
              <a:tr h="182880">
                <a:tc>
                  <a:txBody>
                    <a:bodyPr/>
                    <a:lstStyle/>
                    <a:p>
                      <a:pPr algn="l" fontAlgn="b"/>
                      <a:r>
                        <a:rPr lang="en-US" sz="1100" b="0" i="0" u="none" strike="noStrike">
                          <a:solidFill>
                            <a:srgbClr val="000000"/>
                          </a:solidFill>
                          <a:effectLst/>
                          <a:latin typeface="Calibri" panose="020F0502020204030204" pitchFamily="34" charset="0"/>
                        </a:rPr>
                        <a:t>August</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16</a:t>
                      </a:r>
                    </a:p>
                  </a:txBody>
                  <a:tcPr marL="7620" marR="7620" marT="7620" marB="0" anchor="b"/>
                </a:tc>
                <a:extLst>
                  <a:ext uri="{0D108BD9-81ED-4DB2-BD59-A6C34878D82A}">
                    <a16:rowId xmlns:a16="http://schemas.microsoft.com/office/drawing/2014/main" val="1487950214"/>
                  </a:ext>
                </a:extLst>
              </a:tr>
              <a:tr h="182880">
                <a:tc>
                  <a:txBody>
                    <a:bodyPr/>
                    <a:lstStyle/>
                    <a:p>
                      <a:pPr algn="l" fontAlgn="b"/>
                      <a:r>
                        <a:rPr lang="en-US" sz="1100" b="0" i="0" u="none" strike="noStrike">
                          <a:solidFill>
                            <a:srgbClr val="000000"/>
                          </a:solidFill>
                          <a:effectLst/>
                          <a:latin typeface="Calibri" panose="020F0502020204030204" pitchFamily="34" charset="0"/>
                        </a:rPr>
                        <a:t>September</a:t>
                      </a:r>
                    </a:p>
                  </a:txBody>
                  <a:tcPr marL="7620" marR="7620" marT="7620" marB="0" anchor="b"/>
                </a:tc>
                <a:tc>
                  <a:txBody>
                    <a:bodyPr/>
                    <a:lstStyle/>
                    <a:p>
                      <a:pPr algn="r" fontAlgn="b"/>
                      <a:r>
                        <a:rPr lang="en-US" sz="1100" b="0" i="0" u="none" strike="noStrike" dirty="0">
                          <a:solidFill>
                            <a:srgbClr val="000000"/>
                          </a:solidFill>
                          <a:effectLst/>
                          <a:latin typeface="Calibri" panose="020F0502020204030204" pitchFamily="34" charset="0"/>
                        </a:rPr>
                        <a:t>6</a:t>
                      </a:r>
                    </a:p>
                  </a:txBody>
                  <a:tcPr marL="7620" marR="7620" marT="7620" marB="0" anchor="b"/>
                </a:tc>
                <a:extLst>
                  <a:ext uri="{0D108BD9-81ED-4DB2-BD59-A6C34878D82A}">
                    <a16:rowId xmlns:a16="http://schemas.microsoft.com/office/drawing/2014/main" val="4263640090"/>
                  </a:ext>
                </a:extLst>
              </a:tr>
            </a:tbl>
          </a:graphicData>
        </a:graphic>
      </p:graphicFrame>
    </p:spTree>
    <p:extLst>
      <p:ext uri="{BB962C8B-B14F-4D97-AF65-F5344CB8AC3E}">
        <p14:creationId xmlns:p14="http://schemas.microsoft.com/office/powerpoint/2010/main" val="43455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85DFEB6-D77B-803C-BB6C-4A6AFC429481}"/>
              </a:ext>
            </a:extLst>
          </p:cNvPr>
          <p:cNvSpPr>
            <a:spLocks noGrp="1"/>
          </p:cNvSpPr>
          <p:nvPr>
            <p:ph type="title"/>
          </p:nvPr>
        </p:nvSpPr>
        <p:spPr>
          <a:xfrm>
            <a:off x="5863587" y="721639"/>
            <a:ext cx="5105400" cy="5898003"/>
          </a:xfrm>
        </p:spPr>
        <p:txBody>
          <a:bodyPr vert="horz" lIns="91440" tIns="45720" rIns="91440" bIns="45720" rtlCol="0" anchor="b">
            <a:normAutofit fontScale="90000"/>
          </a:bodyPr>
          <a:lstStyle/>
          <a:p>
            <a:pPr marL="0" marR="0">
              <a:lnSpc>
                <a:spcPct val="150000"/>
              </a:lnSpc>
              <a:spcBef>
                <a:spcPts val="0"/>
              </a:spcBef>
              <a:spcAft>
                <a:spcPts val="0"/>
              </a:spcAft>
            </a:pPr>
            <a:r>
              <a:rPr lang="en-US" sz="1800" b="1">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Some successes, some challenges remain.</a:t>
            </a: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b="1">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Looking to future improvements.</a:t>
            </a:r>
            <a:br>
              <a:rPr lang="en-US" sz="1800" b="1">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The project is ongoing but has improved reporting of issues.</a:t>
            </a:r>
            <a:b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b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An unexpected benefit. ….for mental health therapists, it became an opportunity to help consumers discover their own advocacy and work through anxiety and anger. </a:t>
            </a:r>
            <a:b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b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br>
              <a:rPr lang="en-US" sz="1800">
                <a:solidFill>
                  <a:srgbClr val="4B3A2E"/>
                </a:solidFill>
                <a:effectLst/>
                <a:latin typeface="Arial" panose="020B0604020202020204" pitchFamily="34" charset="0"/>
                <a:ea typeface="Century Gothic" panose="020B0502020202020204" pitchFamily="34" charset="0"/>
                <a:cs typeface="Arial" panose="020B0604020202020204" pitchFamily="34" charset="0"/>
              </a:rPr>
            </a:b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a:solidFill>
                  <a:srgbClr val="4B3A2E"/>
                </a:solidFill>
                <a:effectLst/>
                <a:latin typeface="Arial" panose="020B0604020202020204" pitchFamily="34" charset="0"/>
                <a:ea typeface="Century Gothic" panose="020B0502020202020204" pitchFamily="34" charset="0"/>
                <a:cs typeface="Times New Roman" panose="02020603050405020304" pitchFamily="18" charset="0"/>
              </a:rPr>
              <a:t> </a:t>
            </a: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br>
              <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rPr>
            </a:br>
            <a:endParaRPr lang="en-US" sz="1800">
              <a:solidFill>
                <a:srgbClr val="4B3A2E"/>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8200F0C-2850-48D4-08EC-1AC5E3536722}"/>
              </a:ext>
              <a:ext uri="{C183D7F6-B498-43B3-948B-1728B52AA6E4}">
                <adec:decorative xmlns:adec="http://schemas.microsoft.com/office/drawing/2017/decorative" val="1"/>
              </a:ext>
            </a:extLst>
          </p:cNvPr>
          <p:cNvPicPr>
            <a:picLocks noGrp="1" noChangeAspect="1"/>
          </p:cNvPicPr>
          <p:nvPr>
            <p:ph sz="half" idx="1"/>
          </p:nvPr>
        </p:nvPicPr>
        <p:blipFill>
          <a:blip r:embed="rId3" cstate="print"/>
          <a:srcRect/>
          <a:stretch>
            <a:fillRect/>
          </a:stretch>
        </p:blipFill>
        <p:spPr bwMode="auto">
          <a:xfrm>
            <a:off x="447675" y="3121806"/>
            <a:ext cx="2619375" cy="1120335"/>
          </a:xfrm>
          <a:prstGeom prst="rect">
            <a:avLst/>
          </a:prstGeom>
          <a:noFill/>
          <a:ln w="9525">
            <a:noFill/>
            <a:miter lim="800000"/>
            <a:headEnd/>
            <a:tailEnd/>
          </a:ln>
        </p:spPr>
      </p:pic>
      <p:pic>
        <p:nvPicPr>
          <p:cNvPr id="8" name="Picture 7" descr="A picture containing outdoor&#10;&#10;Description automatically generated">
            <a:extLst>
              <a:ext uri="{FF2B5EF4-FFF2-40B4-BE49-F238E27FC236}">
                <a16:creationId xmlns:a16="http://schemas.microsoft.com/office/drawing/2014/main" id="{A4FECDD6-BC00-BDCE-F15A-B493A7B3FE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618" r="29026" b="4979"/>
          <a:stretch/>
        </p:blipFill>
        <p:spPr bwMode="auto">
          <a:xfrm rot="5400000">
            <a:off x="311543" y="531515"/>
            <a:ext cx="2514448" cy="22155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2892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670</Words>
  <Application>Microsoft Office PowerPoint</Application>
  <PresentationFormat>Widescreen</PresentationFormat>
  <Paragraphs>36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Review third-party transportation issues to improve attendance at therapy sessions. </vt:lpstr>
      <vt:lpstr> Change Team WCR Executive Director Two MH therapists Sr Facility Manager of transportation company  Additional stakeholders as advocates:  CCS Consumers DHS/Milwaukee &amp; Wisconsin DHS Collins Engineering – road construction representative</vt:lpstr>
      <vt:lpstr>Opportunity to change and improve 2022 – Transportation issues with Milwaukee CCS consumers having difficulty with Transport company (Transport). This includes late home pickup, late pickup after session at WCR, and Transport no-show.  The executive director and therapists worked with Transport Sr. Facility Manager to discover and correct transportation issues.  2023 – Transport continued to be an issue. An additional concern was that Wis. DOT designated Hwy 83 for improvements and repaving which began in April. Hwy 83 runs directly in front of WCR. Road closures and barricades caused difficulty with drivers, who at times would refuse transport. GPS navigation systems did not recognize WCR address during construction.  Consumers who drove themselves had minimal issues navigating the road construction.  </vt:lpstr>
      <vt:lpstr>Negative impact on consumers and staff . One consumer withdrew because of the stress of transportation. . At least one consumer was told the driver would no longer go to WCR and couldn’t reschedule.  . At least one consumer was told by the driver to walk through the construction to be picked up. The consumer walked through uneven road, heavy equipment, and dump trucks. The consumer, who is both physically and mentally fragile, was extremely upset, emotional and “scared.”  . One WCR therapist informed WCR that she may be unable to continue services because of planning for consumers and then many do not show up because of transportation. It is a loss of income and services for the consumer, therapist and WCR.   </vt:lpstr>
      <vt:lpstr>GOALS  . Decrease absences due to transportation issues.  . Work with Transport company to correct issues affecting consumers and improve their driver awareness. . Alleviate travel issues caused by road construction. . Decrease consumer anxiety for transportation issues; have them advocate for themselves.     </vt:lpstr>
      <vt:lpstr>Process 2022 – Issues were sent by email to Transport and WCR received a report on the investigation. January 2023 – Transport activated RideView for staff to access ride information. January 2023 – Transport provided online complaint forms. April 2023 – Road construction updates received throughout the construction project from Engineering firm were forwarded to Transport and to WCR staff. Additional WCR road signage added to help navigate route changes. June 2023 – Transport provided updated process with phone number to report late rides, denial of ride, complaints and rescue rides. This offered a more direct and timely reporting. However, they no longer provide investigative reports to WCR. June – September 2023 – Issues continue to be reported to the Transport company.   </vt:lpstr>
      <vt:lpstr>Some successes, some challenges remain. Looking to future improvements.  The project is ongoing but has improved reporting of issues.  An unexpected benefit. ….for mental health therapists, it became an opportunity to help consumers discover their own advocacy and work through anxiety and anger.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 Hren</dc:creator>
  <cp:lastModifiedBy>Moebius, Amy</cp:lastModifiedBy>
  <cp:revision>2</cp:revision>
  <dcterms:created xsi:type="dcterms:W3CDTF">2023-10-16T20:08:41Z</dcterms:created>
  <dcterms:modified xsi:type="dcterms:W3CDTF">2023-10-20T20:01:02Z</dcterms:modified>
</cp:coreProperties>
</file>