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5" d="100"/>
          <a:sy n="55" d="100"/>
        </p:scale>
        <p:origin x="758"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Recovery</a:t>
            </a:r>
            <a:r>
              <a:rPr lang="en-US" baseline="0" dirty="0"/>
              <a:t> Meeting Attendance by Ancillary Providers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 of Instances SPANC Billed</c:v>
                </c:pt>
              </c:strCache>
            </c:strRef>
          </c:tx>
          <c:spPr>
            <a:ln w="28575" cap="rnd">
              <a:solidFill>
                <a:schemeClr val="accent1"/>
              </a:solidFill>
              <a:round/>
            </a:ln>
            <a:effectLst/>
          </c:spPr>
          <c:marker>
            <c:symbol val="none"/>
          </c:marker>
          <c:cat>
            <c:strRef>
              <c:f>Sheet1!$A$2:$A$4</c:f>
              <c:strCache>
                <c:ptCount val="3"/>
                <c:pt idx="0">
                  <c:v>October 2020-January 2021</c:v>
                </c:pt>
                <c:pt idx="1">
                  <c:v>April 2021-June 2021</c:v>
                </c:pt>
                <c:pt idx="2">
                  <c:v>July 2021-September 2021</c:v>
                </c:pt>
              </c:strCache>
            </c:strRef>
          </c:cat>
          <c:val>
            <c:numRef>
              <c:f>Sheet1!$B$2:$B$4</c:f>
              <c:numCache>
                <c:formatCode>General</c:formatCode>
                <c:ptCount val="3"/>
                <c:pt idx="0">
                  <c:v>1446</c:v>
                </c:pt>
                <c:pt idx="1">
                  <c:v>1474</c:v>
                </c:pt>
                <c:pt idx="2">
                  <c:v>1290</c:v>
                </c:pt>
              </c:numCache>
            </c:numRef>
          </c:val>
          <c:smooth val="0"/>
          <c:extLst>
            <c:ext xmlns:c16="http://schemas.microsoft.com/office/drawing/2014/chart" uri="{C3380CC4-5D6E-409C-BE32-E72D297353CC}">
              <c16:uniqueId val="{00000000-6D00-4907-BCE9-935C04AD33D2}"/>
            </c:ext>
          </c:extLst>
        </c:ser>
        <c:ser>
          <c:idx val="1"/>
          <c:order val="1"/>
          <c:tx>
            <c:strRef>
              <c:f>Sheet1!$C$1</c:f>
              <c:strCache>
                <c:ptCount val="1"/>
                <c:pt idx="0">
                  <c:v>Series 2</c:v>
                </c:pt>
              </c:strCache>
            </c:strRef>
          </c:tx>
          <c:spPr>
            <a:ln w="28575" cap="rnd">
              <a:solidFill>
                <a:schemeClr val="accent2"/>
              </a:solidFill>
              <a:round/>
            </a:ln>
            <a:effectLst/>
          </c:spPr>
          <c:marker>
            <c:symbol val="none"/>
          </c:marker>
          <c:cat>
            <c:strRef>
              <c:f>Sheet1!$A$2:$A$4</c:f>
              <c:strCache>
                <c:ptCount val="3"/>
                <c:pt idx="0">
                  <c:v>October 2020-January 2021</c:v>
                </c:pt>
                <c:pt idx="1">
                  <c:v>April 2021-June 2021</c:v>
                </c:pt>
                <c:pt idx="2">
                  <c:v>July 2021-September 2021</c:v>
                </c:pt>
              </c:strCache>
            </c:strRef>
          </c:cat>
          <c:val>
            <c:numRef>
              <c:f>Sheet1!$C$2:$C$4</c:f>
              <c:numCache>
                <c:formatCode>General</c:formatCode>
                <c:ptCount val="3"/>
                <c:pt idx="0">
                  <c:v>2.4</c:v>
                </c:pt>
                <c:pt idx="1">
                  <c:v>4.4000000000000004</c:v>
                </c:pt>
                <c:pt idx="2">
                  <c:v>1.8</c:v>
                </c:pt>
              </c:numCache>
            </c:numRef>
          </c:val>
          <c:smooth val="0"/>
          <c:extLst>
            <c:ext xmlns:c16="http://schemas.microsoft.com/office/drawing/2014/chart" uri="{C3380CC4-5D6E-409C-BE32-E72D297353CC}">
              <c16:uniqueId val="{00000001-6D00-4907-BCE9-935C04AD33D2}"/>
            </c:ext>
          </c:extLst>
        </c:ser>
        <c:ser>
          <c:idx val="2"/>
          <c:order val="2"/>
          <c:tx>
            <c:strRef>
              <c:f>Sheet1!$D$1</c:f>
              <c:strCache>
                <c:ptCount val="1"/>
                <c:pt idx="0">
                  <c:v>Series 3</c:v>
                </c:pt>
              </c:strCache>
            </c:strRef>
          </c:tx>
          <c:spPr>
            <a:ln w="28575" cap="rnd">
              <a:solidFill>
                <a:schemeClr val="accent3"/>
              </a:solidFill>
              <a:round/>
            </a:ln>
            <a:effectLst/>
          </c:spPr>
          <c:marker>
            <c:symbol val="none"/>
          </c:marker>
          <c:cat>
            <c:strRef>
              <c:f>Sheet1!$A$2:$A$4</c:f>
              <c:strCache>
                <c:ptCount val="3"/>
                <c:pt idx="0">
                  <c:v>October 2020-January 2021</c:v>
                </c:pt>
                <c:pt idx="1">
                  <c:v>April 2021-June 2021</c:v>
                </c:pt>
                <c:pt idx="2">
                  <c:v>July 2021-September 2021</c:v>
                </c:pt>
              </c:strCache>
            </c:strRef>
          </c:cat>
          <c:val>
            <c:numRef>
              <c:f>Sheet1!$D$2:$D$4</c:f>
              <c:numCache>
                <c:formatCode>General</c:formatCode>
                <c:ptCount val="3"/>
                <c:pt idx="0">
                  <c:v>2</c:v>
                </c:pt>
                <c:pt idx="1">
                  <c:v>2</c:v>
                </c:pt>
                <c:pt idx="2">
                  <c:v>3</c:v>
                </c:pt>
              </c:numCache>
            </c:numRef>
          </c:val>
          <c:smooth val="0"/>
          <c:extLst>
            <c:ext xmlns:c16="http://schemas.microsoft.com/office/drawing/2014/chart" uri="{C3380CC4-5D6E-409C-BE32-E72D297353CC}">
              <c16:uniqueId val="{00000002-6D00-4907-BCE9-935C04AD33D2}"/>
            </c:ext>
          </c:extLst>
        </c:ser>
        <c:dLbls>
          <c:showLegendKey val="0"/>
          <c:showVal val="0"/>
          <c:showCatName val="0"/>
          <c:showSerName val="0"/>
          <c:showPercent val="0"/>
          <c:showBubbleSize val="0"/>
        </c:dLbls>
        <c:smooth val="0"/>
        <c:axId val="406356760"/>
        <c:axId val="406354792"/>
      </c:lineChart>
      <c:catAx>
        <c:axId val="406356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6354792"/>
        <c:crosses val="autoZero"/>
        <c:auto val="1"/>
        <c:lblAlgn val="ctr"/>
        <c:lblOffset val="100"/>
        <c:noMultiLvlLbl val="0"/>
      </c:catAx>
      <c:valAx>
        <c:axId val="406354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6356760"/>
        <c:crosses val="autoZero"/>
        <c:crossBetween val="between"/>
      </c:valAx>
      <c:spPr>
        <a:noFill/>
        <a:ln>
          <a:noFill/>
        </a:ln>
        <a:effectLst/>
      </c:spPr>
    </c:plotArea>
    <c:legend>
      <c:legendPos val="b"/>
      <c:legendEntry>
        <c:idx val="1"/>
        <c:delete val="1"/>
      </c:legendEntry>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10/26/2021</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6995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10/26/2021</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427567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10/26/2021</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72653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10/26/2021</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543136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10/26/2021</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112729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10/26/2021</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830454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10/26/2021</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37641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10/26/2021</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27002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10/26/2021</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738759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10/26/2021</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061537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10/26/2021</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p14="http://schemas.microsoft.com/office/powerpoint/2010/main" val="2001058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10/26/2021</a:t>
            </a:fld>
            <a:endParaRPr lang="en-US" dirty="0"/>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3871888962"/>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3B0A228-9EA3-4009-A82E-9402BBC72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EE05DB-0B12-4525-B3B5-5F77CFB6D161}"/>
              </a:ext>
            </a:extLst>
          </p:cNvPr>
          <p:cNvSpPr>
            <a:spLocks noGrp="1"/>
          </p:cNvSpPr>
          <p:nvPr>
            <p:ph type="ctrTitle"/>
          </p:nvPr>
        </p:nvSpPr>
        <p:spPr>
          <a:xfrm>
            <a:off x="1143000" y="1181101"/>
            <a:ext cx="5202381" cy="1998517"/>
          </a:xfrm>
        </p:spPr>
        <p:txBody>
          <a:bodyPr>
            <a:normAutofit fontScale="90000"/>
          </a:bodyPr>
          <a:lstStyle/>
          <a:p>
            <a:r>
              <a:rPr lang="en-US" dirty="0"/>
              <a:t>Milwaukee County ccs C4 Project: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Collaboration, Coordination, Cooperation and Calendars</a:t>
            </a:r>
            <a:endParaRPr lang="en-US" dirty="0"/>
          </a:p>
        </p:txBody>
      </p:sp>
      <p:pic>
        <p:nvPicPr>
          <p:cNvPr id="4" name="Picture 3" descr="Alpine mountains at dusk">
            <a:extLst>
              <a:ext uri="{FF2B5EF4-FFF2-40B4-BE49-F238E27FC236}">
                <a16:creationId xmlns:a16="http://schemas.microsoft.com/office/drawing/2014/main" id="{A6BBDD5A-A031-4D84-A98E-A25BD4F2CBB0}"/>
              </a:ext>
            </a:extLst>
          </p:cNvPr>
          <p:cNvPicPr>
            <a:picLocks noChangeAspect="1"/>
          </p:cNvPicPr>
          <p:nvPr/>
        </p:nvPicPr>
        <p:blipFill rotWithShape="1">
          <a:blip r:embed="rId2"/>
          <a:srcRect r="7470" b="-1"/>
          <a:stretch/>
        </p:blipFill>
        <p:spPr>
          <a:xfrm>
            <a:off x="2685473" y="10"/>
            <a:ext cx="9506528" cy="6857990"/>
          </a:xfrm>
          <a:custGeom>
            <a:avLst/>
            <a:gdLst/>
            <a:ahLst/>
            <a:cxnLst/>
            <a:rect l="l" t="t" r="r" b="b"/>
            <a:pathLst>
              <a:path w="9506528" h="6858000">
                <a:moveTo>
                  <a:pt x="6427633" y="0"/>
                </a:moveTo>
                <a:lnTo>
                  <a:pt x="9506528" y="0"/>
                </a:lnTo>
                <a:lnTo>
                  <a:pt x="9506528" y="1557082"/>
                </a:lnTo>
                <a:lnTo>
                  <a:pt x="4860617" y="6858000"/>
                </a:lnTo>
                <a:lnTo>
                  <a:pt x="417041" y="6858000"/>
                </a:lnTo>
                <a:close/>
                <a:moveTo>
                  <a:pt x="0" y="0"/>
                </a:moveTo>
                <a:lnTo>
                  <a:pt x="6427633" y="0"/>
                </a:lnTo>
                <a:lnTo>
                  <a:pt x="0" y="1"/>
                </a:lnTo>
                <a:close/>
              </a:path>
            </a:pathLst>
          </a:custGeom>
        </p:spPr>
      </p:pic>
      <p:sp>
        <p:nvSpPr>
          <p:cNvPr id="11" name="Freeform: Shape 10">
            <a:extLst>
              <a:ext uri="{FF2B5EF4-FFF2-40B4-BE49-F238E27FC236}">
                <a16:creationId xmlns:a16="http://schemas.microsoft.com/office/drawing/2014/main" id="{48D8C03A-D73E-4E89-A17E-452429264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3854" y="1549822"/>
            <a:ext cx="4676439" cy="5313651"/>
          </a:xfrm>
          <a:custGeom>
            <a:avLst/>
            <a:gdLst>
              <a:gd name="connsiteX0" fmla="*/ 6846874 w 6846874"/>
              <a:gd name="connsiteY0" fmla="*/ 3021586 h 3021586"/>
              <a:gd name="connsiteX1" fmla="*/ 0 w 6846874"/>
              <a:gd name="connsiteY1" fmla="*/ 3021585 h 3021586"/>
              <a:gd name="connsiteX2" fmla="*/ 3399286 w 6846874"/>
              <a:gd name="connsiteY2" fmla="*/ 0 h 3021586"/>
              <a:gd name="connsiteX0" fmla="*/ 6846874 w 6846874"/>
              <a:gd name="connsiteY0" fmla="*/ 3016405 h 3016405"/>
              <a:gd name="connsiteX1" fmla="*/ 0 w 6846874"/>
              <a:gd name="connsiteY1" fmla="*/ 3016404 h 3016405"/>
              <a:gd name="connsiteX2" fmla="*/ 3425190 w 6846874"/>
              <a:gd name="connsiteY2" fmla="*/ 0 h 3016405"/>
              <a:gd name="connsiteX3" fmla="*/ 6846874 w 6846874"/>
              <a:gd name="connsiteY3" fmla="*/ 3016405 h 3016405"/>
              <a:gd name="connsiteX0" fmla="*/ 6846874 w 6846874"/>
              <a:gd name="connsiteY0" fmla="*/ 3055286 h 3055286"/>
              <a:gd name="connsiteX1" fmla="*/ 0 w 6846874"/>
              <a:gd name="connsiteY1" fmla="*/ 3055285 h 3055286"/>
              <a:gd name="connsiteX2" fmla="*/ 3425190 w 6846874"/>
              <a:gd name="connsiteY2" fmla="*/ 0 h 3055286"/>
              <a:gd name="connsiteX3" fmla="*/ 6846874 w 6846874"/>
              <a:gd name="connsiteY3" fmla="*/ 3055286 h 3055286"/>
              <a:gd name="connsiteX0" fmla="*/ 6846874 w 6846874"/>
              <a:gd name="connsiteY0" fmla="*/ 5422604 h 5422604"/>
              <a:gd name="connsiteX1" fmla="*/ 0 w 6846874"/>
              <a:gd name="connsiteY1" fmla="*/ 5422603 h 5422604"/>
              <a:gd name="connsiteX2" fmla="*/ 6839561 w 6846874"/>
              <a:gd name="connsiteY2" fmla="*/ 0 h 5422604"/>
              <a:gd name="connsiteX3" fmla="*/ 6846874 w 6846874"/>
              <a:gd name="connsiteY3" fmla="*/ 5422604 h 5422604"/>
            </a:gdLst>
            <a:ahLst/>
            <a:cxnLst>
              <a:cxn ang="0">
                <a:pos x="connsiteX0" y="connsiteY0"/>
              </a:cxn>
              <a:cxn ang="0">
                <a:pos x="connsiteX1" y="connsiteY1"/>
              </a:cxn>
              <a:cxn ang="0">
                <a:pos x="connsiteX2" y="connsiteY2"/>
              </a:cxn>
              <a:cxn ang="0">
                <a:pos x="connsiteX3" y="connsiteY3"/>
              </a:cxn>
            </a:cxnLst>
            <a:rect l="l" t="t" r="r" b="b"/>
            <a:pathLst>
              <a:path w="6846874" h="5422604">
                <a:moveTo>
                  <a:pt x="6846874" y="5422604"/>
                </a:moveTo>
                <a:lnTo>
                  <a:pt x="0" y="5422603"/>
                </a:lnTo>
                <a:lnTo>
                  <a:pt x="6839561" y="0"/>
                </a:lnTo>
                <a:cubicBezTo>
                  <a:pt x="6841999" y="1807535"/>
                  <a:pt x="6844436" y="3615069"/>
                  <a:pt x="6846874" y="5422604"/>
                </a:cubicBez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82415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573E7-5047-4580-9F2D-A0E1E6567DCB}"/>
              </a:ext>
            </a:extLst>
          </p:cNvPr>
          <p:cNvSpPr>
            <a:spLocks noGrp="1"/>
          </p:cNvSpPr>
          <p:nvPr>
            <p:ph type="title"/>
          </p:nvPr>
        </p:nvSpPr>
        <p:spPr/>
        <p:txBody>
          <a:bodyPr/>
          <a:lstStyle/>
          <a:p>
            <a:r>
              <a:rPr lang="en-US" dirty="0"/>
              <a:t>PROJECT TARGET</a:t>
            </a:r>
          </a:p>
        </p:txBody>
      </p:sp>
      <p:sp>
        <p:nvSpPr>
          <p:cNvPr id="3" name="Content Placeholder 2">
            <a:extLst>
              <a:ext uri="{FF2B5EF4-FFF2-40B4-BE49-F238E27FC236}">
                <a16:creationId xmlns:a16="http://schemas.microsoft.com/office/drawing/2014/main" id="{A5F21658-EC88-482C-ABB0-4F9C69C8EEF2}"/>
              </a:ext>
            </a:extLst>
          </p:cNvPr>
          <p:cNvSpPr>
            <a:spLocks noGrp="1"/>
          </p:cNvSpPr>
          <p:nvPr>
            <p:ph idx="1"/>
          </p:nvPr>
        </p:nvSpPr>
        <p:spPr/>
        <p:txBody>
          <a:bodyPr>
            <a:normAutofit/>
          </a:bodyPr>
          <a:lstStyle/>
          <a:p>
            <a:r>
              <a:rPr lang="en-US" sz="3200" dirty="0"/>
              <a:t>To increase ongoing collaboration between care coordination and ancillary providers working within BHD’s Comprehensive Community Services program (CCS)</a:t>
            </a:r>
          </a:p>
        </p:txBody>
      </p:sp>
    </p:spTree>
    <p:extLst>
      <p:ext uri="{BB962C8B-B14F-4D97-AF65-F5344CB8AC3E}">
        <p14:creationId xmlns:p14="http://schemas.microsoft.com/office/powerpoint/2010/main" val="2788110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1D3A0-C371-448A-8A13-C2FFECECED28}"/>
              </a:ext>
            </a:extLst>
          </p:cNvPr>
          <p:cNvSpPr>
            <a:spLocks noGrp="1"/>
          </p:cNvSpPr>
          <p:nvPr>
            <p:ph type="title"/>
          </p:nvPr>
        </p:nvSpPr>
        <p:spPr/>
        <p:txBody>
          <a:bodyPr/>
          <a:lstStyle/>
          <a:p>
            <a:r>
              <a:rPr lang="en-US" dirty="0"/>
              <a:t>MEASURING PROGRESS</a:t>
            </a:r>
          </a:p>
        </p:txBody>
      </p:sp>
      <p:sp>
        <p:nvSpPr>
          <p:cNvPr id="3" name="Content Placeholder 2">
            <a:extLst>
              <a:ext uri="{FF2B5EF4-FFF2-40B4-BE49-F238E27FC236}">
                <a16:creationId xmlns:a16="http://schemas.microsoft.com/office/drawing/2014/main" id="{94BF5BA3-E70F-4325-ABC8-5F9919B2FB5C}"/>
              </a:ext>
            </a:extLst>
          </p:cNvPr>
          <p:cNvSpPr>
            <a:spLocks noGrp="1"/>
          </p:cNvSpPr>
          <p:nvPr>
            <p:ph idx="1"/>
          </p:nvPr>
        </p:nvSpPr>
        <p:spPr/>
        <p:txBody>
          <a:bodyPr>
            <a:normAutofit fontScale="92500" lnSpcReduction="20000"/>
          </a:bodyPr>
          <a:lstStyle/>
          <a:p>
            <a:pPr marL="0" indent="0">
              <a:buNone/>
            </a:pPr>
            <a:r>
              <a:rPr lang="en-US" dirty="0"/>
              <a:t>Primary focus of the project was to increase ancillary provider attendance in participation in consumer 6-month Recovery Team Meetings (RTM)</a:t>
            </a:r>
          </a:p>
          <a:p>
            <a:pPr marL="0" indent="0">
              <a:buNone/>
            </a:pPr>
            <a:r>
              <a:rPr lang="en-US" dirty="0"/>
              <a:t>Ancillary providers bill their participation in RTMs under H2017SPANC</a:t>
            </a:r>
          </a:p>
          <a:p>
            <a:pPr marL="0" indent="0">
              <a:buNone/>
            </a:pPr>
            <a:r>
              <a:rPr lang="en-US" dirty="0"/>
              <a:t>Baseline and progress measurements for billing of H2017SPANC were measured at 90-day intervals (by agency):</a:t>
            </a:r>
          </a:p>
          <a:p>
            <a:pPr marL="0" indent="0">
              <a:buNone/>
            </a:pPr>
            <a:r>
              <a:rPr lang="en-US" dirty="0"/>
              <a:t>BASELINE- October 2020-  end of January 2021</a:t>
            </a:r>
          </a:p>
          <a:p>
            <a:pPr marL="0" indent="0">
              <a:buNone/>
            </a:pPr>
            <a:r>
              <a:rPr lang="en-US" dirty="0"/>
              <a:t>PROJECT START- 3/15/21</a:t>
            </a:r>
          </a:p>
          <a:p>
            <a:pPr marL="0" indent="0">
              <a:buNone/>
            </a:pPr>
            <a:r>
              <a:rPr lang="en-US" dirty="0"/>
              <a:t>PROGRESS REPORT- April 2021- end of June 2021</a:t>
            </a:r>
          </a:p>
          <a:p>
            <a:pPr marL="0" indent="0">
              <a:buNone/>
            </a:pPr>
            <a:r>
              <a:rPr lang="en-US" dirty="0"/>
              <a:t>FINAL REPORT- July 2021- end of September 2021</a:t>
            </a:r>
          </a:p>
          <a:p>
            <a:pPr marL="0" indent="0">
              <a:buNone/>
            </a:pPr>
            <a:endParaRPr lang="en-US" dirty="0"/>
          </a:p>
        </p:txBody>
      </p:sp>
    </p:spTree>
    <p:extLst>
      <p:ext uri="{BB962C8B-B14F-4D97-AF65-F5344CB8AC3E}">
        <p14:creationId xmlns:p14="http://schemas.microsoft.com/office/powerpoint/2010/main" val="369018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C76C2-ADA5-426E-BB87-3F3F98B1C1CE}"/>
              </a:ext>
            </a:extLst>
          </p:cNvPr>
          <p:cNvSpPr>
            <a:spLocks noGrp="1"/>
          </p:cNvSpPr>
          <p:nvPr>
            <p:ph type="title"/>
          </p:nvPr>
        </p:nvSpPr>
        <p:spPr/>
        <p:txBody>
          <a:bodyPr/>
          <a:lstStyle/>
          <a:p>
            <a:r>
              <a:rPr lang="en-US" dirty="0"/>
              <a:t>TARGET OUTCOME</a:t>
            </a:r>
          </a:p>
        </p:txBody>
      </p:sp>
      <p:sp>
        <p:nvSpPr>
          <p:cNvPr id="3" name="Content Placeholder 2">
            <a:extLst>
              <a:ext uri="{FF2B5EF4-FFF2-40B4-BE49-F238E27FC236}">
                <a16:creationId xmlns:a16="http://schemas.microsoft.com/office/drawing/2014/main" id="{0A3A2455-4953-49D5-962F-A07AC61428EF}"/>
              </a:ext>
            </a:extLst>
          </p:cNvPr>
          <p:cNvSpPr>
            <a:spLocks noGrp="1"/>
          </p:cNvSpPr>
          <p:nvPr>
            <p:ph idx="1"/>
          </p:nvPr>
        </p:nvSpPr>
        <p:spPr/>
        <p:txBody>
          <a:bodyPr>
            <a:normAutofit/>
          </a:bodyPr>
          <a:lstStyle/>
          <a:p>
            <a:r>
              <a:rPr lang="en-US" sz="3200" dirty="0"/>
              <a:t>Over the course of the project, our goal was to increase ancillary provider billing of H2017SPANC by 25%</a:t>
            </a:r>
          </a:p>
        </p:txBody>
      </p:sp>
    </p:spTree>
    <p:extLst>
      <p:ext uri="{BB962C8B-B14F-4D97-AF65-F5344CB8AC3E}">
        <p14:creationId xmlns:p14="http://schemas.microsoft.com/office/powerpoint/2010/main" val="3605064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49C5A-7DE0-425A-8ABB-4DBE8065F0E2}"/>
              </a:ext>
            </a:extLst>
          </p:cNvPr>
          <p:cNvSpPr>
            <a:spLocks noGrp="1"/>
          </p:cNvSpPr>
          <p:nvPr>
            <p:ph type="title"/>
          </p:nvPr>
        </p:nvSpPr>
        <p:spPr/>
        <p:txBody>
          <a:bodyPr/>
          <a:lstStyle/>
          <a:p>
            <a:r>
              <a:rPr lang="en-US" dirty="0"/>
              <a:t>INTERVENTIONS</a:t>
            </a:r>
          </a:p>
        </p:txBody>
      </p:sp>
      <p:sp>
        <p:nvSpPr>
          <p:cNvPr id="3" name="Content Placeholder 2">
            <a:extLst>
              <a:ext uri="{FF2B5EF4-FFF2-40B4-BE49-F238E27FC236}">
                <a16:creationId xmlns:a16="http://schemas.microsoft.com/office/drawing/2014/main" id="{154D1340-4825-44EE-B976-DD1E9AE14805}"/>
              </a:ext>
            </a:extLst>
          </p:cNvPr>
          <p:cNvSpPr>
            <a:spLocks noGrp="1"/>
          </p:cNvSpPr>
          <p:nvPr>
            <p:ph idx="1"/>
          </p:nvPr>
        </p:nvSpPr>
        <p:spPr/>
        <p:txBody>
          <a:bodyPr/>
          <a:lstStyle/>
          <a:p>
            <a:r>
              <a:rPr lang="en-US" dirty="0"/>
              <a:t>County developed training re: proper billing procedures for H2017FANC (ongoing collaboration) and H2017SPANC to encourage accurate billing practices</a:t>
            </a:r>
          </a:p>
          <a:p>
            <a:r>
              <a:rPr lang="en-US" dirty="0"/>
              <a:t>Care coordinators created email groups to support the sending of calendar-based RTM invites at least 4-6 weeks prior to the scheduled RTM to allow for better recovery team planning</a:t>
            </a:r>
          </a:p>
          <a:p>
            <a:r>
              <a:rPr lang="en-US" dirty="0"/>
              <a:t>Customizable agenda template created for RTMs to support care coordinators in organizing and facilitating more effective meetings. This agenda is sent with the meeting invite</a:t>
            </a:r>
          </a:p>
        </p:txBody>
      </p:sp>
    </p:spTree>
    <p:extLst>
      <p:ext uri="{BB962C8B-B14F-4D97-AF65-F5344CB8AC3E}">
        <p14:creationId xmlns:p14="http://schemas.microsoft.com/office/powerpoint/2010/main" val="1574783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D32A737-D908-4267-808F-BE68DC376664}"/>
              </a:ext>
            </a:extLst>
          </p:cNvPr>
          <p:cNvSpPr>
            <a:spLocks noGrp="1"/>
          </p:cNvSpPr>
          <p:nvPr>
            <p:ph type="title"/>
          </p:nvPr>
        </p:nvSpPr>
        <p:spPr>
          <a:xfrm>
            <a:off x="1142999" y="753571"/>
            <a:ext cx="9905999" cy="846307"/>
          </a:xfrm>
        </p:spPr>
        <p:txBody>
          <a:bodyPr/>
          <a:lstStyle/>
          <a:p>
            <a:r>
              <a:rPr lang="en-US" dirty="0"/>
              <a:t>RESULTS</a:t>
            </a:r>
          </a:p>
        </p:txBody>
      </p:sp>
      <p:graphicFrame>
        <p:nvGraphicFramePr>
          <p:cNvPr id="6" name="Content Placeholder 5">
            <a:extLst>
              <a:ext uri="{FF2B5EF4-FFF2-40B4-BE49-F238E27FC236}">
                <a16:creationId xmlns:a16="http://schemas.microsoft.com/office/drawing/2014/main" id="{7C8F7569-2E12-4222-B99B-4ADBB5E0C6AF}"/>
              </a:ext>
            </a:extLst>
          </p:cNvPr>
          <p:cNvGraphicFramePr>
            <a:graphicFrameLocks noGrp="1"/>
          </p:cNvGraphicFramePr>
          <p:nvPr>
            <p:ph sz="half" idx="2"/>
            <p:extLst>
              <p:ext uri="{D42A27DB-BD31-4B8C-83A1-F6EECF244321}">
                <p14:modId xmlns:p14="http://schemas.microsoft.com/office/powerpoint/2010/main" val="3643676154"/>
              </p:ext>
            </p:extLst>
          </p:nvPr>
        </p:nvGraphicFramePr>
        <p:xfrm>
          <a:off x="1143000" y="1882066"/>
          <a:ext cx="4799013" cy="4007559"/>
        </p:xfrm>
        <a:graphic>
          <a:graphicData uri="http://schemas.openxmlformats.org/drawingml/2006/chart">
            <c:chart xmlns:c="http://schemas.openxmlformats.org/drawingml/2006/chart" xmlns:r="http://schemas.openxmlformats.org/officeDocument/2006/relationships" r:id="rId2"/>
          </a:graphicData>
        </a:graphic>
      </p:graphicFrame>
      <p:sp>
        <p:nvSpPr>
          <p:cNvPr id="10" name="Content Placeholder 9">
            <a:extLst>
              <a:ext uri="{FF2B5EF4-FFF2-40B4-BE49-F238E27FC236}">
                <a16:creationId xmlns:a16="http://schemas.microsoft.com/office/drawing/2014/main" id="{01FBF5EB-4024-4C3B-B360-6338FAD2ADAA}"/>
              </a:ext>
            </a:extLst>
          </p:cNvPr>
          <p:cNvSpPr>
            <a:spLocks noGrp="1"/>
          </p:cNvSpPr>
          <p:nvPr>
            <p:ph sz="quarter" idx="4"/>
          </p:nvPr>
        </p:nvSpPr>
        <p:spPr>
          <a:xfrm>
            <a:off x="6250019" y="2459115"/>
            <a:ext cx="4798982" cy="3430984"/>
          </a:xfrm>
        </p:spPr>
        <p:txBody>
          <a:bodyPr/>
          <a:lstStyle/>
          <a:p>
            <a:r>
              <a:rPr lang="en-US" dirty="0"/>
              <a:t>Statistically, the intervention resulted in slight improvement at the first progress point and declined by end of the project</a:t>
            </a:r>
          </a:p>
        </p:txBody>
      </p:sp>
    </p:spTree>
    <p:extLst>
      <p:ext uri="{BB962C8B-B14F-4D97-AF65-F5344CB8AC3E}">
        <p14:creationId xmlns:p14="http://schemas.microsoft.com/office/powerpoint/2010/main" val="526424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A4692-B2F7-4ECC-B895-33FA2D86C83E}"/>
              </a:ext>
            </a:extLst>
          </p:cNvPr>
          <p:cNvSpPr>
            <a:spLocks noGrp="1"/>
          </p:cNvSpPr>
          <p:nvPr>
            <p:ph type="title"/>
          </p:nvPr>
        </p:nvSpPr>
        <p:spPr>
          <a:xfrm>
            <a:off x="1143000" y="482317"/>
            <a:ext cx="9905999" cy="1360898"/>
          </a:xfrm>
        </p:spPr>
        <p:txBody>
          <a:bodyPr/>
          <a:lstStyle/>
          <a:p>
            <a:r>
              <a:rPr lang="en-US" dirty="0"/>
              <a:t>Wrap Up- Future State Process Improvement Targets</a:t>
            </a:r>
          </a:p>
        </p:txBody>
      </p:sp>
      <p:sp>
        <p:nvSpPr>
          <p:cNvPr id="3" name="Content Placeholder 2">
            <a:extLst>
              <a:ext uri="{FF2B5EF4-FFF2-40B4-BE49-F238E27FC236}">
                <a16:creationId xmlns:a16="http://schemas.microsoft.com/office/drawing/2014/main" id="{CF6F5753-BB21-4378-BE6D-AB862ACC378C}"/>
              </a:ext>
            </a:extLst>
          </p:cNvPr>
          <p:cNvSpPr>
            <a:spLocks noGrp="1"/>
          </p:cNvSpPr>
          <p:nvPr>
            <p:ph idx="1"/>
          </p:nvPr>
        </p:nvSpPr>
        <p:spPr>
          <a:xfrm>
            <a:off x="1142999" y="2074573"/>
            <a:ext cx="9905999" cy="4166428"/>
          </a:xfrm>
        </p:spPr>
        <p:txBody>
          <a:bodyPr>
            <a:normAutofit fontScale="92500" lnSpcReduction="20000"/>
          </a:bodyPr>
          <a:lstStyle/>
          <a:p>
            <a:pPr marL="0" indent="0">
              <a:buNone/>
            </a:pPr>
            <a:r>
              <a:rPr lang="en-US" dirty="0"/>
              <a:t>While the project wasn’t a statistical success, the project resulted in excellent discussion and planning for additional interventions.</a:t>
            </a:r>
          </a:p>
          <a:p>
            <a:r>
              <a:rPr lang="en-US" dirty="0"/>
              <a:t>Basing progress measurement on billing isn’t a perfect methodology due to provider lag times in billing and documentation entry  </a:t>
            </a:r>
          </a:p>
          <a:p>
            <a:r>
              <a:rPr lang="en-US" dirty="0"/>
              <a:t>Project measurement methodology gives CCS leadership the ability to identify agency specific trends, which will support more targeted improvement projects and lend to  the development of CCS Contract Performance Measures (CPMs)</a:t>
            </a:r>
          </a:p>
          <a:p>
            <a:r>
              <a:rPr lang="en-US" dirty="0"/>
              <a:t>Facilitates open dialoging to pinpoint barriers preventing effective collaboration</a:t>
            </a:r>
          </a:p>
          <a:p>
            <a:pPr lvl="1"/>
            <a:r>
              <a:rPr lang="en-US" dirty="0"/>
              <a:t>	CC teams still not inviting ancillary team members early enough to RTMs</a:t>
            </a:r>
          </a:p>
          <a:p>
            <a:pPr lvl="1"/>
            <a:r>
              <a:rPr lang="en-US" dirty="0"/>
              <a:t>            Ancillary providers billing meeting participation inappropriately</a:t>
            </a:r>
          </a:p>
          <a:p>
            <a:pPr lvl="1"/>
            <a:r>
              <a:rPr lang="en-US" dirty="0"/>
              <a:t>	There may be a need to increase frequency of RTMs to promote stronger group    </a:t>
            </a:r>
          </a:p>
          <a:p>
            <a:pPr lvl="1"/>
            <a:r>
              <a:rPr lang="en-US" dirty="0"/>
              <a:t>           cohesiveness</a:t>
            </a:r>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41881540"/>
      </p:ext>
    </p:extLst>
  </p:cSld>
  <p:clrMapOvr>
    <a:masterClrMapping/>
  </p:clrMapOvr>
</p:sld>
</file>

<file path=ppt/theme/theme1.xml><?xml version="1.0" encoding="utf-8"?>
<a:theme xmlns:a="http://schemas.openxmlformats.org/drawingml/2006/main" name="RegattaVTI">
  <a:themeElements>
    <a:clrScheme name="AnalogousFromLightSeedLeftStep">
      <a:dk1>
        <a:srgbClr val="000000"/>
      </a:dk1>
      <a:lt1>
        <a:srgbClr val="FFFFFF"/>
      </a:lt1>
      <a:dk2>
        <a:srgbClr val="302441"/>
      </a:dk2>
      <a:lt2>
        <a:srgbClr val="E2E3E8"/>
      </a:lt2>
      <a:accent1>
        <a:srgbClr val="B49E5A"/>
      </a:accent1>
      <a:accent2>
        <a:srgbClr val="D78962"/>
      </a:accent2>
      <a:accent3>
        <a:srgbClr val="DE7E86"/>
      </a:accent3>
      <a:accent4>
        <a:srgbClr val="D7629C"/>
      </a:accent4>
      <a:accent5>
        <a:srgbClr val="DE7ED6"/>
      </a:accent5>
      <a:accent6>
        <a:srgbClr val="B062D7"/>
      </a:accent6>
      <a:hlink>
        <a:srgbClr val="697AAE"/>
      </a:hlink>
      <a:folHlink>
        <a:srgbClr val="7F7F7F"/>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docProps/app.xml><?xml version="1.0" encoding="utf-8"?>
<Properties xmlns="http://schemas.openxmlformats.org/officeDocument/2006/extended-properties" xmlns:vt="http://schemas.openxmlformats.org/officeDocument/2006/docPropsVTypes">
  <TotalTime>5665</TotalTime>
  <Words>363</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Walbaum Display</vt:lpstr>
      <vt:lpstr>RegattaVTI</vt:lpstr>
      <vt:lpstr>Milwaukee County ccs C4 Project: Collaboration, Coordination, Cooperation and Calendars</vt:lpstr>
      <vt:lpstr>PROJECT TARGET</vt:lpstr>
      <vt:lpstr>MEASURING PROGRESS</vt:lpstr>
      <vt:lpstr>TARGET OUTCOME</vt:lpstr>
      <vt:lpstr>INTERVENTIONS</vt:lpstr>
      <vt:lpstr>RESULTS</vt:lpstr>
      <vt:lpstr>Wrap Up- Future State Process Improvement Targets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Milwaukee County ccs C4 Project: Collaboration, Coordination, Cooperation and Calendars</dc:title>
  <dc:creator>Layne, Tamara</dc:creator>
  <cp:lastModifiedBy>Moebius, Amy</cp:lastModifiedBy>
  <cp:revision>16</cp:revision>
  <dcterms:created xsi:type="dcterms:W3CDTF">2021-10-19T10:30:36Z</dcterms:created>
  <dcterms:modified xsi:type="dcterms:W3CDTF">2021-10-26T16:09:40Z</dcterms:modified>
</cp:coreProperties>
</file>