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62" r:id="rId2"/>
    <p:sldId id="256" r:id="rId3"/>
    <p:sldId id="263" r:id="rId4"/>
    <p:sldId id="265" r:id="rId5"/>
    <p:sldId id="266" r:id="rId6"/>
    <p:sldId id="264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atx\Self%20Care\Self%20Care%20Survey%20&amp;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iatx\Self%20Care\Self%20Care%20Survey%20&amp;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('Graphs Clean'!$I$1,'Graphs Clean'!$K$1)</c:f>
              <c:strCache>
                <c:ptCount val="2"/>
                <c:pt idx="0">
                  <c:v>Pre-Test</c:v>
                </c:pt>
                <c:pt idx="1">
                  <c:v>Post-Test</c:v>
                </c:pt>
              </c:strCache>
            </c:strRef>
          </c:cat>
          <c:val>
            <c:numRef>
              <c:f>('Graphs Clean'!$I$4,'Graphs Clean'!$K$4)</c:f>
              <c:numCache>
                <c:formatCode>0%</c:formatCode>
                <c:ptCount val="2"/>
                <c:pt idx="0">
                  <c:v>0.53333333333333333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8-44C8-BD8F-234101E279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2559328"/>
        <c:axId val="1565134608"/>
      </c:barChart>
      <c:catAx>
        <c:axId val="1572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134608"/>
        <c:crosses val="autoZero"/>
        <c:auto val="1"/>
        <c:lblAlgn val="ctr"/>
        <c:lblOffset val="100"/>
        <c:noMultiLvlLbl val="0"/>
      </c:catAx>
      <c:valAx>
        <c:axId val="1565134608"/>
        <c:scaling>
          <c:orientation val="minMax"/>
          <c:max val="0.8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559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C-4049-A7F9-AE0C15C4068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C-4049-A7F9-AE0C15C406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('Graphs Clean'!$I$1,'Graphs Clean'!$K$1)</c:f>
              <c:strCache>
                <c:ptCount val="2"/>
                <c:pt idx="0">
                  <c:v>Pre-Test</c:v>
                </c:pt>
                <c:pt idx="1">
                  <c:v>Post-Test</c:v>
                </c:pt>
              </c:strCache>
            </c:strRef>
          </c:cat>
          <c:val>
            <c:numRef>
              <c:f>('Graphs Clean'!$I$3,'Graphs Clean'!$K$3)</c:f>
              <c:numCache>
                <c:formatCode>0%</c:formatCode>
                <c:ptCount val="2"/>
                <c:pt idx="0">
                  <c:v>0.6</c:v>
                </c:pt>
                <c:pt idx="1">
                  <c:v>0.73333333333333328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C-4049-A7F9-AE0C15C406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26209392"/>
        <c:axId val="1425653776"/>
      </c:barChart>
      <c:catAx>
        <c:axId val="14262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653776"/>
        <c:crosses val="autoZero"/>
        <c:auto val="1"/>
        <c:lblAlgn val="ctr"/>
        <c:lblOffset val="100"/>
        <c:noMultiLvlLbl val="0"/>
      </c:catAx>
      <c:valAx>
        <c:axId val="142565377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2093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6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8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8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3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7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9E16FD-A8AA-4F75-9D07-A3F7D287CC4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DC4187-2D5E-4C8A-B525-753EFE7D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F1F5DAA-2084-4D36-86B7-C2AB8640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2972837" cy="1592376"/>
          </a:xfrm>
        </p:spPr>
        <p:txBody>
          <a:bodyPr>
            <a:normAutofit/>
          </a:bodyPr>
          <a:lstStyle/>
          <a:p>
            <a:r>
              <a:rPr lang="en-US" sz="9000" dirty="0"/>
              <a:t>5 for 5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69A9ECE-8571-4E6A-AFF1-D4760313C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8135" y="5043340"/>
            <a:ext cx="3478491" cy="12660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Self Care &amp; </a:t>
            </a:r>
          </a:p>
          <a:p>
            <a:pPr algn="r"/>
            <a:r>
              <a:rPr lang="en-US" dirty="0"/>
              <a:t>Burnout Prevention at </a:t>
            </a:r>
          </a:p>
          <a:p>
            <a:pPr algn="r"/>
            <a:r>
              <a:rPr lang="en-US" dirty="0"/>
              <a:t>Guest House of Milwaukee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8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8DE2-1262-44A4-A46D-8CD88A3B4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QA Auditor</a:t>
            </a:r>
            <a:br>
              <a:rPr lang="en-US" sz="1600" dirty="0"/>
            </a:br>
            <a:r>
              <a:rPr lang="en-US" sz="1600" dirty="0"/>
              <a:t>CCS Supervisor</a:t>
            </a:r>
            <a:br>
              <a:rPr lang="en-US" sz="1600" dirty="0"/>
            </a:br>
            <a:r>
              <a:rPr lang="en-US" sz="1600" dirty="0"/>
              <a:t>CCS MHP/SAP</a:t>
            </a:r>
            <a:br>
              <a:rPr lang="en-US" sz="1600" dirty="0"/>
            </a:br>
            <a:r>
              <a:rPr lang="en-US" sz="1600" dirty="0"/>
              <a:t>CCS Director</a:t>
            </a:r>
            <a:br>
              <a:rPr lang="en-US" sz="1600" dirty="0"/>
            </a:br>
            <a:r>
              <a:rPr lang="en-US" sz="1600" dirty="0" err="1"/>
              <a:t>Director</a:t>
            </a:r>
            <a:r>
              <a:rPr lang="en-US" sz="1600" dirty="0"/>
              <a:t> of Government Contracts and Quality Assurance</a:t>
            </a:r>
            <a:br>
              <a:rPr lang="en-US" sz="16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AF762-D616-4A03-A126-F8C0E599E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Change Team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0C29310-5D50-4E7D-9053-007EF20A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45" y="160256"/>
            <a:ext cx="5940710" cy="42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C17C-CA49-4CEA-896D-D1C3FD48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73A98-BB41-4BD3-9B5F-01E26B44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2CD1-E818-425A-A858-A8294056A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Improve staff self report of stress levels and ability to bounce back by 14% each</a:t>
            </a:r>
          </a:p>
          <a:p>
            <a:endParaRPr lang="en-US" sz="3000" dirty="0">
              <a:solidFill>
                <a:schemeClr val="accent1"/>
              </a:solidFill>
            </a:endParaRPr>
          </a:p>
          <a:p>
            <a:pPr algn="ctr"/>
            <a:r>
              <a:rPr lang="en-US" sz="3000" dirty="0">
                <a:solidFill>
                  <a:schemeClr val="accent1"/>
                </a:solidFill>
              </a:rPr>
              <a:t>(2 staff)</a:t>
            </a:r>
          </a:p>
          <a:p>
            <a:endParaRPr lang="en-US" dirty="0"/>
          </a:p>
        </p:txBody>
      </p:sp>
      <p:pic>
        <p:nvPicPr>
          <p:cNvPr id="7" name="Picture 2" descr="MHWPC - &quot;High Five Buddy&quot; by Ron Bebus">
            <a:extLst>
              <a:ext uri="{FF2B5EF4-FFF2-40B4-BE49-F238E27FC236}">
                <a16:creationId xmlns:a16="http://schemas.microsoft.com/office/drawing/2014/main" id="{0E9EABC9-4DD0-4B84-96C5-0DFD42B0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0393"/>
            <a:ext cx="5678424" cy="51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331D-E3FE-406C-852A-83F9A192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2AC1A-7F0A-4B3C-AB3D-B291A08FC8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2BEE0E-7676-416F-AC81-2E47126172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</a:rPr>
              <a:t>Spend the first 5 minutes of every CCS group meeting with management giving verbal high 5’s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Meetings can be done in person or virtually as needed.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FC70-07F3-4E07-9E09-27D5CB6A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2286000"/>
            <a:ext cx="47548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7097-D218-4A3A-8FD1-3B20A5C1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B48AD-32C1-4BCD-8AAC-7A33B7F2A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 my stress levels have felt manageable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4085A-3CFA-47B0-B286-21E313759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 feel able to bounce back as quickly as I usually do</a:t>
            </a:r>
          </a:p>
        </p:txBody>
      </p:sp>
      <p:pic>
        <p:nvPicPr>
          <p:cNvPr id="14" name="Picture 2" descr="High Five - These red squirrels were photographed in Banff National Park. I  was sitting with my back to a large … | Squirrel funny, Baby squirrel,  Squirrel pictures">
            <a:extLst>
              <a:ext uri="{FF2B5EF4-FFF2-40B4-BE49-F238E27FC236}">
                <a16:creationId xmlns:a16="http://schemas.microsoft.com/office/drawing/2014/main" id="{3E9538B5-D80B-4581-B781-5A53240B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833610" y="573347"/>
            <a:ext cx="1821179" cy="12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535234E-19FF-43A3-89BC-956F8AE98F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3784003"/>
              </p:ext>
            </p:extLst>
          </p:nvPr>
        </p:nvGraphicFramePr>
        <p:xfrm>
          <a:off x="1023938" y="2967038"/>
          <a:ext cx="4754562" cy="334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73696CF-F961-42DA-BACA-05C69AD19B0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39989078"/>
              </p:ext>
            </p:extLst>
          </p:nvPr>
        </p:nvGraphicFramePr>
        <p:xfrm>
          <a:off x="5991225" y="2967038"/>
          <a:ext cx="4754563" cy="334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054A2F-918D-408B-8DDD-4E71DE24E008}"/>
              </a:ext>
            </a:extLst>
          </p:cNvPr>
          <p:cNvSpPr txBox="1"/>
          <p:nvPr/>
        </p:nvSpPr>
        <p:spPr>
          <a:xfrm>
            <a:off x="2975066" y="6308725"/>
            <a:ext cx="713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increase of 14% (2 staff) for each measure achieved!</a:t>
            </a:r>
          </a:p>
        </p:txBody>
      </p:sp>
    </p:spTree>
    <p:extLst>
      <p:ext uri="{BB962C8B-B14F-4D97-AF65-F5344CB8AC3E}">
        <p14:creationId xmlns:p14="http://schemas.microsoft.com/office/powerpoint/2010/main" val="313127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E0C9-A95C-4339-8CF6-4615F418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 </a:t>
            </a:r>
            <a:r>
              <a:rPr lang="en-US" dirty="0">
                <a:solidFill>
                  <a:schemeClr val="accent1"/>
                </a:solidFill>
              </a:rPr>
              <a:t>Adopt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F78B87-4D46-4075-9B38-CBADE0FF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C1AF4-BA58-4C6F-8687-621EDD0B5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With 75% of staff participating in the pre and post tests we are fairly confident that the results reflect the staff as a whole.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B0F0"/>
                </a:solidFill>
              </a:rPr>
              <a:t>5 for 5 will continue!</a:t>
            </a:r>
          </a:p>
          <a:p>
            <a:endParaRPr lang="en-US" sz="2000" dirty="0"/>
          </a:p>
          <a:p>
            <a:r>
              <a:rPr lang="en-US" sz="2000" dirty="0"/>
              <a:t>The CCS management team has also accepted staff’s challenge to explore and implement additional changes they suggested.</a:t>
            </a:r>
          </a:p>
        </p:txBody>
      </p:sp>
      <p:pic>
        <p:nvPicPr>
          <p:cNvPr id="3074" name="Picture 2" descr="Elephant Experience at Jabulani Safari 2022 - Kruger National Park">
            <a:extLst>
              <a:ext uri="{FF2B5EF4-FFF2-40B4-BE49-F238E27FC236}">
                <a16:creationId xmlns:a16="http://schemas.microsoft.com/office/drawing/2014/main" id="{19746599-0502-4A86-BC23-7853B2AB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0392"/>
            <a:ext cx="5754682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6384-C645-47E4-AC28-293EEE2B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CAC8FD-C506-4063-99F8-C7EFCB644B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2935" y="2210584"/>
            <a:ext cx="3761295" cy="406219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E04473-8594-4AAD-832E-367A3FBB9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9328" y="2210585"/>
            <a:ext cx="5634872" cy="4098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Management report intentionally looking for positive feedback to report out on a continuous basis. This is not perceived as an overwhelming task.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Staff report feeling more energized and ready to start day after morning meetings.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Meetings rarely take more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Spill over effect.  More communications (i.e.: email) tend to include more random praise. Praise is being offered to other agency departments.</a:t>
            </a:r>
          </a:p>
        </p:txBody>
      </p:sp>
    </p:spTree>
    <p:extLst>
      <p:ext uri="{BB962C8B-B14F-4D97-AF65-F5344CB8AC3E}">
        <p14:creationId xmlns:p14="http://schemas.microsoft.com/office/powerpoint/2010/main" val="38823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248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Wingdings</vt:lpstr>
      <vt:lpstr>Wingdings 3</vt:lpstr>
      <vt:lpstr>Integral</vt:lpstr>
      <vt:lpstr>5 for 5</vt:lpstr>
      <vt:lpstr>QA Auditor CCS Supervisor CCS MHP/SAP CCS Director Director of Government Contracts and Quality Assurance </vt:lpstr>
      <vt:lpstr>Aim</vt:lpstr>
      <vt:lpstr>Change</vt:lpstr>
      <vt:lpstr>Results</vt:lpstr>
      <vt:lpstr>Next Steps:  Adopt</vt:lpstr>
      <vt:lpstr>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Peterson</dc:creator>
  <cp:lastModifiedBy>Moebius, Amy</cp:lastModifiedBy>
  <cp:revision>24</cp:revision>
  <dcterms:created xsi:type="dcterms:W3CDTF">2022-05-10T16:11:47Z</dcterms:created>
  <dcterms:modified xsi:type="dcterms:W3CDTF">2022-10-18T19:33:47Z</dcterms:modified>
</cp:coreProperties>
</file>