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10"/>
  </p:notesMasterIdLst>
  <p:handoutMasterIdLst>
    <p:handoutMasterId r:id="rId11"/>
  </p:handoutMasterIdLst>
  <p:sldIdLst>
    <p:sldId id="256" r:id="rId5"/>
    <p:sldId id="266" r:id="rId6"/>
    <p:sldId id="262"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Moftah" initials="MM" lastIdx="1" clrIdx="0">
    <p:extLst>
      <p:ext uri="{19B8F6BF-5375-455C-9EA6-DF929625EA0E}">
        <p15:presenceInfo xmlns:p15="http://schemas.microsoft.com/office/powerpoint/2012/main" userId="S::mmoftah@altlig.com::d8c6d57e-3411-48f0-97cd-4a0231f05b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3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736987765302542"/>
          <c:w val="0.97093791281373842"/>
          <c:h val="0.77184238466426758"/>
        </c:manualLayout>
      </c:layout>
      <c:barChart>
        <c:barDir val="col"/>
        <c:grouping val="clustered"/>
        <c:varyColors val="0"/>
        <c:ser>
          <c:idx val="0"/>
          <c:order val="0"/>
          <c:tx>
            <c:strRef>
              <c:f>Sheet1!$B$1</c:f>
              <c:strCache>
                <c:ptCount val="1"/>
                <c:pt idx="0">
                  <c:v>Cycle Results of Demonstrating MC3 Values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extLst>
              <c:ext xmlns:c16="http://schemas.microsoft.com/office/drawing/2014/chart" uri="{C3380CC4-5D6E-409C-BE32-E72D297353CC}">
                <c16:uniqueId val="{00000003-0CB1-4CA9-8AA2-87D26485ABBE}"/>
              </c:ext>
            </c:extLst>
          </c:dPt>
          <c:dPt>
            <c:idx val="3"/>
            <c:invertIfNegative val="0"/>
            <c:bubble3D val="0"/>
            <c:extLst>
              <c:ext xmlns:c16="http://schemas.microsoft.com/office/drawing/2014/chart" uri="{C3380CC4-5D6E-409C-BE32-E72D297353CC}">
                <c16:uniqueId val="{00000004-0CB1-4CA9-8AA2-87D26485ABBE}"/>
              </c:ext>
            </c:extLst>
          </c:dPt>
          <c:dLbls>
            <c:dLbl>
              <c:idx val="0"/>
              <c:layout>
                <c:manualLayout>
                  <c:x val="-2.6420079260237781E-3"/>
                  <c:y val="0.1638995427166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BE-4CE0-93B7-44848497B73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Baseline</c:v>
                </c:pt>
                <c:pt idx="1">
                  <c:v>Co-Occuring</c:v>
                </c:pt>
                <c:pt idx="2">
                  <c:v>System Integration</c:v>
                </c:pt>
                <c:pt idx="3">
                  <c:v>Stage-Matched</c:v>
                </c:pt>
                <c:pt idx="4">
                  <c:v>Trauma Informed/Recovery</c:v>
                </c:pt>
              </c:strCache>
            </c:strRef>
          </c:cat>
          <c:val>
            <c:numRef>
              <c:f>Sheet1!$B$2:$B$6</c:f>
              <c:numCache>
                <c:formatCode>0%</c:formatCode>
                <c:ptCount val="5"/>
                <c:pt idx="0">
                  <c:v>0.45</c:v>
                </c:pt>
                <c:pt idx="1">
                  <c:v>0.96</c:v>
                </c:pt>
                <c:pt idx="2">
                  <c:v>1</c:v>
                </c:pt>
                <c:pt idx="3">
                  <c:v>1</c:v>
                </c:pt>
                <c:pt idx="4">
                  <c:v>1</c:v>
                </c:pt>
              </c:numCache>
            </c:numRef>
          </c:val>
          <c:extLst>
            <c:ext xmlns:c16="http://schemas.microsoft.com/office/drawing/2014/chart" uri="{C3380CC4-5D6E-409C-BE32-E72D297353CC}">
              <c16:uniqueId val="{00000000-0CB1-4CA9-8AA2-87D26485ABBE}"/>
            </c:ext>
          </c:extLst>
        </c:ser>
        <c:dLbls>
          <c:dLblPos val="inEnd"/>
          <c:showLegendKey val="0"/>
          <c:showVal val="1"/>
          <c:showCatName val="0"/>
          <c:showSerName val="0"/>
          <c:showPercent val="0"/>
          <c:showBubbleSize val="0"/>
        </c:dLbls>
        <c:gapWidth val="41"/>
        <c:axId val="423580624"/>
        <c:axId val="423582864"/>
      </c:barChart>
      <c:catAx>
        <c:axId val="423580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423582864"/>
        <c:crosses val="autoZero"/>
        <c:auto val="1"/>
        <c:lblAlgn val="ctr"/>
        <c:lblOffset val="100"/>
        <c:noMultiLvlLbl val="0"/>
      </c:catAx>
      <c:valAx>
        <c:axId val="423582864"/>
        <c:scaling>
          <c:orientation val="minMax"/>
        </c:scaling>
        <c:delete val="1"/>
        <c:axPos val="l"/>
        <c:numFmt formatCode="0%" sourceLinked="1"/>
        <c:majorTickMark val="none"/>
        <c:minorTickMark val="none"/>
        <c:tickLblPos val="nextTo"/>
        <c:crossAx val="423580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BF717-DC47-4C41-ACCC-1E786F59BF7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pt>
    <dgm:pt modelId="{56B34FDE-09BC-411D-9A88-D4F20D15BC3A}">
      <dgm:prSet phldrT="[Text]"/>
      <dgm:spPr/>
      <dgm:t>
        <a:bodyPr/>
        <a:lstStyle/>
        <a:p>
          <a:pPr>
            <a:lnSpc>
              <a:spcPct val="100000"/>
            </a:lnSpc>
          </a:pPr>
          <a:r>
            <a:rPr lang="en-US" b="0" i="0" dirty="0"/>
            <a:t>Aim: To Increase the utilization of all </a:t>
          </a:r>
          <a:r>
            <a:rPr lang="en-US" b="0" i="0" dirty="0" err="1"/>
            <a:t>MC3</a:t>
          </a:r>
          <a:r>
            <a:rPr lang="en-US" b="0" i="0" dirty="0"/>
            <a:t> values to at least 90% amongst all staff.  </a:t>
          </a:r>
          <a:endParaRPr lang="en-US" dirty="0"/>
        </a:p>
      </dgm:t>
    </dgm:pt>
    <dgm:pt modelId="{9D8F078A-80E7-42B8-827D-CC4CA6858387}" type="parTrans" cxnId="{8E68B29A-29F5-4392-97B9-2B4A5539C81B}">
      <dgm:prSet/>
      <dgm:spPr/>
      <dgm:t>
        <a:bodyPr/>
        <a:lstStyle/>
        <a:p>
          <a:endParaRPr lang="en-US"/>
        </a:p>
      </dgm:t>
    </dgm:pt>
    <dgm:pt modelId="{74BDBC26-345F-48D1-B9AF-D1AF476B99B3}" type="sibTrans" cxnId="{8E68B29A-29F5-4392-97B9-2B4A5539C81B}">
      <dgm:prSet/>
      <dgm:spPr/>
      <dgm:t>
        <a:bodyPr/>
        <a:lstStyle/>
        <a:p>
          <a:endParaRPr lang="en-US"/>
        </a:p>
      </dgm:t>
    </dgm:pt>
    <dgm:pt modelId="{C72728BB-0074-48B5-9D97-761D6455CB1F}">
      <dgm:prSet phldrT="[Text]"/>
      <dgm:spPr/>
      <dgm:t>
        <a:bodyPr/>
        <a:lstStyle/>
        <a:p>
          <a:pPr>
            <a:lnSpc>
              <a:spcPct val="100000"/>
            </a:lnSpc>
          </a:pPr>
          <a:r>
            <a:rPr lang="en-US" b="0" i="0" dirty="0"/>
            <a:t>Baseline: 45% of respondents utilized a co-occurring strategy in the initial survey followed by additional focus on each value.  </a:t>
          </a:r>
          <a:endParaRPr lang="en-US" dirty="0"/>
        </a:p>
      </dgm:t>
    </dgm:pt>
    <dgm:pt modelId="{667E267A-8FAA-4796-8FAA-D210BD7E161C}" type="parTrans" cxnId="{F26084B2-5140-4C71-A77E-6542DBF3B4E5}">
      <dgm:prSet/>
      <dgm:spPr/>
      <dgm:t>
        <a:bodyPr/>
        <a:lstStyle/>
        <a:p>
          <a:endParaRPr lang="en-US"/>
        </a:p>
      </dgm:t>
    </dgm:pt>
    <dgm:pt modelId="{135225CE-12F4-448D-82C3-08D4AEB8FFFD}" type="sibTrans" cxnId="{F26084B2-5140-4C71-A77E-6542DBF3B4E5}">
      <dgm:prSet/>
      <dgm:spPr/>
      <dgm:t>
        <a:bodyPr/>
        <a:lstStyle/>
        <a:p>
          <a:endParaRPr lang="en-US"/>
        </a:p>
      </dgm:t>
    </dgm:pt>
    <dgm:pt modelId="{C2724B2E-36A4-4B52-9F6A-5AF5CAB82ACC}">
      <dgm:prSet phldrT="[Text]"/>
      <dgm:spPr/>
      <dgm:t>
        <a:bodyPr/>
        <a:lstStyle/>
        <a:p>
          <a:pPr>
            <a:lnSpc>
              <a:spcPct val="100000"/>
            </a:lnSpc>
          </a:pPr>
          <a:r>
            <a:rPr lang="en-US" b="0" i="0" dirty="0"/>
            <a:t>Target Goal: By increasing the ability for staff to demonstrate MC3 values, we will positively impact those we serve and hopefully increase recovery. </a:t>
          </a:r>
          <a:endParaRPr lang="en-US" dirty="0"/>
        </a:p>
      </dgm:t>
    </dgm:pt>
    <dgm:pt modelId="{873026B6-9ECB-41FB-8988-859B66B7130C}" type="parTrans" cxnId="{BF4FB74C-CFCC-4CE9-91F9-3F442206029A}">
      <dgm:prSet/>
      <dgm:spPr/>
      <dgm:t>
        <a:bodyPr/>
        <a:lstStyle/>
        <a:p>
          <a:endParaRPr lang="en-US"/>
        </a:p>
      </dgm:t>
    </dgm:pt>
    <dgm:pt modelId="{8604F527-5CB0-440D-9989-FF5D43008AB1}" type="sibTrans" cxnId="{BF4FB74C-CFCC-4CE9-91F9-3F442206029A}">
      <dgm:prSet/>
      <dgm:spPr/>
      <dgm:t>
        <a:bodyPr/>
        <a:lstStyle/>
        <a:p>
          <a:endParaRPr lang="en-US"/>
        </a:p>
      </dgm:t>
    </dgm:pt>
    <dgm:pt modelId="{3D28171C-E74A-4181-B30A-7321A1A185BF}" type="pres">
      <dgm:prSet presAssocID="{677BF717-DC47-4C41-ACCC-1E786F59BF75}" presName="root" presStyleCnt="0">
        <dgm:presLayoutVars>
          <dgm:dir/>
          <dgm:resizeHandles val="exact"/>
        </dgm:presLayoutVars>
      </dgm:prSet>
      <dgm:spPr/>
    </dgm:pt>
    <dgm:pt modelId="{AFB580D5-B287-4EE1-97EF-70447ECE2EDD}" type="pres">
      <dgm:prSet presAssocID="{56B34FDE-09BC-411D-9A88-D4F20D15BC3A}" presName="compNode" presStyleCnt="0"/>
      <dgm:spPr/>
    </dgm:pt>
    <dgm:pt modelId="{82B0AD04-7350-4C69-97C0-61C22183222B}" type="pres">
      <dgm:prSet presAssocID="{56B34FDE-09BC-411D-9A88-D4F20D15BC3A}" presName="bgRect" presStyleLbl="bgShp" presStyleIdx="0" presStyleCnt="3"/>
      <dgm:spPr/>
    </dgm:pt>
    <dgm:pt modelId="{2A1EAE58-6852-4D06-9738-EE50EDF8D437}" type="pres">
      <dgm:prSet presAssocID="{56B34FDE-09BC-411D-9A88-D4F20D15BC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a:noFill/>
        </a:ln>
      </dgm:spPr>
    </dgm:pt>
    <dgm:pt modelId="{4173FAF3-5640-4A4C-B5B2-20F62A1A2575}" type="pres">
      <dgm:prSet presAssocID="{56B34FDE-09BC-411D-9A88-D4F20D15BC3A}" presName="spaceRect" presStyleCnt="0"/>
      <dgm:spPr/>
    </dgm:pt>
    <dgm:pt modelId="{AE0CA5C2-E1BA-400D-846B-6A588F4124E4}" type="pres">
      <dgm:prSet presAssocID="{56B34FDE-09BC-411D-9A88-D4F20D15BC3A}" presName="parTx" presStyleLbl="revTx" presStyleIdx="0" presStyleCnt="3">
        <dgm:presLayoutVars>
          <dgm:chMax val="0"/>
          <dgm:chPref val="0"/>
        </dgm:presLayoutVars>
      </dgm:prSet>
      <dgm:spPr/>
    </dgm:pt>
    <dgm:pt modelId="{87D72D37-3826-41BF-94C2-A69D43C8A998}" type="pres">
      <dgm:prSet presAssocID="{74BDBC26-345F-48D1-B9AF-D1AF476B99B3}" presName="sibTrans" presStyleCnt="0"/>
      <dgm:spPr/>
    </dgm:pt>
    <dgm:pt modelId="{03094DAA-3089-4E82-B242-589B65070F6F}" type="pres">
      <dgm:prSet presAssocID="{C72728BB-0074-48B5-9D97-761D6455CB1F}" presName="compNode" presStyleCnt="0"/>
      <dgm:spPr/>
    </dgm:pt>
    <dgm:pt modelId="{F633DB1A-A300-4B19-BA61-64319C34DCA6}" type="pres">
      <dgm:prSet presAssocID="{C72728BB-0074-48B5-9D97-761D6455CB1F}" presName="bgRect" presStyleLbl="bgShp" presStyleIdx="1" presStyleCnt="3" custLinFactNeighborX="-1520" custLinFactNeighborY="2877"/>
      <dgm:spPr/>
    </dgm:pt>
    <dgm:pt modelId="{C6DF12EC-B2D8-45C9-AF29-C405B98AA6CA}" type="pres">
      <dgm:prSet presAssocID="{C72728BB-0074-48B5-9D97-761D6455CB1F}"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a:noFill/>
        </a:ln>
      </dgm:spPr>
    </dgm:pt>
    <dgm:pt modelId="{E6E766A1-D8C4-4F5E-902F-832E214113B3}" type="pres">
      <dgm:prSet presAssocID="{C72728BB-0074-48B5-9D97-761D6455CB1F}" presName="spaceRect" presStyleCnt="0"/>
      <dgm:spPr/>
    </dgm:pt>
    <dgm:pt modelId="{E376F7DD-6B08-4579-8BFA-D617471A3B1A}" type="pres">
      <dgm:prSet presAssocID="{C72728BB-0074-48B5-9D97-761D6455CB1F}" presName="parTx" presStyleLbl="revTx" presStyleIdx="1" presStyleCnt="3">
        <dgm:presLayoutVars>
          <dgm:chMax val="0"/>
          <dgm:chPref val="0"/>
        </dgm:presLayoutVars>
      </dgm:prSet>
      <dgm:spPr/>
    </dgm:pt>
    <dgm:pt modelId="{B6A118CB-4627-4D8C-9A68-8A631C0F6141}" type="pres">
      <dgm:prSet presAssocID="{135225CE-12F4-448D-82C3-08D4AEB8FFFD}" presName="sibTrans" presStyleCnt="0"/>
      <dgm:spPr/>
    </dgm:pt>
    <dgm:pt modelId="{55C62729-3678-4683-82C4-D3C4C9E9CE0E}" type="pres">
      <dgm:prSet presAssocID="{C2724B2E-36A4-4B52-9F6A-5AF5CAB82ACC}" presName="compNode" presStyleCnt="0"/>
      <dgm:spPr/>
    </dgm:pt>
    <dgm:pt modelId="{176D7265-968B-4129-980D-C83A27E67B22}" type="pres">
      <dgm:prSet presAssocID="{C2724B2E-36A4-4B52-9F6A-5AF5CAB82ACC}" presName="bgRect" presStyleLbl="bgShp" presStyleIdx="2" presStyleCnt="3"/>
      <dgm:spPr/>
    </dgm:pt>
    <dgm:pt modelId="{08EEBF99-2B06-46CF-9577-55ECB3EB499D}" type="pres">
      <dgm:prSet presAssocID="{C2724B2E-36A4-4B52-9F6A-5AF5CAB82ACC}"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a:noFill/>
        </a:ln>
      </dgm:spPr>
    </dgm:pt>
    <dgm:pt modelId="{27C5FCC6-6177-4CEC-8E65-18C623A76CE3}" type="pres">
      <dgm:prSet presAssocID="{C2724B2E-36A4-4B52-9F6A-5AF5CAB82ACC}" presName="spaceRect" presStyleCnt="0"/>
      <dgm:spPr/>
    </dgm:pt>
    <dgm:pt modelId="{C7B3AA97-6485-4D92-B69D-F8A0F5D4E32D}" type="pres">
      <dgm:prSet presAssocID="{C2724B2E-36A4-4B52-9F6A-5AF5CAB82ACC}" presName="parTx" presStyleLbl="revTx" presStyleIdx="2" presStyleCnt="3">
        <dgm:presLayoutVars>
          <dgm:chMax val="0"/>
          <dgm:chPref val="0"/>
        </dgm:presLayoutVars>
      </dgm:prSet>
      <dgm:spPr/>
    </dgm:pt>
  </dgm:ptLst>
  <dgm:cxnLst>
    <dgm:cxn modelId="{0D8AC400-08EF-4B6F-ACE8-2B842CFD0A9D}" type="presOf" srcId="{C72728BB-0074-48B5-9D97-761D6455CB1F}" destId="{E376F7DD-6B08-4579-8BFA-D617471A3B1A}" srcOrd="0" destOrd="0" presId="urn:microsoft.com/office/officeart/2018/2/layout/IconVerticalSolidList"/>
    <dgm:cxn modelId="{B2CD5627-BF50-4F79-BA44-67C2065F4724}" type="presOf" srcId="{677BF717-DC47-4C41-ACCC-1E786F59BF75}" destId="{3D28171C-E74A-4181-B30A-7321A1A185BF}" srcOrd="0" destOrd="0" presId="urn:microsoft.com/office/officeart/2018/2/layout/IconVerticalSolidList"/>
    <dgm:cxn modelId="{BF4FB74C-CFCC-4CE9-91F9-3F442206029A}" srcId="{677BF717-DC47-4C41-ACCC-1E786F59BF75}" destId="{C2724B2E-36A4-4B52-9F6A-5AF5CAB82ACC}" srcOrd="2" destOrd="0" parTransId="{873026B6-9ECB-41FB-8988-859B66B7130C}" sibTransId="{8604F527-5CB0-440D-9989-FF5D43008AB1}"/>
    <dgm:cxn modelId="{D990BD7D-257A-44E0-9B2D-698AB7F155BA}" type="presOf" srcId="{C2724B2E-36A4-4B52-9F6A-5AF5CAB82ACC}" destId="{C7B3AA97-6485-4D92-B69D-F8A0F5D4E32D}" srcOrd="0" destOrd="0" presId="urn:microsoft.com/office/officeart/2018/2/layout/IconVerticalSolidList"/>
    <dgm:cxn modelId="{8E68B29A-29F5-4392-97B9-2B4A5539C81B}" srcId="{677BF717-DC47-4C41-ACCC-1E786F59BF75}" destId="{56B34FDE-09BC-411D-9A88-D4F20D15BC3A}" srcOrd="0" destOrd="0" parTransId="{9D8F078A-80E7-42B8-827D-CC4CA6858387}" sibTransId="{74BDBC26-345F-48D1-B9AF-D1AF476B99B3}"/>
    <dgm:cxn modelId="{F26084B2-5140-4C71-A77E-6542DBF3B4E5}" srcId="{677BF717-DC47-4C41-ACCC-1E786F59BF75}" destId="{C72728BB-0074-48B5-9D97-761D6455CB1F}" srcOrd="1" destOrd="0" parTransId="{667E267A-8FAA-4796-8FAA-D210BD7E161C}" sibTransId="{135225CE-12F4-448D-82C3-08D4AEB8FFFD}"/>
    <dgm:cxn modelId="{463A3BE0-C0B2-4115-AD83-EA7C5973BF5B}" type="presOf" srcId="{56B34FDE-09BC-411D-9A88-D4F20D15BC3A}" destId="{AE0CA5C2-E1BA-400D-846B-6A588F4124E4}" srcOrd="0" destOrd="0" presId="urn:microsoft.com/office/officeart/2018/2/layout/IconVerticalSolidList"/>
    <dgm:cxn modelId="{23E42954-8DF1-405A-A7F2-7F4913496FD4}" type="presParOf" srcId="{3D28171C-E74A-4181-B30A-7321A1A185BF}" destId="{AFB580D5-B287-4EE1-97EF-70447ECE2EDD}" srcOrd="0" destOrd="0" presId="urn:microsoft.com/office/officeart/2018/2/layout/IconVerticalSolidList"/>
    <dgm:cxn modelId="{D65B3BE8-02CC-4AE9-A475-FAE24145CFDD}" type="presParOf" srcId="{AFB580D5-B287-4EE1-97EF-70447ECE2EDD}" destId="{82B0AD04-7350-4C69-97C0-61C22183222B}" srcOrd="0" destOrd="0" presId="urn:microsoft.com/office/officeart/2018/2/layout/IconVerticalSolidList"/>
    <dgm:cxn modelId="{76DE6848-DA62-4AF5-BF10-3D9A40B3EA05}" type="presParOf" srcId="{AFB580D5-B287-4EE1-97EF-70447ECE2EDD}" destId="{2A1EAE58-6852-4D06-9738-EE50EDF8D437}" srcOrd="1" destOrd="0" presId="urn:microsoft.com/office/officeart/2018/2/layout/IconVerticalSolidList"/>
    <dgm:cxn modelId="{F44BDBD8-524A-4C7E-8630-EBB89CB728D2}" type="presParOf" srcId="{AFB580D5-B287-4EE1-97EF-70447ECE2EDD}" destId="{4173FAF3-5640-4A4C-B5B2-20F62A1A2575}" srcOrd="2" destOrd="0" presId="urn:microsoft.com/office/officeart/2018/2/layout/IconVerticalSolidList"/>
    <dgm:cxn modelId="{84A18FF9-88D5-4CCE-8D10-F8DBBCB8F4B9}" type="presParOf" srcId="{AFB580D5-B287-4EE1-97EF-70447ECE2EDD}" destId="{AE0CA5C2-E1BA-400D-846B-6A588F4124E4}" srcOrd="3" destOrd="0" presId="urn:microsoft.com/office/officeart/2018/2/layout/IconVerticalSolidList"/>
    <dgm:cxn modelId="{2E569F9F-8044-4E6C-B3B2-6551991360E9}" type="presParOf" srcId="{3D28171C-E74A-4181-B30A-7321A1A185BF}" destId="{87D72D37-3826-41BF-94C2-A69D43C8A998}" srcOrd="1" destOrd="0" presId="urn:microsoft.com/office/officeart/2018/2/layout/IconVerticalSolidList"/>
    <dgm:cxn modelId="{D03B6FF7-787E-41D9-81C7-DC1EFF675BB5}" type="presParOf" srcId="{3D28171C-E74A-4181-B30A-7321A1A185BF}" destId="{03094DAA-3089-4E82-B242-589B65070F6F}" srcOrd="2" destOrd="0" presId="urn:microsoft.com/office/officeart/2018/2/layout/IconVerticalSolidList"/>
    <dgm:cxn modelId="{37A40656-88AE-4221-94B8-3C8443E9EB9D}" type="presParOf" srcId="{03094DAA-3089-4E82-B242-589B65070F6F}" destId="{F633DB1A-A300-4B19-BA61-64319C34DCA6}" srcOrd="0" destOrd="0" presId="urn:microsoft.com/office/officeart/2018/2/layout/IconVerticalSolidList"/>
    <dgm:cxn modelId="{D3F3DE7E-1B64-4F80-9957-9A7935242441}" type="presParOf" srcId="{03094DAA-3089-4E82-B242-589B65070F6F}" destId="{C6DF12EC-B2D8-45C9-AF29-C405B98AA6CA}" srcOrd="1" destOrd="0" presId="urn:microsoft.com/office/officeart/2018/2/layout/IconVerticalSolidList"/>
    <dgm:cxn modelId="{E770E905-8929-49E5-B92C-FD46AA6B00E0}" type="presParOf" srcId="{03094DAA-3089-4E82-B242-589B65070F6F}" destId="{E6E766A1-D8C4-4F5E-902F-832E214113B3}" srcOrd="2" destOrd="0" presId="urn:microsoft.com/office/officeart/2018/2/layout/IconVerticalSolidList"/>
    <dgm:cxn modelId="{72A3C177-FD5A-49D9-A493-A67D3487E037}" type="presParOf" srcId="{03094DAA-3089-4E82-B242-589B65070F6F}" destId="{E376F7DD-6B08-4579-8BFA-D617471A3B1A}" srcOrd="3" destOrd="0" presId="urn:microsoft.com/office/officeart/2018/2/layout/IconVerticalSolidList"/>
    <dgm:cxn modelId="{0DC4E9DA-D988-481C-98C2-4FD58A0E299B}" type="presParOf" srcId="{3D28171C-E74A-4181-B30A-7321A1A185BF}" destId="{B6A118CB-4627-4D8C-9A68-8A631C0F6141}" srcOrd="3" destOrd="0" presId="urn:microsoft.com/office/officeart/2018/2/layout/IconVerticalSolidList"/>
    <dgm:cxn modelId="{81801C99-9C1B-4104-8F8B-F08CE1B6B070}" type="presParOf" srcId="{3D28171C-E74A-4181-B30A-7321A1A185BF}" destId="{55C62729-3678-4683-82C4-D3C4C9E9CE0E}" srcOrd="4" destOrd="0" presId="urn:microsoft.com/office/officeart/2018/2/layout/IconVerticalSolidList"/>
    <dgm:cxn modelId="{BE28590F-650D-4A32-8268-59B072A15CF2}" type="presParOf" srcId="{55C62729-3678-4683-82C4-D3C4C9E9CE0E}" destId="{176D7265-968B-4129-980D-C83A27E67B22}" srcOrd="0" destOrd="0" presId="urn:microsoft.com/office/officeart/2018/2/layout/IconVerticalSolidList"/>
    <dgm:cxn modelId="{15711DFF-E475-488E-A63D-45249675247D}" type="presParOf" srcId="{55C62729-3678-4683-82C4-D3C4C9E9CE0E}" destId="{08EEBF99-2B06-46CF-9577-55ECB3EB499D}" srcOrd="1" destOrd="0" presId="urn:microsoft.com/office/officeart/2018/2/layout/IconVerticalSolidList"/>
    <dgm:cxn modelId="{AAE3D7AF-93D7-4D84-9956-25E001B93282}" type="presParOf" srcId="{55C62729-3678-4683-82C4-D3C4C9E9CE0E}" destId="{27C5FCC6-6177-4CEC-8E65-18C623A76CE3}" srcOrd="2" destOrd="0" presId="urn:microsoft.com/office/officeart/2018/2/layout/IconVerticalSolidList"/>
    <dgm:cxn modelId="{FEF3F5EB-92F5-49D7-B524-0CC7D8FCED6A}" type="presParOf" srcId="{55C62729-3678-4683-82C4-D3C4C9E9CE0E}" destId="{C7B3AA97-6485-4D92-B69D-F8A0F5D4E32D}"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4854D-9AD4-46C9-B382-1CA361ECF03B}" type="doc">
      <dgm:prSet loTypeId="urn:microsoft.com/office/officeart/2018/layout/CircleProcess" loCatId="officeonline" qsTypeId="urn:microsoft.com/office/officeart/2005/8/quickstyle/simple1" qsCatId="simple" csTypeId="urn:microsoft.com/office/officeart/2005/8/colors/accent1_2" csCatId="accent1" phldr="1"/>
      <dgm:spPr/>
      <dgm:t>
        <a:bodyPr/>
        <a:lstStyle/>
        <a:p>
          <a:endParaRPr lang="ru-RU"/>
        </a:p>
      </dgm:t>
    </dgm:pt>
    <dgm:pt modelId="{77BE1F4E-118D-4304-9D24-1453E318C6A4}">
      <dgm:prSet phldrT="[Text]" custT="1"/>
      <dgm:spPr/>
      <dgm:t>
        <a:bodyPr/>
        <a:lstStyle/>
        <a:p>
          <a:r>
            <a:rPr lang="en-US" sz="2000" dirty="0"/>
            <a:t>Initial survey Identifying knowledge of each Value.</a:t>
          </a:r>
          <a:endParaRPr lang="ru-RU" sz="2000" dirty="0"/>
        </a:p>
      </dgm:t>
    </dgm:pt>
    <dgm:pt modelId="{C603C84C-616C-4EE6-B5A5-08B6A7AD0230}" type="parTrans" cxnId="{411375EA-CA21-4857-A0F7-F3B9D675AE3D}">
      <dgm:prSet/>
      <dgm:spPr/>
      <dgm:t>
        <a:bodyPr/>
        <a:lstStyle/>
        <a:p>
          <a:endParaRPr lang="ru-RU"/>
        </a:p>
      </dgm:t>
    </dgm:pt>
    <dgm:pt modelId="{19C5824F-42F8-4292-9143-AB06C37B1DC6}" type="sibTrans" cxnId="{411375EA-CA21-4857-A0F7-F3B9D675AE3D}">
      <dgm:prSet/>
      <dgm:spPr/>
      <dgm:t>
        <a:bodyPr/>
        <a:lstStyle/>
        <a:p>
          <a:endParaRPr lang="ru-RU"/>
        </a:p>
      </dgm:t>
    </dgm:pt>
    <dgm:pt modelId="{D5EE77C5-9CDD-4F68-A126-AD345E7A8042}">
      <dgm:prSet phldrT="[Text]" custT="1"/>
      <dgm:spPr>
        <a:solidFill>
          <a:schemeClr val="bg1"/>
        </a:solidFill>
        <a:ln>
          <a:noFill/>
        </a:ln>
      </dgm:spPr>
      <dgm:t>
        <a:bodyPr/>
        <a:lstStyle/>
        <a:p>
          <a:r>
            <a:rPr lang="en-US" sz="1800" b="0" i="0" dirty="0">
              <a:solidFill>
                <a:schemeClr val="tx1"/>
              </a:solidFill>
            </a:rPr>
            <a:t>Each department talked about it during staff meetings.</a:t>
          </a:r>
          <a:endParaRPr lang="ru-RU" sz="1800" dirty="0">
            <a:solidFill>
              <a:schemeClr val="tx1"/>
            </a:solidFill>
          </a:endParaRPr>
        </a:p>
      </dgm:t>
    </dgm:pt>
    <dgm:pt modelId="{D60D2118-7C86-4CCA-96B8-D7948643FF4F}" type="parTrans" cxnId="{654E655A-7BEE-4010-8F1B-1E6EAC0EB464}">
      <dgm:prSet/>
      <dgm:spPr/>
      <dgm:t>
        <a:bodyPr/>
        <a:lstStyle/>
        <a:p>
          <a:endParaRPr lang="ru-RU"/>
        </a:p>
      </dgm:t>
    </dgm:pt>
    <dgm:pt modelId="{EA9EF87C-A61F-4517-8D7D-A43FC75D6920}" type="sibTrans" cxnId="{654E655A-7BEE-4010-8F1B-1E6EAC0EB464}">
      <dgm:prSet/>
      <dgm:spPr/>
      <dgm:t>
        <a:bodyPr/>
        <a:lstStyle/>
        <a:p>
          <a:endParaRPr lang="ru-RU"/>
        </a:p>
      </dgm:t>
    </dgm:pt>
    <dgm:pt modelId="{1C211810-EC35-4323-AB8E-165A73483C3E}">
      <dgm:prSet phldrT="[Text]" custT="1"/>
      <dgm:spPr>
        <a:ln>
          <a:noFill/>
        </a:ln>
      </dgm:spPr>
      <dgm:t>
        <a:bodyPr/>
        <a:lstStyle/>
        <a:p>
          <a:r>
            <a:rPr lang="en-US" sz="2000" dirty="0"/>
            <a:t>Survey was sent out to test knowledge of Value.</a:t>
          </a:r>
          <a:endParaRPr lang="ru-RU" sz="2000" dirty="0"/>
        </a:p>
      </dgm:t>
    </dgm:pt>
    <dgm:pt modelId="{970EDB94-05D8-41A1-9D63-B2858FF90223}" type="parTrans" cxnId="{C1D6266E-7CBE-41CE-8C60-5BCB26F81765}">
      <dgm:prSet/>
      <dgm:spPr/>
      <dgm:t>
        <a:bodyPr/>
        <a:lstStyle/>
        <a:p>
          <a:endParaRPr lang="ru-RU"/>
        </a:p>
      </dgm:t>
    </dgm:pt>
    <dgm:pt modelId="{EFDFF833-2389-49F2-A8D2-EE54261B86F2}" type="sibTrans" cxnId="{C1D6266E-7CBE-41CE-8C60-5BCB26F81765}">
      <dgm:prSet/>
      <dgm:spPr/>
      <dgm:t>
        <a:bodyPr/>
        <a:lstStyle/>
        <a:p>
          <a:endParaRPr lang="ru-RU"/>
        </a:p>
      </dgm:t>
    </dgm:pt>
    <dgm:pt modelId="{58985FCD-1DF8-48A5-AAAD-8E6AADA6A3C2}" type="pres">
      <dgm:prSet presAssocID="{DD74854D-9AD4-46C9-B382-1CA361ECF03B}" presName="Name0" presStyleCnt="0">
        <dgm:presLayoutVars>
          <dgm:chMax val="11"/>
          <dgm:chPref val="11"/>
          <dgm:dir/>
          <dgm:resizeHandles/>
        </dgm:presLayoutVars>
      </dgm:prSet>
      <dgm:spPr/>
    </dgm:pt>
    <dgm:pt modelId="{F4D580C2-594A-4C69-ADCF-37EC029FDCC9}" type="pres">
      <dgm:prSet presAssocID="{1C211810-EC35-4323-AB8E-165A73483C3E}" presName="Accent3" presStyleCnt="0"/>
      <dgm:spPr/>
    </dgm:pt>
    <dgm:pt modelId="{F55F095A-EF2D-4E7B-B3A2-D01921607CB3}" type="pres">
      <dgm:prSet presAssocID="{1C211810-EC35-4323-AB8E-165A73483C3E}" presName="Accent" presStyleLbl="node1" presStyleIdx="0" presStyleCnt="6"/>
      <dgm:spPr>
        <a:solidFill>
          <a:schemeClr val="tx1"/>
        </a:solidFill>
        <a:ln>
          <a:noFill/>
        </a:ln>
      </dgm:spPr>
    </dgm:pt>
    <dgm:pt modelId="{E661F07F-B585-4293-BA80-0F0A4E6C9AFC}" type="pres">
      <dgm:prSet presAssocID="{1C211810-EC35-4323-AB8E-165A73483C3E}" presName="ParentBackground3" presStyleCnt="0"/>
      <dgm:spPr/>
    </dgm:pt>
    <dgm:pt modelId="{2E9D8639-635A-47CA-82F5-C8FE2CDE2FEF}" type="pres">
      <dgm:prSet presAssocID="{1C211810-EC35-4323-AB8E-165A73483C3E}" presName="ParentBackground" presStyleLbl="node1" presStyleIdx="1" presStyleCnt="6"/>
      <dgm:spPr/>
    </dgm:pt>
    <dgm:pt modelId="{3DF83759-5939-4F66-9356-FA4097F79CF0}" type="pres">
      <dgm:prSet presAssocID="{1C211810-EC35-4323-AB8E-165A73483C3E}" presName="Parent3" presStyleLbl="fgAcc0" presStyleIdx="0" presStyleCnt="0">
        <dgm:presLayoutVars>
          <dgm:chMax val="1"/>
          <dgm:chPref val="1"/>
          <dgm:bulletEnabled val="1"/>
        </dgm:presLayoutVars>
      </dgm:prSet>
      <dgm:spPr/>
    </dgm:pt>
    <dgm:pt modelId="{38842F02-F8E5-4E8F-9E89-123E1DC99B7B}" type="pres">
      <dgm:prSet presAssocID="{D5EE77C5-9CDD-4F68-A126-AD345E7A8042}" presName="Accent2" presStyleCnt="0"/>
      <dgm:spPr/>
    </dgm:pt>
    <dgm:pt modelId="{3C45A882-C932-4A7A-AACC-873CAABAC936}" type="pres">
      <dgm:prSet presAssocID="{D5EE77C5-9CDD-4F68-A126-AD345E7A8042}" presName="Accent" presStyleLbl="node1" presStyleIdx="2" presStyleCnt="6"/>
      <dgm:spPr>
        <a:solidFill>
          <a:schemeClr val="tx1"/>
        </a:solidFill>
        <a:ln>
          <a:noFill/>
        </a:ln>
      </dgm:spPr>
    </dgm:pt>
    <dgm:pt modelId="{6FED367A-050C-479A-A75D-F57E94E1DB89}" type="pres">
      <dgm:prSet presAssocID="{D5EE77C5-9CDD-4F68-A126-AD345E7A8042}" presName="ParentBackground2" presStyleCnt="0"/>
      <dgm:spPr/>
    </dgm:pt>
    <dgm:pt modelId="{64B1D1D9-992F-46DA-8F20-3B9BE2D5030F}" type="pres">
      <dgm:prSet presAssocID="{D5EE77C5-9CDD-4F68-A126-AD345E7A8042}" presName="ParentBackground" presStyleLbl="node1" presStyleIdx="3" presStyleCnt="6"/>
      <dgm:spPr/>
    </dgm:pt>
    <dgm:pt modelId="{84204330-F53F-4FBD-8F96-3E7103937BAE}" type="pres">
      <dgm:prSet presAssocID="{D5EE77C5-9CDD-4F68-A126-AD345E7A8042}" presName="Parent2" presStyleLbl="fgAcc0" presStyleIdx="0" presStyleCnt="0">
        <dgm:presLayoutVars>
          <dgm:chMax val="1"/>
          <dgm:chPref val="1"/>
          <dgm:bulletEnabled val="1"/>
        </dgm:presLayoutVars>
      </dgm:prSet>
      <dgm:spPr/>
    </dgm:pt>
    <dgm:pt modelId="{425F2E4C-EB30-4A71-9D7A-FD9E04A5D135}" type="pres">
      <dgm:prSet presAssocID="{77BE1F4E-118D-4304-9D24-1453E318C6A4}" presName="Accent1" presStyleCnt="0"/>
      <dgm:spPr/>
    </dgm:pt>
    <dgm:pt modelId="{E2923B5A-B89A-4865-B34E-436A3447BFF4}" type="pres">
      <dgm:prSet presAssocID="{77BE1F4E-118D-4304-9D24-1453E318C6A4}" presName="Accent" presStyleLbl="node1" presStyleIdx="4" presStyleCnt="6"/>
      <dgm:spPr>
        <a:solidFill>
          <a:schemeClr val="tx1"/>
        </a:solidFill>
        <a:ln>
          <a:noFill/>
        </a:ln>
      </dgm:spPr>
    </dgm:pt>
    <dgm:pt modelId="{4CC8EBCD-96D4-48A7-A082-E4843D088663}" type="pres">
      <dgm:prSet presAssocID="{77BE1F4E-118D-4304-9D24-1453E318C6A4}" presName="ParentBackground1" presStyleCnt="0"/>
      <dgm:spPr/>
    </dgm:pt>
    <dgm:pt modelId="{C70E5E5A-85ED-4124-9D65-ACB6ECD0D091}" type="pres">
      <dgm:prSet presAssocID="{77BE1F4E-118D-4304-9D24-1453E318C6A4}" presName="ParentBackground" presStyleLbl="node1" presStyleIdx="5" presStyleCnt="6"/>
      <dgm:spPr/>
    </dgm:pt>
    <dgm:pt modelId="{DBEC0F9E-D053-416E-86A6-D3E669A6BF39}" type="pres">
      <dgm:prSet presAssocID="{77BE1F4E-118D-4304-9D24-1453E318C6A4}" presName="Parent1" presStyleLbl="fgAcc0" presStyleIdx="0" presStyleCnt="0">
        <dgm:presLayoutVars>
          <dgm:chMax val="1"/>
          <dgm:chPref val="1"/>
          <dgm:bulletEnabled val="1"/>
        </dgm:presLayoutVars>
      </dgm:prSet>
      <dgm:spPr/>
    </dgm:pt>
  </dgm:ptLst>
  <dgm:cxnLst>
    <dgm:cxn modelId="{51BD491B-EE14-4B6E-BFBA-D1F44668A872}" type="presOf" srcId="{77BE1F4E-118D-4304-9D24-1453E318C6A4}" destId="{C70E5E5A-85ED-4124-9D65-ACB6ECD0D091}" srcOrd="0" destOrd="0" presId="urn:microsoft.com/office/officeart/2018/layout/CircleProcess"/>
    <dgm:cxn modelId="{003B5321-F5D7-43B1-B966-03B47AC74BD9}" type="presOf" srcId="{77BE1F4E-118D-4304-9D24-1453E318C6A4}" destId="{DBEC0F9E-D053-416E-86A6-D3E669A6BF39}" srcOrd="1" destOrd="0" presId="urn:microsoft.com/office/officeart/2018/layout/CircleProcess"/>
    <dgm:cxn modelId="{C1D6266E-7CBE-41CE-8C60-5BCB26F81765}" srcId="{DD74854D-9AD4-46C9-B382-1CA361ECF03B}" destId="{1C211810-EC35-4323-AB8E-165A73483C3E}" srcOrd="2" destOrd="0" parTransId="{970EDB94-05D8-41A1-9D63-B2858FF90223}" sibTransId="{EFDFF833-2389-49F2-A8D2-EE54261B86F2}"/>
    <dgm:cxn modelId="{EEA78C54-267E-4935-B823-A36B13051562}" type="presOf" srcId="{D5EE77C5-9CDD-4F68-A126-AD345E7A8042}" destId="{84204330-F53F-4FBD-8F96-3E7103937BAE}" srcOrd="1" destOrd="0" presId="urn:microsoft.com/office/officeart/2018/layout/CircleProcess"/>
    <dgm:cxn modelId="{654E655A-7BEE-4010-8F1B-1E6EAC0EB464}" srcId="{DD74854D-9AD4-46C9-B382-1CA361ECF03B}" destId="{D5EE77C5-9CDD-4F68-A126-AD345E7A8042}" srcOrd="1" destOrd="0" parTransId="{D60D2118-7C86-4CCA-96B8-D7948643FF4F}" sibTransId="{EA9EF87C-A61F-4517-8D7D-A43FC75D6920}"/>
    <dgm:cxn modelId="{369B7F82-15F3-4437-8D1E-66B7139E80FF}" type="presOf" srcId="{1C211810-EC35-4323-AB8E-165A73483C3E}" destId="{3DF83759-5939-4F66-9356-FA4097F79CF0}" srcOrd="1" destOrd="0" presId="urn:microsoft.com/office/officeart/2018/layout/CircleProcess"/>
    <dgm:cxn modelId="{ACA92987-C120-4C8D-AFF6-367A54EEA74F}" type="presOf" srcId="{D5EE77C5-9CDD-4F68-A126-AD345E7A8042}" destId="{64B1D1D9-992F-46DA-8F20-3B9BE2D5030F}" srcOrd="0" destOrd="0" presId="urn:microsoft.com/office/officeart/2018/layout/CircleProcess"/>
    <dgm:cxn modelId="{C38C2F95-D01A-48D3-B066-1E5E944992B2}" type="presOf" srcId="{1C211810-EC35-4323-AB8E-165A73483C3E}" destId="{2E9D8639-635A-47CA-82F5-C8FE2CDE2FEF}" srcOrd="0" destOrd="0" presId="urn:microsoft.com/office/officeart/2018/layout/CircleProcess"/>
    <dgm:cxn modelId="{183660AD-05F2-4AA9-9EAD-26056BF51A7C}" type="presOf" srcId="{DD74854D-9AD4-46C9-B382-1CA361ECF03B}" destId="{58985FCD-1DF8-48A5-AAAD-8E6AADA6A3C2}" srcOrd="0" destOrd="0" presId="urn:microsoft.com/office/officeart/2018/layout/CircleProcess"/>
    <dgm:cxn modelId="{411375EA-CA21-4857-A0F7-F3B9D675AE3D}" srcId="{DD74854D-9AD4-46C9-B382-1CA361ECF03B}" destId="{77BE1F4E-118D-4304-9D24-1453E318C6A4}" srcOrd="0" destOrd="0" parTransId="{C603C84C-616C-4EE6-B5A5-08B6A7AD0230}" sibTransId="{19C5824F-42F8-4292-9143-AB06C37B1DC6}"/>
    <dgm:cxn modelId="{346A9DB0-2CCD-4954-A866-1D5D1A816DCF}" type="presParOf" srcId="{58985FCD-1DF8-48A5-AAAD-8E6AADA6A3C2}" destId="{F4D580C2-594A-4C69-ADCF-37EC029FDCC9}" srcOrd="0" destOrd="0" presId="urn:microsoft.com/office/officeart/2018/layout/CircleProcess"/>
    <dgm:cxn modelId="{93C63595-FDF5-4B5C-94C3-20496A06D378}" type="presParOf" srcId="{F4D580C2-594A-4C69-ADCF-37EC029FDCC9}" destId="{F55F095A-EF2D-4E7B-B3A2-D01921607CB3}" srcOrd="0" destOrd="0" presId="urn:microsoft.com/office/officeart/2018/layout/CircleProcess"/>
    <dgm:cxn modelId="{9C0D6FDD-2DB0-4C6A-8867-E52DD207C5A6}" type="presParOf" srcId="{58985FCD-1DF8-48A5-AAAD-8E6AADA6A3C2}" destId="{E661F07F-B585-4293-BA80-0F0A4E6C9AFC}" srcOrd="1" destOrd="0" presId="urn:microsoft.com/office/officeart/2018/layout/CircleProcess"/>
    <dgm:cxn modelId="{DAE806C5-5B92-478A-BA62-CFEA4479CFB6}" type="presParOf" srcId="{E661F07F-B585-4293-BA80-0F0A4E6C9AFC}" destId="{2E9D8639-635A-47CA-82F5-C8FE2CDE2FEF}" srcOrd="0" destOrd="0" presId="urn:microsoft.com/office/officeart/2018/layout/CircleProcess"/>
    <dgm:cxn modelId="{B1EB7FA7-69C6-4B6A-9B55-D75BCE3C38B1}" type="presParOf" srcId="{58985FCD-1DF8-48A5-AAAD-8E6AADA6A3C2}" destId="{3DF83759-5939-4F66-9356-FA4097F79CF0}" srcOrd="2" destOrd="0" presId="urn:microsoft.com/office/officeart/2018/layout/CircleProcess"/>
    <dgm:cxn modelId="{73CA2A76-C05C-4BDB-9205-68135FD0D9A7}" type="presParOf" srcId="{58985FCD-1DF8-48A5-AAAD-8E6AADA6A3C2}" destId="{38842F02-F8E5-4E8F-9E89-123E1DC99B7B}" srcOrd="3" destOrd="0" presId="urn:microsoft.com/office/officeart/2018/layout/CircleProcess"/>
    <dgm:cxn modelId="{566684F1-5801-48BB-9750-B1C4C5CEE8B5}" type="presParOf" srcId="{38842F02-F8E5-4E8F-9E89-123E1DC99B7B}" destId="{3C45A882-C932-4A7A-AACC-873CAABAC936}" srcOrd="0" destOrd="0" presId="urn:microsoft.com/office/officeart/2018/layout/CircleProcess"/>
    <dgm:cxn modelId="{1919B8BB-5DC8-4B09-AA3B-F0A65197CA26}" type="presParOf" srcId="{58985FCD-1DF8-48A5-AAAD-8E6AADA6A3C2}" destId="{6FED367A-050C-479A-A75D-F57E94E1DB89}" srcOrd="4" destOrd="0" presId="urn:microsoft.com/office/officeart/2018/layout/CircleProcess"/>
    <dgm:cxn modelId="{A907123B-7D76-4EB2-9BCB-75E2BDC41167}" type="presParOf" srcId="{6FED367A-050C-479A-A75D-F57E94E1DB89}" destId="{64B1D1D9-992F-46DA-8F20-3B9BE2D5030F}" srcOrd="0" destOrd="0" presId="urn:microsoft.com/office/officeart/2018/layout/CircleProcess"/>
    <dgm:cxn modelId="{1E646502-D240-4E6C-9BBF-ADA79C99FB00}" type="presParOf" srcId="{58985FCD-1DF8-48A5-AAAD-8E6AADA6A3C2}" destId="{84204330-F53F-4FBD-8F96-3E7103937BAE}" srcOrd="5" destOrd="0" presId="urn:microsoft.com/office/officeart/2018/layout/CircleProcess"/>
    <dgm:cxn modelId="{F357A8DB-F5A2-4F04-8BF4-F7ECC217DF83}" type="presParOf" srcId="{58985FCD-1DF8-48A5-AAAD-8E6AADA6A3C2}" destId="{425F2E4C-EB30-4A71-9D7A-FD9E04A5D135}" srcOrd="6" destOrd="0" presId="urn:microsoft.com/office/officeart/2018/layout/CircleProcess"/>
    <dgm:cxn modelId="{09EC25FD-C1B9-4323-831C-BCC041199758}" type="presParOf" srcId="{425F2E4C-EB30-4A71-9D7A-FD9E04A5D135}" destId="{E2923B5A-B89A-4865-B34E-436A3447BFF4}" srcOrd="0" destOrd="0" presId="urn:microsoft.com/office/officeart/2018/layout/CircleProcess"/>
    <dgm:cxn modelId="{C461D29A-625D-4378-B283-0F2E63656919}" type="presParOf" srcId="{58985FCD-1DF8-48A5-AAAD-8E6AADA6A3C2}" destId="{4CC8EBCD-96D4-48A7-A082-E4843D088663}" srcOrd="7" destOrd="0" presId="urn:microsoft.com/office/officeart/2018/layout/CircleProcess"/>
    <dgm:cxn modelId="{D91D103E-51CF-408F-9E88-D759AEB4A701}" type="presParOf" srcId="{4CC8EBCD-96D4-48A7-A082-E4843D088663}" destId="{C70E5E5A-85ED-4124-9D65-ACB6ECD0D091}" srcOrd="0" destOrd="0" presId="urn:microsoft.com/office/officeart/2018/layout/CircleProcess"/>
    <dgm:cxn modelId="{E622ECCF-01B2-4D9B-8B4A-CDAC9EAC5FC8}" type="presParOf" srcId="{58985FCD-1DF8-48A5-AAAD-8E6AADA6A3C2}" destId="{DBEC0F9E-D053-416E-86A6-D3E669A6BF39}" srcOrd="8" destOrd="0" presId="urn:microsoft.com/office/officeart/2018/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0AD04-7350-4C69-97C0-61C22183222B}">
      <dsp:nvSpPr>
        <dsp:cNvPr id="0" name=""/>
        <dsp:cNvSpPr/>
      </dsp:nvSpPr>
      <dsp:spPr>
        <a:xfrm>
          <a:off x="0" y="439"/>
          <a:ext cx="6106978" cy="10281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EAE58-6852-4D06-9738-EE50EDF8D437}">
      <dsp:nvSpPr>
        <dsp:cNvPr id="0" name=""/>
        <dsp:cNvSpPr/>
      </dsp:nvSpPr>
      <dsp:spPr>
        <a:xfrm>
          <a:off x="311007" y="231767"/>
          <a:ext cx="565468" cy="5654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0CA5C2-E1BA-400D-846B-6A588F4124E4}">
      <dsp:nvSpPr>
        <dsp:cNvPr id="0" name=""/>
        <dsp:cNvSpPr/>
      </dsp:nvSpPr>
      <dsp:spPr>
        <a:xfrm>
          <a:off x="1187484" y="439"/>
          <a:ext cx="4919493" cy="102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10" tIns="108810" rIns="108810" bIns="108810" numCol="1" spcCol="1270" anchor="ctr" anchorCtr="0">
          <a:noAutofit/>
        </a:bodyPr>
        <a:lstStyle/>
        <a:p>
          <a:pPr marL="0" lvl="0" indent="0" algn="l" defTabSz="711200">
            <a:lnSpc>
              <a:spcPct val="100000"/>
            </a:lnSpc>
            <a:spcBef>
              <a:spcPct val="0"/>
            </a:spcBef>
            <a:spcAft>
              <a:spcPct val="35000"/>
            </a:spcAft>
            <a:buNone/>
          </a:pPr>
          <a:r>
            <a:rPr lang="en-US" sz="1600" b="0" i="0" kern="1200" dirty="0"/>
            <a:t>Aim: To Increase the utilization of all </a:t>
          </a:r>
          <a:r>
            <a:rPr lang="en-US" sz="1600" b="0" i="0" kern="1200" dirty="0" err="1"/>
            <a:t>MC3</a:t>
          </a:r>
          <a:r>
            <a:rPr lang="en-US" sz="1600" b="0" i="0" kern="1200" dirty="0"/>
            <a:t> values to at least 90% amongst all staff.  </a:t>
          </a:r>
          <a:endParaRPr lang="en-US" sz="1600" kern="1200" dirty="0"/>
        </a:p>
      </dsp:txBody>
      <dsp:txXfrm>
        <a:off x="1187484" y="439"/>
        <a:ext cx="4919493" cy="1028124"/>
      </dsp:txXfrm>
    </dsp:sp>
    <dsp:sp modelId="{F633DB1A-A300-4B19-BA61-64319C34DCA6}">
      <dsp:nvSpPr>
        <dsp:cNvPr id="0" name=""/>
        <dsp:cNvSpPr/>
      </dsp:nvSpPr>
      <dsp:spPr>
        <a:xfrm>
          <a:off x="0" y="1315174"/>
          <a:ext cx="6106978" cy="10281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F12EC-B2D8-45C9-AF29-C405B98AA6CA}">
      <dsp:nvSpPr>
        <dsp:cNvPr id="0" name=""/>
        <dsp:cNvSpPr/>
      </dsp:nvSpPr>
      <dsp:spPr>
        <a:xfrm>
          <a:off x="311007" y="1516923"/>
          <a:ext cx="565468" cy="5654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76F7DD-6B08-4579-8BFA-D617471A3B1A}">
      <dsp:nvSpPr>
        <dsp:cNvPr id="0" name=""/>
        <dsp:cNvSpPr/>
      </dsp:nvSpPr>
      <dsp:spPr>
        <a:xfrm>
          <a:off x="1187484" y="1285595"/>
          <a:ext cx="4919493" cy="102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10" tIns="108810" rIns="108810" bIns="108810" numCol="1" spcCol="1270" anchor="ctr" anchorCtr="0">
          <a:noAutofit/>
        </a:bodyPr>
        <a:lstStyle/>
        <a:p>
          <a:pPr marL="0" lvl="0" indent="0" algn="l" defTabSz="711200">
            <a:lnSpc>
              <a:spcPct val="100000"/>
            </a:lnSpc>
            <a:spcBef>
              <a:spcPct val="0"/>
            </a:spcBef>
            <a:spcAft>
              <a:spcPct val="35000"/>
            </a:spcAft>
            <a:buNone/>
          </a:pPr>
          <a:r>
            <a:rPr lang="en-US" sz="1600" b="0" i="0" kern="1200" dirty="0"/>
            <a:t>Baseline: 45% of respondents utilized a co-occurring strategy in the initial survey followed by additional focus on each value.  </a:t>
          </a:r>
          <a:endParaRPr lang="en-US" sz="1600" kern="1200" dirty="0"/>
        </a:p>
      </dsp:txBody>
      <dsp:txXfrm>
        <a:off x="1187484" y="1285595"/>
        <a:ext cx="4919493" cy="1028124"/>
      </dsp:txXfrm>
    </dsp:sp>
    <dsp:sp modelId="{176D7265-968B-4129-980D-C83A27E67B22}">
      <dsp:nvSpPr>
        <dsp:cNvPr id="0" name=""/>
        <dsp:cNvSpPr/>
      </dsp:nvSpPr>
      <dsp:spPr>
        <a:xfrm>
          <a:off x="0" y="2570751"/>
          <a:ext cx="6106978" cy="10281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EBF99-2B06-46CF-9577-55ECB3EB499D}">
      <dsp:nvSpPr>
        <dsp:cNvPr id="0" name=""/>
        <dsp:cNvSpPr/>
      </dsp:nvSpPr>
      <dsp:spPr>
        <a:xfrm>
          <a:off x="311007" y="2802079"/>
          <a:ext cx="565468" cy="5654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B3AA97-6485-4D92-B69D-F8A0F5D4E32D}">
      <dsp:nvSpPr>
        <dsp:cNvPr id="0" name=""/>
        <dsp:cNvSpPr/>
      </dsp:nvSpPr>
      <dsp:spPr>
        <a:xfrm>
          <a:off x="1187484" y="2570751"/>
          <a:ext cx="4919493" cy="102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10" tIns="108810" rIns="108810" bIns="108810" numCol="1" spcCol="1270" anchor="ctr" anchorCtr="0">
          <a:noAutofit/>
        </a:bodyPr>
        <a:lstStyle/>
        <a:p>
          <a:pPr marL="0" lvl="0" indent="0" algn="l" defTabSz="711200">
            <a:lnSpc>
              <a:spcPct val="100000"/>
            </a:lnSpc>
            <a:spcBef>
              <a:spcPct val="0"/>
            </a:spcBef>
            <a:spcAft>
              <a:spcPct val="35000"/>
            </a:spcAft>
            <a:buNone/>
          </a:pPr>
          <a:r>
            <a:rPr lang="en-US" sz="1600" b="0" i="0" kern="1200" dirty="0"/>
            <a:t>Target Goal: By increasing the ability for staff to demonstrate MC3 values, we will positively impact those we serve and hopefully increase recovery. </a:t>
          </a:r>
          <a:endParaRPr lang="en-US" sz="1600" kern="1200" dirty="0"/>
        </a:p>
      </dsp:txBody>
      <dsp:txXfrm>
        <a:off x="1187484" y="2570751"/>
        <a:ext cx="4919493" cy="1028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095A-EF2D-4E7B-B3A2-D01921607CB3}">
      <dsp:nvSpPr>
        <dsp:cNvPr id="0" name=""/>
        <dsp:cNvSpPr/>
      </dsp:nvSpPr>
      <dsp:spPr>
        <a:xfrm>
          <a:off x="5102834" y="779520"/>
          <a:ext cx="2039801" cy="2040179"/>
        </a:xfrm>
        <a:prstGeom prst="ellipse">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9D8639-635A-47CA-82F5-C8FE2CDE2FEF}">
      <dsp:nvSpPr>
        <dsp:cNvPr id="0" name=""/>
        <dsp:cNvSpPr/>
      </dsp:nvSpPr>
      <dsp:spPr>
        <a:xfrm>
          <a:off x="5170562" y="847538"/>
          <a:ext cx="1904346" cy="1904143"/>
        </a:xfrm>
        <a:prstGeom prst="ellipse">
          <a:avLst/>
        </a:prstGeom>
        <a:solidFill>
          <a:schemeClr val="accent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Survey was sent out to test knowledge of Value.</a:t>
          </a:r>
          <a:endParaRPr lang="ru-RU" sz="2000" kern="1200" dirty="0"/>
        </a:p>
      </dsp:txBody>
      <dsp:txXfrm>
        <a:off x="5442801" y="1119610"/>
        <a:ext cx="1359867" cy="1360000"/>
      </dsp:txXfrm>
    </dsp:sp>
    <dsp:sp modelId="{3C45A882-C932-4A7A-AACC-873CAABAC936}">
      <dsp:nvSpPr>
        <dsp:cNvPr id="0" name=""/>
        <dsp:cNvSpPr/>
      </dsp:nvSpPr>
      <dsp:spPr>
        <a:xfrm rot="2700000">
          <a:off x="2997098" y="781987"/>
          <a:ext cx="2034888" cy="2034888"/>
        </a:xfrm>
        <a:prstGeom prst="teardrop">
          <a:avLst>
            <a:gd name="adj" fmla="val 100000"/>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B1D1D9-992F-46DA-8F20-3B9BE2D5030F}">
      <dsp:nvSpPr>
        <dsp:cNvPr id="0" name=""/>
        <dsp:cNvSpPr/>
      </dsp:nvSpPr>
      <dsp:spPr>
        <a:xfrm>
          <a:off x="3062369" y="847538"/>
          <a:ext cx="1904346" cy="1904143"/>
        </a:xfrm>
        <a:prstGeom prst="ellipse">
          <a:avLst/>
        </a:prstGeom>
        <a:solidFill>
          <a:schemeClr val="bg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solidFill>
            </a:rPr>
            <a:t>Each department talked about it during staff meetings.</a:t>
          </a:r>
          <a:endParaRPr lang="ru-RU" sz="1800" kern="1200" dirty="0">
            <a:solidFill>
              <a:schemeClr val="tx1"/>
            </a:solidFill>
          </a:endParaRPr>
        </a:p>
      </dsp:txBody>
      <dsp:txXfrm>
        <a:off x="3334608" y="1119610"/>
        <a:ext cx="1359867" cy="1360000"/>
      </dsp:txXfrm>
    </dsp:sp>
    <dsp:sp modelId="{E2923B5A-B89A-4865-B34E-436A3447BFF4}">
      <dsp:nvSpPr>
        <dsp:cNvPr id="0" name=""/>
        <dsp:cNvSpPr/>
      </dsp:nvSpPr>
      <dsp:spPr>
        <a:xfrm rot="2700000">
          <a:off x="888904" y="781987"/>
          <a:ext cx="2034888" cy="2034888"/>
        </a:xfrm>
        <a:prstGeom prst="teardrop">
          <a:avLst>
            <a:gd name="adj" fmla="val 100000"/>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0E5E5A-85ED-4124-9D65-ACB6ECD0D091}">
      <dsp:nvSpPr>
        <dsp:cNvPr id="0" name=""/>
        <dsp:cNvSpPr/>
      </dsp:nvSpPr>
      <dsp:spPr>
        <a:xfrm>
          <a:off x="954175" y="847538"/>
          <a:ext cx="1904346" cy="1904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Initial survey Identifying knowledge of each Value.</a:t>
          </a:r>
          <a:endParaRPr lang="ru-RU" sz="2000" kern="1200" dirty="0"/>
        </a:p>
      </dsp:txBody>
      <dsp:txXfrm>
        <a:off x="1226415" y="1119610"/>
        <a:ext cx="1359867" cy="136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10/26/2021</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10/26/2021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35614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a:t>
            </a:fld>
            <a:endParaRPr lang="en-US" dirty="0"/>
          </a:p>
        </p:txBody>
      </p:sp>
    </p:spTree>
    <p:extLst>
      <p:ext uri="{BB962C8B-B14F-4D97-AF65-F5344CB8AC3E}">
        <p14:creationId xmlns:p14="http://schemas.microsoft.com/office/powerpoint/2010/main" val="15179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3</a:t>
            </a:fld>
            <a:endParaRPr lang="en-US" dirty="0"/>
          </a:p>
        </p:txBody>
      </p:sp>
    </p:spTree>
    <p:extLst>
      <p:ext uri="{BB962C8B-B14F-4D97-AF65-F5344CB8AC3E}">
        <p14:creationId xmlns:p14="http://schemas.microsoft.com/office/powerpoint/2010/main" val="384185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4</a:t>
            </a:fld>
            <a:endParaRPr lang="en-US" dirty="0"/>
          </a:p>
        </p:txBody>
      </p:sp>
    </p:spTree>
    <p:extLst>
      <p:ext uri="{BB962C8B-B14F-4D97-AF65-F5344CB8AC3E}">
        <p14:creationId xmlns:p14="http://schemas.microsoft.com/office/powerpoint/2010/main" val="86571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5</a:t>
            </a:fld>
            <a:endParaRPr lang="en-US" dirty="0"/>
          </a:p>
        </p:txBody>
      </p:sp>
    </p:spTree>
    <p:extLst>
      <p:ext uri="{BB962C8B-B14F-4D97-AF65-F5344CB8AC3E}">
        <p14:creationId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10/26/2021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10/26/2021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10/26/2021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image" Target="../media/image10.jp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11" Type="http://schemas.openxmlformats.org/officeDocument/2006/relationships/diagramQuickStyle" Target="../diagrams/quickStyle1.xml"/><Relationship Id="rId5" Type="http://schemas.openxmlformats.org/officeDocument/2006/relationships/image" Target="../media/image3.pn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Data" Target="../diagrams/data2.xml"/><Relationship Id="rId11" Type="http://schemas.openxmlformats.org/officeDocument/2006/relationships/image" Target="../media/image15.jpg"/><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a16="http://schemas.microsoft.com/office/drawing/2014/main" id="{718EB7F9-40D1-422D-8A3D-8DE631B08A57}"/>
              </a:ext>
            </a:extLst>
          </p:cNvPr>
          <p:cNvPicPr>
            <a:picLocks noChangeAspect="1"/>
          </p:cNvPicPr>
          <p:nvPr/>
        </p:nvPicPr>
        <p:blipFill rotWithShape="1">
          <a:blip r:embed="rId3"/>
          <a:srcRect t="7813" b="7813"/>
          <a:stretch/>
        </p:blipFill>
        <p:spPr>
          <a:xfrm>
            <a:off x="-3176" y="10"/>
            <a:ext cx="12192000" cy="6857991"/>
          </a:xfrm>
          <a:prstGeom prst="rect">
            <a:avLst/>
          </a:prstGeom>
        </p:spPr>
      </p:pic>
      <p:sp>
        <p:nvSpPr>
          <p:cNvPr id="110" name="Rectangle 10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8F08EB-495B-4F59-9AE0-81E72B1F1640}"/>
              </a:ext>
            </a:extLst>
          </p:cNvPr>
          <p:cNvSpPr>
            <a:spLocks noGrp="1"/>
          </p:cNvSpPr>
          <p:nvPr>
            <p:ph type="ctrTitle"/>
          </p:nvPr>
        </p:nvSpPr>
        <p:spPr>
          <a:xfrm>
            <a:off x="680322" y="4402667"/>
            <a:ext cx="8133478" cy="940240"/>
          </a:xfrm>
        </p:spPr>
        <p:txBody>
          <a:bodyPr>
            <a:normAutofit/>
          </a:bodyPr>
          <a:lstStyle/>
          <a:p>
            <a:r>
              <a:rPr lang="en-US" sz="6000" dirty="0"/>
              <a:t>BUDS of </a:t>
            </a:r>
            <a:r>
              <a:rPr lang="en-US" sz="6000" dirty="0" err="1"/>
              <a:t>MC3</a:t>
            </a:r>
            <a:endParaRPr lang="ru-RU" sz="6000" dirty="0"/>
          </a:p>
        </p:txBody>
      </p:sp>
      <p:sp>
        <p:nvSpPr>
          <p:cNvPr id="3" name="Subtitle 2">
            <a:extLst>
              <a:ext uri="{FF2B5EF4-FFF2-40B4-BE49-F238E27FC236}">
                <a16:creationId xmlns:a16="http://schemas.microsoft.com/office/drawing/2014/main" id="{973B736C-9A72-4014-8CFF-9DFDB6F30F3C}"/>
              </a:ext>
            </a:extLst>
          </p:cNvPr>
          <p:cNvSpPr>
            <a:spLocks noGrp="1"/>
          </p:cNvSpPr>
          <p:nvPr>
            <p:ph type="subTitle" idx="1"/>
          </p:nvPr>
        </p:nvSpPr>
        <p:spPr>
          <a:xfrm>
            <a:off x="680321" y="5342301"/>
            <a:ext cx="8287763" cy="439373"/>
          </a:xfrm>
        </p:spPr>
        <p:txBody>
          <a:bodyPr>
            <a:normAutofit fontScale="85000" lnSpcReduction="10000"/>
          </a:bodyPr>
          <a:lstStyle/>
          <a:p>
            <a:r>
              <a:rPr lang="en-US" sz="1900" i="1" dirty="0"/>
              <a:t>Out of the maintenance of M Seeds 3 </a:t>
            </a:r>
            <a:r>
              <a:rPr lang="en-US" sz="1900" i="1" dirty="0" err="1"/>
              <a:t>NIATx</a:t>
            </a:r>
            <a:r>
              <a:rPr lang="en-US" sz="1900" i="1" dirty="0"/>
              <a:t> project, Buds of </a:t>
            </a:r>
            <a:r>
              <a:rPr lang="en-US" sz="1900" i="1" dirty="0" err="1"/>
              <a:t>MC3</a:t>
            </a:r>
            <a:r>
              <a:rPr lang="en-US" sz="1900" i="1" dirty="0"/>
              <a:t> project was formed</a:t>
            </a:r>
            <a:r>
              <a:rPr lang="en-US" sz="1800" dirty="0"/>
              <a:t>.</a:t>
            </a:r>
          </a:p>
          <a:p>
            <a:endParaRPr lang="en-US" sz="1800" dirty="0"/>
          </a:p>
          <a:p>
            <a:endParaRPr lang="ru-RU" sz="1800" dirty="0"/>
          </a:p>
        </p:txBody>
      </p:sp>
      <p:sp>
        <p:nvSpPr>
          <p:cNvPr id="112" name="Rectangle 1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94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5" name="Picture 64">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6" name="Picture 66">
            <a:extLst>
              <a:ext uri="{FF2B5EF4-FFF2-40B4-BE49-F238E27FC236}">
                <a16:creationId xmlns:a16="http://schemas.microsoft.com/office/drawing/2014/main" id="{11A48E22-6C4A-485A-A345-17F1041FF9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7" name="Picture 68">
            <a:extLst>
              <a:ext uri="{FF2B5EF4-FFF2-40B4-BE49-F238E27FC236}">
                <a16:creationId xmlns:a16="http://schemas.microsoft.com/office/drawing/2014/main" id="{40C68FC5-6DE5-45F0-880D-585271AD40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8" name="Rectangle 70">
            <a:extLst>
              <a:ext uri="{FF2B5EF4-FFF2-40B4-BE49-F238E27FC236}">
                <a16:creationId xmlns:a16="http://schemas.microsoft.com/office/drawing/2014/main" id="{063AE720-E0EC-4F00-9B14-A51B549E6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72">
            <a:extLst>
              <a:ext uri="{FF2B5EF4-FFF2-40B4-BE49-F238E27FC236}">
                <a16:creationId xmlns:a16="http://schemas.microsoft.com/office/drawing/2014/main" id="{F6CEF4CF-2E44-4485-9C96-E73FDA7D9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0" name="Group 74">
            <a:extLst>
              <a:ext uri="{FF2B5EF4-FFF2-40B4-BE49-F238E27FC236}">
                <a16:creationId xmlns:a16="http://schemas.microsoft.com/office/drawing/2014/main" id="{FF508BC2-D0E6-462C-8817-CF53BC4DEE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6" name="Rectangle 75">
              <a:extLst>
                <a:ext uri="{FF2B5EF4-FFF2-40B4-BE49-F238E27FC236}">
                  <a16:creationId xmlns:a16="http://schemas.microsoft.com/office/drawing/2014/main" id="{545E99BE-4C07-4385-A20F-E6878FCB4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808CE3CF-ACF3-4369-AC4C-5F9ADE71E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91" name="Rectangle 78">
            <a:extLst>
              <a:ext uri="{FF2B5EF4-FFF2-40B4-BE49-F238E27FC236}">
                <a16:creationId xmlns:a16="http://schemas.microsoft.com/office/drawing/2014/main" id="{B76622F9-95FA-4AAD-9498-8E3D6C96A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002377"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D5C3FC-6172-405C-9AFC-93072A8DCF6C}"/>
              </a:ext>
            </a:extLst>
          </p:cNvPr>
          <p:cNvSpPr>
            <a:spLocks noGrp="1"/>
          </p:cNvSpPr>
          <p:nvPr>
            <p:ph type="title"/>
          </p:nvPr>
        </p:nvSpPr>
        <p:spPr>
          <a:xfrm>
            <a:off x="680322" y="753228"/>
            <a:ext cx="6106978" cy="1080938"/>
          </a:xfrm>
        </p:spPr>
        <p:txBody>
          <a:bodyPr vert="horz" lIns="91440" tIns="45720" rIns="91440" bIns="45720" rtlCol="0" anchor="ctr">
            <a:noAutofit/>
          </a:bodyPr>
          <a:lstStyle/>
          <a:p>
            <a:r>
              <a:rPr lang="en-US" b="0" i="0" dirty="0">
                <a:effectLst/>
                <a:latin typeface="WordVisi_MSFontService"/>
              </a:rPr>
              <a:t>APC aims to increase staff's demonstration of all </a:t>
            </a:r>
            <a:r>
              <a:rPr lang="en-US" b="0" i="0" dirty="0" err="1">
                <a:effectLst/>
                <a:latin typeface="WordVisi_MSFontService"/>
              </a:rPr>
              <a:t>MC3</a:t>
            </a:r>
            <a:r>
              <a:rPr lang="en-US" b="0" i="0" dirty="0">
                <a:effectLst/>
                <a:latin typeface="WordVisi_MSFontService"/>
              </a:rPr>
              <a:t> Values.</a:t>
            </a:r>
            <a:endParaRPr lang="en-US" dirty="0"/>
          </a:p>
        </p:txBody>
      </p:sp>
      <p:pic>
        <p:nvPicPr>
          <p:cNvPr id="92" name="Picture 80">
            <a:extLst>
              <a:ext uri="{FF2B5EF4-FFF2-40B4-BE49-F238E27FC236}">
                <a16:creationId xmlns:a16="http://schemas.microsoft.com/office/drawing/2014/main" id="{DFD6E812-7831-40CE-93CF-E0EBB85211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040880" cy="202738"/>
          </a:xfrm>
          <a:prstGeom prst="rect">
            <a:avLst/>
          </a:prstGeom>
        </p:spPr>
      </p:pic>
      <p:pic>
        <p:nvPicPr>
          <p:cNvPr id="4" name="Picture 3">
            <a:extLst>
              <a:ext uri="{FF2B5EF4-FFF2-40B4-BE49-F238E27FC236}">
                <a16:creationId xmlns:a16="http://schemas.microsoft.com/office/drawing/2014/main" id="{E2266ACB-9EA5-4492-8AC3-72830A579538}"/>
              </a:ext>
            </a:extLst>
          </p:cNvPr>
          <p:cNvPicPr>
            <a:picLocks noChangeAspect="1"/>
          </p:cNvPicPr>
          <p:nvPr/>
        </p:nvPicPr>
        <p:blipFill rotWithShape="1">
          <a:blip r:embed="rId6"/>
          <a:srcRect l="1" r="11207" b="21203"/>
          <a:stretch/>
        </p:blipFill>
        <p:spPr>
          <a:xfrm>
            <a:off x="7318966" y="176272"/>
            <a:ext cx="2371444" cy="2681715"/>
          </a:xfrm>
          <a:prstGeom prst="rect">
            <a:avLst/>
          </a:prstGeom>
          <a:ln>
            <a:noFill/>
          </a:ln>
          <a:effectLst>
            <a:outerShdw blurRad="76200" dist="63500" dir="5040000" algn="tl" rotWithShape="0">
              <a:srgbClr val="000000">
                <a:alpha val="41000"/>
              </a:srgbClr>
            </a:outerShdw>
          </a:effectLst>
        </p:spPr>
      </p:pic>
      <p:pic>
        <p:nvPicPr>
          <p:cNvPr id="14" name="Content Placeholder 13">
            <a:extLst>
              <a:ext uri="{FF2B5EF4-FFF2-40B4-BE49-F238E27FC236}">
                <a16:creationId xmlns:a16="http://schemas.microsoft.com/office/drawing/2014/main" id="{01A471F8-8C11-4C6C-A961-E2F33F3BBA25}"/>
              </a:ext>
            </a:extLst>
          </p:cNvPr>
          <p:cNvPicPr>
            <a:picLocks noGrp="1" noChangeAspect="1"/>
          </p:cNvPicPr>
          <p:nvPr>
            <p:ph sz="half" idx="1"/>
          </p:nvPr>
        </p:nvPicPr>
        <p:blipFill rotWithShape="1">
          <a:blip r:embed="rId7"/>
          <a:srcRect t="-174" r="50258" b="174"/>
          <a:stretch/>
        </p:blipFill>
        <p:spPr>
          <a:xfrm>
            <a:off x="9823339" y="210348"/>
            <a:ext cx="1976349" cy="2681715"/>
          </a:xfrm>
          <a:prstGeom prst="rect">
            <a:avLst/>
          </a:prstGeom>
          <a:ln>
            <a:noFill/>
          </a:ln>
          <a:effectLst>
            <a:outerShdw blurRad="76200" dist="63500" dir="5040000" algn="tl" rotWithShape="0">
              <a:srgbClr val="000000">
                <a:alpha val="41000"/>
              </a:srgbClr>
            </a:outerShdw>
          </a:effectLst>
        </p:spPr>
      </p:pic>
      <p:pic>
        <p:nvPicPr>
          <p:cNvPr id="6" name="Picture 5">
            <a:extLst>
              <a:ext uri="{FF2B5EF4-FFF2-40B4-BE49-F238E27FC236}">
                <a16:creationId xmlns:a16="http://schemas.microsoft.com/office/drawing/2014/main" id="{16029391-6833-4C19-8C68-1C1E6E0D98E2}"/>
              </a:ext>
            </a:extLst>
          </p:cNvPr>
          <p:cNvPicPr>
            <a:picLocks noChangeAspect="1"/>
          </p:cNvPicPr>
          <p:nvPr/>
        </p:nvPicPr>
        <p:blipFill>
          <a:blip r:embed="rId8"/>
          <a:srcRect l="14462" r="14462"/>
          <a:stretch/>
        </p:blipFill>
        <p:spPr>
          <a:xfrm>
            <a:off x="7281919" y="3068335"/>
            <a:ext cx="4517769" cy="3592852"/>
          </a:xfrm>
          <a:prstGeom prst="rect">
            <a:avLst/>
          </a:prstGeom>
          <a:ln>
            <a:noFill/>
          </a:ln>
          <a:effectLst>
            <a:outerShdw blurRad="76200" dist="63500" dir="5040000" algn="tl" rotWithShape="0">
              <a:srgbClr val="000000">
                <a:alpha val="41000"/>
              </a:srgbClr>
            </a:outerShdw>
          </a:effectLst>
        </p:spPr>
      </p:pic>
      <p:graphicFrame>
        <p:nvGraphicFramePr>
          <p:cNvPr id="9" name="Content Placeholder 8" descr="SmartArt icon graphic">
            <a:extLst>
              <a:ext uri="{FF2B5EF4-FFF2-40B4-BE49-F238E27FC236}">
                <a16:creationId xmlns:a16="http://schemas.microsoft.com/office/drawing/2014/main" id="{157650F6-FA77-404F-9ABC-2AB4FBD56F48}"/>
              </a:ext>
            </a:extLst>
          </p:cNvPr>
          <p:cNvGraphicFramePr>
            <a:graphicFrameLocks noGrp="1"/>
          </p:cNvGraphicFramePr>
          <p:nvPr>
            <p:ph sz="half" idx="2"/>
            <p:extLst>
              <p:ext uri="{D42A27DB-BD31-4B8C-83A1-F6EECF244321}">
                <p14:modId xmlns:p14="http://schemas.microsoft.com/office/powerpoint/2010/main" val="657698485"/>
              </p:ext>
            </p:extLst>
          </p:nvPr>
        </p:nvGraphicFramePr>
        <p:xfrm>
          <a:off x="680322" y="2336873"/>
          <a:ext cx="6106978" cy="35993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1405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05E-179E-4674-81E6-53E58F24EFDA}"/>
              </a:ext>
            </a:extLst>
          </p:cNvPr>
          <p:cNvSpPr>
            <a:spLocks noGrp="1"/>
          </p:cNvSpPr>
          <p:nvPr>
            <p:ph type="title"/>
          </p:nvPr>
        </p:nvSpPr>
        <p:spPr>
          <a:xfrm>
            <a:off x="1028700" y="753228"/>
            <a:ext cx="9303582" cy="1080938"/>
          </a:xfrm>
        </p:spPr>
        <p:txBody>
          <a:bodyPr/>
          <a:lstStyle/>
          <a:p>
            <a:pPr algn="ctr"/>
            <a:r>
              <a:rPr lang="en-US" b="0" i="0" dirty="0">
                <a:effectLst/>
                <a:latin typeface="WordVisi_MSFontService"/>
              </a:rPr>
              <a:t>APC aims to increase staff's demonstration of all MC3 Values</a:t>
            </a:r>
            <a:endParaRPr lang="en-US" dirty="0"/>
          </a:p>
        </p:txBody>
      </p:sp>
      <p:graphicFrame>
        <p:nvGraphicFramePr>
          <p:cNvPr id="6" name="Content Placeholder 5" descr="Bar chart">
            <a:extLst>
              <a:ext uri="{FF2B5EF4-FFF2-40B4-BE49-F238E27FC236}">
                <a16:creationId xmlns:a16="http://schemas.microsoft.com/office/drawing/2014/main" id="{93F3100C-33A8-48B3-B9FD-88521FADEA5E}"/>
              </a:ext>
            </a:extLst>
          </p:cNvPr>
          <p:cNvGraphicFramePr>
            <a:graphicFrameLocks noGrp="1"/>
          </p:cNvGraphicFramePr>
          <p:nvPr>
            <p:ph idx="1"/>
            <p:extLst>
              <p:ext uri="{D42A27DB-BD31-4B8C-83A1-F6EECF244321}">
                <p14:modId xmlns:p14="http://schemas.microsoft.com/office/powerpoint/2010/main" val="2313609565"/>
              </p:ext>
            </p:extLst>
          </p:nvPr>
        </p:nvGraphicFramePr>
        <p:xfrm>
          <a:off x="1032735" y="2407140"/>
          <a:ext cx="9613900" cy="3598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651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0FFBA-DDAE-4248-B30B-2821CE5E9396}"/>
              </a:ext>
            </a:extLst>
          </p:cNvPr>
          <p:cNvSpPr>
            <a:spLocks noGrp="1"/>
          </p:cNvSpPr>
          <p:nvPr>
            <p:ph type="title"/>
          </p:nvPr>
        </p:nvSpPr>
        <p:spPr>
          <a:xfrm>
            <a:off x="853946" y="753228"/>
            <a:ext cx="7087552" cy="1080938"/>
          </a:xfrm>
        </p:spPr>
        <p:txBody>
          <a:bodyPr vert="horz" lIns="91440" tIns="45720" rIns="91440" bIns="45720" rtlCol="0" anchor="ctr">
            <a:normAutofit/>
          </a:bodyPr>
          <a:lstStyle/>
          <a:p>
            <a:r>
              <a:rPr lang="en-US" dirty="0"/>
              <a:t>Steps taken to improve knowledge of values.</a:t>
            </a:r>
          </a:p>
        </p:txBody>
      </p:sp>
      <p:pic>
        <p:nvPicPr>
          <p:cNvPr id="29" name="Picture 28">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2" y="1970240"/>
            <a:ext cx="7967048" cy="321164"/>
          </a:xfrm>
          <a:prstGeom prst="rect">
            <a:avLst/>
          </a:prstGeom>
        </p:spPr>
      </p:pic>
      <p:graphicFrame>
        <p:nvGraphicFramePr>
          <p:cNvPr id="7" name="Content Placeholder 6" descr="SmartArt process graphic">
            <a:extLst>
              <a:ext uri="{FF2B5EF4-FFF2-40B4-BE49-F238E27FC236}">
                <a16:creationId xmlns:a16="http://schemas.microsoft.com/office/drawing/2014/main" id="{8397B61E-9AEA-4719-AF82-0E75A58FEE7A}"/>
              </a:ext>
            </a:extLst>
          </p:cNvPr>
          <p:cNvGraphicFramePr>
            <a:graphicFrameLocks noGrp="1"/>
          </p:cNvGraphicFramePr>
          <p:nvPr>
            <p:ph sz="half" idx="2"/>
            <p:extLst>
              <p:ext uri="{D42A27DB-BD31-4B8C-83A1-F6EECF244321}">
                <p14:modId xmlns:p14="http://schemas.microsoft.com/office/powerpoint/2010/main" val="1071268456"/>
              </p:ext>
            </p:extLst>
          </p:nvPr>
        </p:nvGraphicFramePr>
        <p:xfrm>
          <a:off x="356948" y="2336800"/>
          <a:ext cx="7610102" cy="35988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Content Placeholder 5">
            <a:extLst>
              <a:ext uri="{FF2B5EF4-FFF2-40B4-BE49-F238E27FC236}">
                <a16:creationId xmlns:a16="http://schemas.microsoft.com/office/drawing/2014/main" id="{EBD00AEF-5ADA-4AFC-906D-599169D34F8E}"/>
              </a:ext>
            </a:extLst>
          </p:cNvPr>
          <p:cNvPicPr>
            <a:picLocks noGrp="1" noChangeAspect="1"/>
          </p:cNvPicPr>
          <p:nvPr>
            <p:ph sz="half" idx="1"/>
          </p:nvPr>
        </p:nvPicPr>
        <p:blipFill>
          <a:blip r:embed="rId11"/>
          <a:srcRect/>
          <a:stretch/>
        </p:blipFill>
        <p:spPr>
          <a:xfrm>
            <a:off x="8189188" y="2485607"/>
            <a:ext cx="3354284" cy="188678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7064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261222" y="3048564"/>
            <a:ext cx="8133478" cy="2952750"/>
          </a:xfrm>
        </p:spPr>
        <p:txBody>
          <a:bodyPr>
            <a:normAutofit fontScale="90000"/>
          </a:bodyPr>
          <a:lstStyle/>
          <a:p>
            <a:pPr algn="l"/>
            <a:r>
              <a:rPr lang="en-US" sz="3600" b="1" u="sng" dirty="0">
                <a:solidFill>
                  <a:schemeClr val="bg1"/>
                </a:solidFill>
              </a:rPr>
              <a:t>Lessons Learned:</a:t>
            </a:r>
            <a:br>
              <a:rPr lang="en-US" sz="2200" dirty="0"/>
            </a:br>
            <a:r>
              <a:rPr lang="en-US" sz="2200" dirty="0"/>
              <a:t>1.) Leadership/Supervisors focusing on values by reviewing the </a:t>
            </a:r>
            <a:r>
              <a:rPr lang="en-US" sz="2200" dirty="0" err="1"/>
              <a:t>MC3</a:t>
            </a:r>
            <a:r>
              <a:rPr lang="en-US" sz="2200" dirty="0"/>
              <a:t> Shadowing Checklist document in supervision was helpful to staff in demonstrating </a:t>
            </a:r>
            <a:r>
              <a:rPr lang="en-US" sz="2200" dirty="0" err="1"/>
              <a:t>MC3</a:t>
            </a:r>
            <a:r>
              <a:rPr lang="en-US" sz="2200" dirty="0"/>
              <a:t> values in the field. </a:t>
            </a:r>
            <a:br>
              <a:rPr lang="en-US" sz="2200" dirty="0"/>
            </a:br>
            <a:r>
              <a:rPr lang="en-US" sz="2200" dirty="0"/>
              <a:t>2.) Because the surveys provided examples on how to demonstrate the values, staff realized they were already actively utilizing the </a:t>
            </a:r>
            <a:r>
              <a:rPr lang="en-US" sz="2200" dirty="0" err="1"/>
              <a:t>MC3</a:t>
            </a:r>
            <a:r>
              <a:rPr lang="en-US" sz="2200" dirty="0"/>
              <a:t> values more often than they thought. </a:t>
            </a:r>
            <a:br>
              <a:rPr lang="en-US" sz="4800" dirty="0"/>
            </a:br>
            <a:endParaRPr lang="ru-RU" sz="4800" dirty="0"/>
          </a:p>
        </p:txBody>
      </p:sp>
      <p:sp>
        <p:nvSpPr>
          <p:cNvPr id="3" name="Subtitle 2">
            <a:extLst>
              <a:ext uri="{FF2B5EF4-FFF2-40B4-BE49-F238E27FC236}">
                <a16:creationId xmlns:a16="http://schemas.microsoft.com/office/drawing/2014/main" id="{F171BF5C-E064-4BCB-B2C7-ED2B0530DF25}"/>
              </a:ext>
            </a:extLst>
          </p:cNvPr>
          <p:cNvSpPr>
            <a:spLocks noGrp="1"/>
          </p:cNvSpPr>
          <p:nvPr>
            <p:ph type="subTitle" idx="1"/>
          </p:nvPr>
        </p:nvSpPr>
        <p:spPr>
          <a:xfrm>
            <a:off x="680322" y="5433742"/>
            <a:ext cx="8133478" cy="406566"/>
          </a:xfrm>
        </p:spPr>
        <p:txBody>
          <a:bodyPr>
            <a:normAutofit/>
          </a:bodyPr>
          <a:lstStyle/>
          <a:p>
            <a:r>
              <a:rPr lang="en-US" sz="1800" dirty="0">
                <a:solidFill>
                  <a:schemeClr val="accent1"/>
                </a:solidFill>
              </a:rPr>
              <a:t>APC </a:t>
            </a:r>
            <a:r>
              <a:rPr lang="en-US" sz="1800" dirty="0" err="1">
                <a:solidFill>
                  <a:schemeClr val="accent1"/>
                </a:solidFill>
              </a:rPr>
              <a:t>NIATx</a:t>
            </a:r>
            <a:r>
              <a:rPr lang="en-US" sz="1800" dirty="0">
                <a:solidFill>
                  <a:schemeClr val="accent1"/>
                </a:solidFill>
              </a:rPr>
              <a:t> Project 2020-2021</a:t>
            </a:r>
            <a:endParaRPr lang="ru-RU" sz="1800" dirty="0">
              <a:solidFill>
                <a:schemeClr val="accent1"/>
              </a:solidFill>
            </a:endParaRPr>
          </a:p>
        </p:txBody>
      </p:sp>
      <p:pic>
        <p:nvPicPr>
          <p:cNvPr id="5" name="Picture 4" descr="open window with vine of flowers just outside">
            <a:extLst>
              <a:ext uri="{FF2B5EF4-FFF2-40B4-BE49-F238E27FC236}">
                <a16:creationId xmlns:a16="http://schemas.microsoft.com/office/drawing/2014/main" id="{08C3D6AC-AE28-4838-90FB-862C51653151}"/>
              </a:ext>
            </a:extLst>
          </p:cNvPr>
          <p:cNvPicPr>
            <a:picLocks noChangeAspect="1"/>
          </p:cNvPicPr>
          <p:nvPr/>
        </p:nvPicPr>
        <p:blipFill rotWithShape="1">
          <a:blip r:embed="rId4">
            <a:extLst>
              <a:ext uri="{28A0092B-C50C-407E-A947-70E740481C1C}">
                <a14:useLocalDpi xmlns:a14="http://schemas.microsoft.com/office/drawing/2010/main"/>
              </a:ext>
            </a:extLst>
          </a:blip>
          <a:srcRect l="-21"/>
          <a:stretch/>
        </p:blipFill>
        <p:spPr>
          <a:xfrm>
            <a:off x="1" y="0"/>
            <a:ext cx="8629650" cy="3299597"/>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0136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0C2E3-0070-478C-8A9C-BB830DA628ED}">
  <ds:schemaRefs>
    <ds:schemaRef ds:uri="http://schemas.microsoft.com/sharepoint/v3/contenttype/forms"/>
  </ds:schemaRefs>
</ds:datastoreItem>
</file>

<file path=customXml/itemProps2.xml><?xml version="1.0" encoding="utf-8"?>
<ds:datastoreItem xmlns:ds="http://schemas.openxmlformats.org/officeDocument/2006/customXml" ds:itemID="{3FBFB6A6-81E7-4A67-BD9D-2BF44826392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1EA243F-4842-4A6C-BACC-DCE3295B4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City design</Template>
  <TotalTime>154</TotalTime>
  <Words>218</Words>
  <Application>Microsoft Office PowerPoint</Application>
  <PresentationFormat>Widescreen</PresentationFormat>
  <Paragraphs>18</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WordVisi_MSFontService</vt:lpstr>
      <vt:lpstr>Berlin</vt:lpstr>
      <vt:lpstr>BUDS of MC3</vt:lpstr>
      <vt:lpstr>APC aims to increase staff's demonstration of all MC3 Values.</vt:lpstr>
      <vt:lpstr>APC aims to increase staff's demonstration of all MC3 Values</vt:lpstr>
      <vt:lpstr>Steps taken to improve knowledge of values.</vt:lpstr>
      <vt:lpstr>Lessons Learned: 1.) Leadership/Supervisors focusing on values by reviewing the MC3 Shadowing Checklist document in supervision was helpful to staff in demonstrating MC3 values in the field.  2.) Because the surveys provided examples on how to demonstrate the values, staff realized they were already actively utilizing the MC3 values more often than they thought.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BUDS of MC3</dc:title>
  <dc:creator>Jeremiah Bell</dc:creator>
  <cp:lastModifiedBy>Moebius, Amy</cp:lastModifiedBy>
  <cp:revision>6</cp:revision>
  <dcterms:created xsi:type="dcterms:W3CDTF">2021-09-15T13:51:37Z</dcterms:created>
  <dcterms:modified xsi:type="dcterms:W3CDTF">2021-10-26T15:55:20Z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