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2" r:id="rId4"/>
    <p:sldId id="267" r:id="rId5"/>
    <p:sldId id="268" r:id="rId6"/>
    <p:sldId id="269" r:id="rId7"/>
    <p:sldId id="270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51" d="100"/>
          <a:sy n="51" d="100"/>
        </p:scale>
        <p:origin x="62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Satisfaction</a:t>
            </a:r>
          </a:p>
        </c:rich>
      </c:tx>
      <c:layout>
        <c:manualLayout>
          <c:xMode val="edge"/>
          <c:yMode val="edge"/>
          <c:x val="0.36212085036895919"/>
          <c:y val="7.71704180064308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Agency 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I am satisfied with the services I am receiving</c:v>
                </c:pt>
                <c:pt idx="1">
                  <c:v>Staff Treats me with Respect</c:v>
                </c:pt>
                <c:pt idx="2">
                  <c:v>I feel I can trust St. Charles Staff</c:v>
                </c:pt>
                <c:pt idx="3">
                  <c:v>As a result of the services I receive at St. Charles, I am better at handling my daily life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4.3600000000000003</c:v>
                </c:pt>
                <c:pt idx="1">
                  <c:v>4.63</c:v>
                </c:pt>
                <c:pt idx="2">
                  <c:v>4.5199999999999996</c:v>
                </c:pt>
                <c:pt idx="3">
                  <c:v>4.1399999999999997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F-45E6-85F7-52CC512BA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RSC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I am satisfied with the services I am receiving</c:v>
                </c:pt>
                <c:pt idx="1">
                  <c:v>Staff Treats me with Respect</c:v>
                </c:pt>
                <c:pt idx="2">
                  <c:v>I feel I can trust St. Charles Staff</c:v>
                </c:pt>
                <c:pt idx="3">
                  <c:v>As a result of the services I receive at St. Charles, I am better at handling my daily life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3F-45E6-85F7-52CC512BA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I am satisfied with the services I am receiving</c:v>
                </c:pt>
                <c:pt idx="1">
                  <c:v>Staff Treats me with Respect</c:v>
                </c:pt>
                <c:pt idx="2">
                  <c:v>I feel I can trust St. Charles Staff</c:v>
                </c:pt>
                <c:pt idx="3">
                  <c:v>As a result of the services I receive at St. Charles, I am better at handling my daily life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13F-45E6-85F7-52CC512BA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028944"/>
        <c:axId val="224029504"/>
      </c:barChart>
      <c:catAx>
        <c:axId val="22402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029504"/>
        <c:crosses val="autoZero"/>
        <c:auto val="1"/>
        <c:lblAlgn val="ctr"/>
        <c:lblOffset val="100"/>
        <c:noMultiLvlLbl val="0"/>
      </c:catAx>
      <c:valAx>
        <c:axId val="22402950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02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2718"/>
            <a:ext cx="6727317" cy="685528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61345" y="7715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1345" y="21183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7020" y="533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856545" y="20421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847020" y="533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856545" y="20421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23057"/>
            <a:ext cx="9144000" cy="234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7152939" y="5558638"/>
            <a:ext cx="1762461" cy="1064419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62338" y="6353175"/>
            <a:ext cx="990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6247F4-B083-43DC-BAC1-F340620AA60C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356350"/>
            <a:ext cx="38100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5971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199" y="6353175"/>
            <a:ext cx="669573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Flowchart: Process 4"/>
          <p:cNvSpPr/>
          <p:nvPr/>
        </p:nvSpPr>
        <p:spPr>
          <a:xfrm>
            <a:off x="8915400" y="0"/>
            <a:ext cx="228600" cy="6858000"/>
          </a:xfrm>
          <a:prstGeom prst="flowChart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86600" y="6623057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EXCEEDING EXPECTATIONS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Get No Satisfaction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Recovery Support Coordination</a:t>
            </a:r>
          </a:p>
          <a:p>
            <a:r>
              <a:rPr lang="en-US" dirty="0"/>
              <a:t>St. Charles Youth and Family Services</a:t>
            </a:r>
          </a:p>
        </p:txBody>
      </p:sp>
      <p:pic>
        <p:nvPicPr>
          <p:cNvPr id="4" name="ICGN(0)">
            <a:hlinkClick r:id="" action="ppaction://media"/>
            <a:extLst>
              <a:ext uri="{FF2B5EF4-FFF2-40B4-BE49-F238E27FC236}">
                <a16:creationId xmlns:a16="http://schemas.microsoft.com/office/drawing/2014/main" id="{B3E00D0B-6B8A-4246-82F6-1A15937C245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Satisfaction Surveys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Recovery Support Coordination Program</a:t>
            </a:r>
          </a:p>
          <a:p>
            <a:r>
              <a:rPr lang="en-US" dirty="0"/>
              <a:t>Spring Survey 2022</a:t>
            </a:r>
          </a:p>
        </p:txBody>
      </p:sp>
    </p:spTree>
    <p:extLst>
      <p:ext uri="{BB962C8B-B14F-4D97-AF65-F5344CB8AC3E}">
        <p14:creationId xmlns:p14="http://schemas.microsoft.com/office/powerpoint/2010/main" val="175577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Introduction/AIM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St. Charles provides Client Satisfaction Surveys agency wide two times per year (Spring and Fall).</a:t>
            </a:r>
          </a:p>
          <a:p>
            <a:r>
              <a:rPr lang="en-US" dirty="0"/>
              <a:t>Client Satisfaction Surveys distributed agency wide April 1-30 2022.</a:t>
            </a:r>
          </a:p>
          <a:p>
            <a:r>
              <a:rPr lang="en-US" dirty="0"/>
              <a:t>Clients asked 18 questions using a Likert scale from 1-5 (1-Strong Disagree to 5 Strongly Agree)</a:t>
            </a:r>
          </a:p>
          <a:p>
            <a:r>
              <a:rPr lang="en-US" dirty="0"/>
              <a:t>Goal to reach 45% client participation within each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8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Distribute 2 forms of the survey (paper, electronic link)</a:t>
            </a:r>
          </a:p>
          <a:p>
            <a:r>
              <a:rPr lang="en-US" i="1" dirty="0"/>
              <a:t>Created a QR code for easy access for staff to provide to clients.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Emailed weekly dashboard to staff.</a:t>
            </a:r>
          </a:p>
        </p:txBody>
      </p:sp>
    </p:spTree>
    <p:extLst>
      <p:ext uri="{BB962C8B-B14F-4D97-AF65-F5344CB8AC3E}">
        <p14:creationId xmlns:p14="http://schemas.microsoft.com/office/powerpoint/2010/main" val="259818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Results/Data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Agency Census was 627 clients.</a:t>
            </a:r>
          </a:p>
          <a:p>
            <a:r>
              <a:rPr lang="en-US" i="1" dirty="0"/>
              <a:t>238 responded to survey</a:t>
            </a:r>
          </a:p>
          <a:p>
            <a:r>
              <a:rPr lang="en-US" i="1" dirty="0"/>
              <a:t>38% response rate</a:t>
            </a:r>
          </a:p>
          <a:p>
            <a:r>
              <a:rPr lang="en-US" i="1" dirty="0"/>
              <a:t>Overall average agency wide was 4.38</a:t>
            </a:r>
          </a:p>
          <a:p>
            <a:r>
              <a:rPr lang="en-US" i="1" dirty="0"/>
              <a:t>Highest rated question, “staff treats me with respect” at 4.67.</a:t>
            </a:r>
          </a:p>
          <a:p>
            <a:r>
              <a:rPr lang="en-US" i="1" dirty="0"/>
              <a:t>Lowest rated question, “As a result of the services I receive at St. Charles, I get along better with my family members” at 3.59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RSC Census was 43 clients.</a:t>
            </a:r>
          </a:p>
          <a:p>
            <a:r>
              <a:rPr lang="en-US" dirty="0"/>
              <a:t>10 responded to survey.</a:t>
            </a:r>
          </a:p>
          <a:p>
            <a:r>
              <a:rPr lang="en-US" dirty="0"/>
              <a:t>23% response rate</a:t>
            </a:r>
          </a:p>
          <a:p>
            <a:r>
              <a:rPr lang="en-US" dirty="0"/>
              <a:t>Overall RSC average was 4.4</a:t>
            </a:r>
          </a:p>
        </p:txBody>
      </p:sp>
    </p:spTree>
    <p:extLst>
      <p:ext uri="{BB962C8B-B14F-4D97-AF65-F5344CB8AC3E}">
        <p14:creationId xmlns:p14="http://schemas.microsoft.com/office/powerpoint/2010/main" val="337124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32336370"/>
              </p:ext>
            </p:extLst>
          </p:nvPr>
        </p:nvGraphicFramePr>
        <p:xfrm>
          <a:off x="2551112" y="1447800"/>
          <a:ext cx="4041775" cy="463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5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Adopt, Adapt or Abandon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Adapt</a:t>
            </a:r>
          </a:p>
          <a:p>
            <a:r>
              <a:rPr lang="en-US" dirty="0"/>
              <a:t>Surveys continue to adapt to clients needs.  </a:t>
            </a:r>
          </a:p>
          <a:p>
            <a:r>
              <a:rPr lang="en-US" dirty="0"/>
              <a:t>QA Staff will continue to distribute agency wide surveys and communicate to staff methods to distribute.</a:t>
            </a:r>
          </a:p>
          <a:p>
            <a:r>
              <a:rPr lang="en-US" dirty="0"/>
              <a:t>Survey questions have been shortened to reduce redundancy.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33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541858"/>
      </a:dk2>
      <a:lt2>
        <a:srgbClr val="FFFFFF"/>
      </a:lt2>
      <a:accent1>
        <a:srgbClr val="702076"/>
      </a:accent1>
      <a:accent2>
        <a:srgbClr val="8FCF69"/>
      </a:accent2>
      <a:accent3>
        <a:srgbClr val="702076"/>
      </a:accent3>
      <a:accent4>
        <a:srgbClr val="8FCF69"/>
      </a:accent4>
      <a:accent5>
        <a:srgbClr val="B434BE"/>
      </a:accent5>
      <a:accent6>
        <a:srgbClr val="ABDB8D"/>
      </a:accent6>
      <a:hlink>
        <a:srgbClr val="B434BE"/>
      </a:hlink>
      <a:folHlink>
        <a:srgbClr val="ABDB8D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383</TotalTime>
  <Words>245</Words>
  <Application>Microsoft Office PowerPoint</Application>
  <PresentationFormat>On-screen Show (4:3)</PresentationFormat>
  <Paragraphs>33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 Antiqua</vt:lpstr>
      <vt:lpstr>Bookman Old Style</vt:lpstr>
      <vt:lpstr>Gill Sans MT</vt:lpstr>
      <vt:lpstr>Wingdings</vt:lpstr>
      <vt:lpstr>Wingdings 3</vt:lpstr>
      <vt:lpstr>Default Theme</vt:lpstr>
      <vt:lpstr>Can’t Get No Satisfaction</vt:lpstr>
      <vt:lpstr>Client Satisfaction Surveys</vt:lpstr>
      <vt:lpstr>Introduction/AIM</vt:lpstr>
      <vt:lpstr>Change</vt:lpstr>
      <vt:lpstr>Results/Data</vt:lpstr>
      <vt:lpstr>Impact</vt:lpstr>
      <vt:lpstr>Adopt, Adapt or Abandon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2010</dc:title>
  <dc:creator>Charlie Maris</dc:creator>
  <cp:lastModifiedBy>Moebius, Amy</cp:lastModifiedBy>
  <cp:revision>26</cp:revision>
  <dcterms:created xsi:type="dcterms:W3CDTF">2018-02-14T17:50:07Z</dcterms:created>
  <dcterms:modified xsi:type="dcterms:W3CDTF">2022-10-18T18:21:45Z</dcterms:modified>
</cp:coreProperties>
</file>