
<file path=[Content_Types].xml><?xml version="1.0" encoding="utf-8"?>
<Types xmlns="http://schemas.openxmlformats.org/package/2006/content-types">
  <Default Extension="jpeg" ContentType="image/jpe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55" d="100"/>
          <a:sy n="55" d="100"/>
        </p:scale>
        <p:origin x="72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075D-1833-4A01-8C0B-6072388672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38D77C-DE8B-4B68-8964-9531B00369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22402A-2B67-4CB1-AEB8-C179699A7CFE}"/>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5" name="Footer Placeholder 4">
            <a:extLst>
              <a:ext uri="{FF2B5EF4-FFF2-40B4-BE49-F238E27FC236}">
                <a16:creationId xmlns:a16="http://schemas.microsoft.com/office/drawing/2014/main" id="{64941819-20B5-4B99-BE00-31D488EAB3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990C36-B74F-42D7-B6BD-2EAF642A35F3}"/>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3706059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4C2F7-4A7B-4ED8-8E75-F7516F9E6F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B41DDD-223A-4FBB-837B-12BC1EA5CF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9C2B24-000F-4987-A538-86583BE412A0}"/>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5" name="Footer Placeholder 4">
            <a:extLst>
              <a:ext uri="{FF2B5EF4-FFF2-40B4-BE49-F238E27FC236}">
                <a16:creationId xmlns:a16="http://schemas.microsoft.com/office/drawing/2014/main" id="{F532084E-9B4D-4664-8B3F-845277C72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161B7-C7CE-4B19-A068-E4AB77703338}"/>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1956128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C80278-8C3D-4837-81A4-046F82E90F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14CF2A-FF0B-4BE7-93D5-753368F827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13B573-6B10-47EB-91E1-7E4D9A0547EF}"/>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5" name="Footer Placeholder 4">
            <a:extLst>
              <a:ext uri="{FF2B5EF4-FFF2-40B4-BE49-F238E27FC236}">
                <a16:creationId xmlns:a16="http://schemas.microsoft.com/office/drawing/2014/main" id="{94745086-6913-4650-8BC1-C15A45687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253A5B-FE02-4E12-8D46-7D0F61FDC49E}"/>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266134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486C1-9A4F-4082-8FA0-D7184F9877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7F4E2D-78CC-409F-95A2-7C30E15E8B8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4E7CB-E153-4680-9B73-2599836E4EBB}"/>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5" name="Footer Placeholder 4">
            <a:extLst>
              <a:ext uri="{FF2B5EF4-FFF2-40B4-BE49-F238E27FC236}">
                <a16:creationId xmlns:a16="http://schemas.microsoft.com/office/drawing/2014/main" id="{A2B22FB7-322D-4BB6-8377-09F758E2E7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5AC7C-BCCB-4B8C-9483-65A50ABCC548}"/>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291427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30D0-91E3-435A-96C8-06D58E2536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B7BD7E-0A93-4428-8B3B-24CC09B3D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661382B-249D-49DF-AD02-8614329B9A4F}"/>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5" name="Footer Placeholder 4">
            <a:extLst>
              <a:ext uri="{FF2B5EF4-FFF2-40B4-BE49-F238E27FC236}">
                <a16:creationId xmlns:a16="http://schemas.microsoft.com/office/drawing/2014/main" id="{036251DB-BC43-4992-AF55-69C855A514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E02A06-A30A-4EAC-965F-7C1DF31350F0}"/>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1895202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97D59-78FE-47B6-A65D-773405C372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DAD7E8-D1F1-4B10-A591-168AE6ABD6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30EE09-C1F8-49E1-905E-B1025DBADA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68DED5-1BD4-484B-830D-14B61AC47DB1}"/>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6" name="Footer Placeholder 5">
            <a:extLst>
              <a:ext uri="{FF2B5EF4-FFF2-40B4-BE49-F238E27FC236}">
                <a16:creationId xmlns:a16="http://schemas.microsoft.com/office/drawing/2014/main" id="{473FB156-82A8-4154-9448-86CC034D8A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24E79-6F7C-4291-B2AB-72033FE195AA}"/>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1981801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2291C-A669-4626-9805-E53C767814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5BB724-53E9-48F6-9561-95ECD3D6D1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5862D19-3043-40AD-B258-300828C3602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0D7E20-EFA6-4E9D-968A-367C3C4CF3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B1CB5F6-F876-41E1-B78E-752B94BDCC5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59BA88-FAEE-4838-836E-BCD771C93F31}"/>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8" name="Footer Placeholder 7">
            <a:extLst>
              <a:ext uri="{FF2B5EF4-FFF2-40B4-BE49-F238E27FC236}">
                <a16:creationId xmlns:a16="http://schemas.microsoft.com/office/drawing/2014/main" id="{84A4C281-8F54-4D7C-9CD8-5856F330689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DF6908-B595-4AE7-84F1-C3E3C8745040}"/>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11907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001A3-8D97-4BB2-BFA2-7DE2688027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2BBCC4-A71C-46BD-BD77-5C44EDA5C4D6}"/>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4" name="Footer Placeholder 3">
            <a:extLst>
              <a:ext uri="{FF2B5EF4-FFF2-40B4-BE49-F238E27FC236}">
                <a16:creationId xmlns:a16="http://schemas.microsoft.com/office/drawing/2014/main" id="{BBA1674B-5A6E-4CF8-90D3-5F5416E713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3339F6-C73B-44D3-A296-1791AFCE8A5A}"/>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2699905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7100A2-65D8-4C61-BC15-B1A9C2FBF1B2}"/>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3" name="Footer Placeholder 2">
            <a:extLst>
              <a:ext uri="{FF2B5EF4-FFF2-40B4-BE49-F238E27FC236}">
                <a16:creationId xmlns:a16="http://schemas.microsoft.com/office/drawing/2014/main" id="{32777A6E-D5AB-49DD-8C84-E5CFF92FA5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D2BC3-BC16-4489-9FBE-DBD26145DDEE}"/>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1773839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EF4F-5911-4200-93DD-8BE391EA14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29C321-DF2C-43D2-BA85-5BD519316C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EA93DA-12E8-4CBD-82C4-832973C06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7BB88D6-887A-49AD-B307-6B7C3321487D}"/>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6" name="Footer Placeholder 5">
            <a:extLst>
              <a:ext uri="{FF2B5EF4-FFF2-40B4-BE49-F238E27FC236}">
                <a16:creationId xmlns:a16="http://schemas.microsoft.com/office/drawing/2014/main" id="{4E39B907-90D6-4C44-834E-4BCCD3D08F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334654-FC11-4515-909E-B9987B60AED7}"/>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414437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60950-7B0F-4913-A43B-DA710A137A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54AA71-7C93-451D-B583-667FBF239D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8425F4-6497-4320-AD5C-1193014BC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D39DD5-147D-4ADE-A5CF-2DE913822925}"/>
              </a:ext>
            </a:extLst>
          </p:cNvPr>
          <p:cNvSpPr>
            <a:spLocks noGrp="1"/>
          </p:cNvSpPr>
          <p:nvPr>
            <p:ph type="dt" sz="half" idx="10"/>
          </p:nvPr>
        </p:nvSpPr>
        <p:spPr/>
        <p:txBody>
          <a:bodyPr/>
          <a:lstStyle/>
          <a:p>
            <a:fld id="{09699EAC-A4CA-4BDA-9318-A7EB4AEE3E2B}" type="datetimeFigureOut">
              <a:rPr lang="en-US" smtClean="0"/>
              <a:t>10/21/2021</a:t>
            </a:fld>
            <a:endParaRPr lang="en-US"/>
          </a:p>
        </p:txBody>
      </p:sp>
      <p:sp>
        <p:nvSpPr>
          <p:cNvPr id="6" name="Footer Placeholder 5">
            <a:extLst>
              <a:ext uri="{FF2B5EF4-FFF2-40B4-BE49-F238E27FC236}">
                <a16:creationId xmlns:a16="http://schemas.microsoft.com/office/drawing/2014/main" id="{F3483593-FCE0-4722-A516-592F6177A5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E42B9E-0312-4A89-AD6A-52B6A0A86888}"/>
              </a:ext>
            </a:extLst>
          </p:cNvPr>
          <p:cNvSpPr>
            <a:spLocks noGrp="1"/>
          </p:cNvSpPr>
          <p:nvPr>
            <p:ph type="sldNum" sz="quarter" idx="12"/>
          </p:nvPr>
        </p:nvSpPr>
        <p:spPr/>
        <p:txBody>
          <a:bodyPr/>
          <a:lstStyle/>
          <a:p>
            <a:fld id="{D9F78DDD-6473-416C-91C1-849E8256D3DD}" type="slidenum">
              <a:rPr lang="en-US" smtClean="0"/>
              <a:t>‹#›</a:t>
            </a:fld>
            <a:endParaRPr lang="en-US"/>
          </a:p>
        </p:txBody>
      </p:sp>
    </p:spTree>
    <p:extLst>
      <p:ext uri="{BB962C8B-B14F-4D97-AF65-F5344CB8AC3E}">
        <p14:creationId xmlns:p14="http://schemas.microsoft.com/office/powerpoint/2010/main" val="21159349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9B498B-5110-46A0-A8DF-9D9F8D7AF8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058640-292B-443A-92E3-11A09B30BF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1BAFC-A8FB-45F5-BC8A-76CA98FF45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99EAC-A4CA-4BDA-9318-A7EB4AEE3E2B}" type="datetimeFigureOut">
              <a:rPr lang="en-US" smtClean="0"/>
              <a:t>10/21/2021</a:t>
            </a:fld>
            <a:endParaRPr lang="en-US"/>
          </a:p>
        </p:txBody>
      </p:sp>
      <p:sp>
        <p:nvSpPr>
          <p:cNvPr id="5" name="Footer Placeholder 4">
            <a:extLst>
              <a:ext uri="{FF2B5EF4-FFF2-40B4-BE49-F238E27FC236}">
                <a16:creationId xmlns:a16="http://schemas.microsoft.com/office/drawing/2014/main" id="{ACF405A5-9439-44EB-B182-D067611DE3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F91A8-3116-4151-A946-349939828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78DDD-6473-416C-91C1-849E8256D3DD}" type="slidenum">
              <a:rPr lang="en-US" smtClean="0"/>
              <a:t>‹#›</a:t>
            </a:fld>
            <a:endParaRPr lang="en-US"/>
          </a:p>
        </p:txBody>
      </p:sp>
    </p:spTree>
    <p:extLst>
      <p:ext uri="{BB962C8B-B14F-4D97-AF65-F5344CB8AC3E}">
        <p14:creationId xmlns:p14="http://schemas.microsoft.com/office/powerpoint/2010/main" val="3573202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image" Target="../media/image7.tmp"/><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2584B4-2A95-4E30-B0E2-4BD60ECEB49B}"/>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La Causa: TCM/CCM </a:t>
            </a:r>
          </a:p>
        </p:txBody>
      </p:sp>
      <p:sp>
        <p:nvSpPr>
          <p:cNvPr id="3" name="Subtitle 2">
            <a:extLst>
              <a:ext uri="{FF2B5EF4-FFF2-40B4-BE49-F238E27FC236}">
                <a16:creationId xmlns:a16="http://schemas.microsoft.com/office/drawing/2014/main" id="{808AD098-0D44-4899-9B7F-6154C134264E}"/>
              </a:ext>
            </a:extLst>
          </p:cNvPr>
          <p:cNvSpPr>
            <a:spLocks noGrp="1"/>
          </p:cNvSpPr>
          <p:nvPr>
            <p:ph type="body" sz="half" idx="2"/>
          </p:nvPr>
        </p:nvSpPr>
        <p:spPr>
          <a:xfrm>
            <a:off x="1544278" y="1645723"/>
            <a:ext cx="9144000" cy="420001"/>
          </a:xfrm>
        </p:spPr>
        <p:txBody>
          <a:bodyPr vert="horz" lIns="91440" tIns="45720" rIns="91440" bIns="45720" rtlCol="0">
            <a:normAutofit/>
          </a:bodyPr>
          <a:lstStyle/>
          <a:p>
            <a:pPr algn="ctr"/>
            <a:r>
              <a:rPr lang="en-US" sz="2000">
                <a:solidFill>
                  <a:srgbClr val="519AE6"/>
                </a:solidFill>
              </a:rPr>
              <a:t>Change of Scenery:  Work in Progress</a:t>
            </a:r>
          </a:p>
        </p:txBody>
      </p:sp>
      <p:cxnSp>
        <p:nvCxnSpPr>
          <p:cNvPr id="39" name="Straight Connector 3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Picture Placeholder 7">
            <a:extLst>
              <a:ext uri="{FF2B5EF4-FFF2-40B4-BE49-F238E27FC236}">
                <a16:creationId xmlns:a16="http://schemas.microsoft.com/office/drawing/2014/main" id="{7A5FF5D5-4575-45B8-8786-29F707CEC901}"/>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8566" r="47851"/>
          <a:stretch/>
        </p:blipFill>
        <p:spPr>
          <a:xfrm rot="5400000">
            <a:off x="1276404" y="1443799"/>
            <a:ext cx="3566242" cy="5455917"/>
          </a:xfrm>
          <a:prstGeom prst="rect">
            <a:avLst/>
          </a:prstGeom>
        </p:spPr>
      </p:pic>
      <p:cxnSp>
        <p:nvCxnSpPr>
          <p:cNvPr id="41" name="Straight Connector 4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61769C0-2D33-44C1-9629-E3B2276D6C8A}"/>
              </a:ext>
            </a:extLst>
          </p:cNvPr>
          <p:cNvPicPr>
            <a:picLocks noChangeAspect="1"/>
          </p:cNvPicPr>
          <p:nvPr/>
        </p:nvPicPr>
        <p:blipFill rotWithShape="1">
          <a:blip r:embed="rId3">
            <a:extLst>
              <a:ext uri="{28A0092B-C50C-407E-A947-70E740481C1C}">
                <a14:useLocalDpi xmlns:a14="http://schemas.microsoft.com/office/drawing/2010/main" val="0"/>
              </a:ext>
            </a:extLst>
          </a:blip>
          <a:srcRect t="26316" b="16761"/>
          <a:stretch/>
        </p:blipFill>
        <p:spPr>
          <a:xfrm>
            <a:off x="6445073" y="3261008"/>
            <a:ext cx="5455917" cy="2329256"/>
          </a:xfrm>
          <a:prstGeom prst="rect">
            <a:avLst/>
          </a:prstGeom>
        </p:spPr>
      </p:pic>
    </p:spTree>
    <p:extLst>
      <p:ext uri="{BB962C8B-B14F-4D97-AF65-F5344CB8AC3E}">
        <p14:creationId xmlns:p14="http://schemas.microsoft.com/office/powerpoint/2010/main" val="964470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525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462592A-BEB0-4318-A5D4-4037FCB8AE10}"/>
              </a:ext>
            </a:extLst>
          </p:cNvPr>
          <p:cNvSpPr>
            <a:spLocks noGrp="1"/>
          </p:cNvSpPr>
          <p:nvPr>
            <p:ph type="title"/>
          </p:nvPr>
        </p:nvSpPr>
        <p:spPr>
          <a:xfrm>
            <a:off x="321732" y="491260"/>
            <a:ext cx="4602087" cy="1625210"/>
          </a:xfrm>
        </p:spPr>
        <p:txBody>
          <a:bodyPr vert="horz" lIns="91440" tIns="45720" rIns="91440" bIns="45720" rtlCol="0" anchor="ctr">
            <a:normAutofit/>
          </a:bodyPr>
          <a:lstStyle/>
          <a:p>
            <a:r>
              <a:rPr lang="en-US" sz="4400" kern="1200">
                <a:solidFill>
                  <a:srgbClr val="FFFFFF"/>
                </a:solidFill>
                <a:latin typeface="+mj-lt"/>
                <a:ea typeface="+mj-ea"/>
                <a:cs typeface="+mj-cs"/>
              </a:rPr>
              <a:t>New Building : </a:t>
            </a:r>
          </a:p>
        </p:txBody>
      </p:sp>
      <p:pic>
        <p:nvPicPr>
          <p:cNvPr id="6" name="Picture Placeholder 5">
            <a:extLst>
              <a:ext uri="{FF2B5EF4-FFF2-40B4-BE49-F238E27FC236}">
                <a16:creationId xmlns:a16="http://schemas.microsoft.com/office/drawing/2014/main" id="{429517F0-467E-4769-83AB-A590DA0304C9}"/>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1482" r="5236" b="1"/>
          <a:stretch/>
        </p:blipFill>
        <p:spPr>
          <a:xfrm>
            <a:off x="321732" y="2454902"/>
            <a:ext cx="2849307" cy="4080254"/>
          </a:xfrm>
          <a:prstGeom prst="rect">
            <a:avLst/>
          </a:prstGeom>
        </p:spPr>
      </p:pic>
      <p:pic>
        <p:nvPicPr>
          <p:cNvPr id="5" name="Picture 4">
            <a:extLst>
              <a:ext uri="{FF2B5EF4-FFF2-40B4-BE49-F238E27FC236}">
                <a16:creationId xmlns:a16="http://schemas.microsoft.com/office/drawing/2014/main" id="{EEA25FBC-A5AA-4DAA-AC51-FE5CE7FE6760}"/>
              </a:ext>
            </a:extLst>
          </p:cNvPr>
          <p:cNvPicPr>
            <a:picLocks noChangeAspect="1"/>
          </p:cNvPicPr>
          <p:nvPr/>
        </p:nvPicPr>
        <p:blipFill rotWithShape="1">
          <a:blip r:embed="rId3">
            <a:extLst>
              <a:ext uri="{28A0092B-C50C-407E-A947-70E740481C1C}">
                <a14:useLocalDpi xmlns:a14="http://schemas.microsoft.com/office/drawing/2010/main" val="0"/>
              </a:ext>
            </a:extLst>
          </a:blip>
          <a:srcRect r="11113"/>
          <a:stretch/>
        </p:blipFill>
        <p:spPr>
          <a:xfrm rot="5400000">
            <a:off x="3268431" y="2764799"/>
            <a:ext cx="4080255" cy="3473044"/>
          </a:xfrm>
          <a:prstGeom prst="rect">
            <a:avLst/>
          </a:prstGeom>
        </p:spPr>
      </p:pic>
      <p:sp>
        <p:nvSpPr>
          <p:cNvPr id="22" name="Rectangle 2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02C68057-B600-47E6-9600-2120BD613A96}"/>
              </a:ext>
            </a:extLst>
          </p:cNvPr>
          <p:cNvSpPr>
            <a:spLocks noGrp="1"/>
          </p:cNvSpPr>
          <p:nvPr>
            <p:ph type="body" sz="half" idx="2"/>
          </p:nvPr>
        </p:nvSpPr>
        <p:spPr>
          <a:xfrm>
            <a:off x="7957973" y="763523"/>
            <a:ext cx="3511296" cy="5330952"/>
          </a:xfrm>
        </p:spPr>
        <p:txBody>
          <a:bodyPr vert="horz" lIns="91440" tIns="45720" rIns="91440" bIns="45720" rtlCol="0" anchor="ctr">
            <a:normAutofit fontScale="77500" lnSpcReduction="20000"/>
          </a:bodyPr>
          <a:lstStyle/>
          <a:p>
            <a:pPr indent="-228600">
              <a:buFont typeface="Arial" panose="020B0604020202020204" pitchFamily="34" charset="0"/>
              <a:buChar char="•"/>
            </a:pPr>
            <a:r>
              <a:rPr lang="en-US" sz="3600" dirty="0">
                <a:solidFill>
                  <a:srgbClr val="FFFFFF"/>
                </a:solidFill>
              </a:rPr>
              <a:t>The TCM/CCM team was forced to move from the be-loved community-based “Community Enrichment Center” or  The House,  to the new La Causa Social Services building in Glendale.  Morale was low due to the move and COVID and missing the many consumers we had seen on a weekly basis. </a:t>
            </a:r>
            <a:endParaRPr lang="en-US" sz="2000" dirty="0">
              <a:solidFill>
                <a:srgbClr val="FFFFFF"/>
              </a:solidFill>
            </a:endParaRPr>
          </a:p>
        </p:txBody>
      </p:sp>
    </p:spTree>
    <p:extLst>
      <p:ext uri="{BB962C8B-B14F-4D97-AF65-F5344CB8AC3E}">
        <p14:creationId xmlns:p14="http://schemas.microsoft.com/office/powerpoint/2010/main" val="31600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9E248E0-55F8-4E45-A07F-B49E0EEA9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c 25">
            <a:extLst>
              <a:ext uri="{FF2B5EF4-FFF2-40B4-BE49-F238E27FC236}">
                <a16:creationId xmlns:a16="http://schemas.microsoft.com/office/drawing/2014/main" id="{311F016A-A753-449B-9EA6-322199B71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92014">
            <a:off x="3109564" y="704848"/>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F4054CF-08D3-4413-9BF1-6ABB072EED05}"/>
              </a:ext>
            </a:extLst>
          </p:cNvPr>
          <p:cNvPicPr>
            <a:picLocks noChangeAspect="1"/>
          </p:cNvPicPr>
          <p:nvPr/>
        </p:nvPicPr>
        <p:blipFill rotWithShape="1">
          <a:blip r:embed="rId2">
            <a:extLst>
              <a:ext uri="{28A0092B-C50C-407E-A947-70E740481C1C}">
                <a14:useLocalDpi xmlns:a14="http://schemas.microsoft.com/office/drawing/2010/main" val="0"/>
              </a:ext>
            </a:extLst>
          </a:blip>
          <a:srcRect t="9630" r="-1" b="13894"/>
          <a:stretch/>
        </p:blipFill>
        <p:spPr>
          <a:xfrm>
            <a:off x="4861776" y="2383836"/>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2" name="Title 1">
            <a:extLst>
              <a:ext uri="{FF2B5EF4-FFF2-40B4-BE49-F238E27FC236}">
                <a16:creationId xmlns:a16="http://schemas.microsoft.com/office/drawing/2014/main" id="{9CE861A7-11F2-4F6C-B473-E0E1844AAD16}"/>
              </a:ext>
            </a:extLst>
          </p:cNvPr>
          <p:cNvSpPr>
            <a:spLocks noGrp="1"/>
          </p:cNvSpPr>
          <p:nvPr>
            <p:ph type="ctrTitle"/>
          </p:nvPr>
        </p:nvSpPr>
        <p:spPr>
          <a:xfrm>
            <a:off x="83975" y="-679677"/>
            <a:ext cx="4001034" cy="1646001"/>
          </a:xfrm>
        </p:spPr>
        <p:txBody>
          <a:bodyPr>
            <a:normAutofit/>
          </a:bodyPr>
          <a:lstStyle/>
          <a:p>
            <a:pPr algn="l"/>
            <a:r>
              <a:rPr lang="en-US" dirty="0"/>
              <a:t>RESULTS:</a:t>
            </a:r>
          </a:p>
        </p:txBody>
      </p:sp>
      <p:sp>
        <p:nvSpPr>
          <p:cNvPr id="3" name="Subtitle 2">
            <a:extLst>
              <a:ext uri="{FF2B5EF4-FFF2-40B4-BE49-F238E27FC236}">
                <a16:creationId xmlns:a16="http://schemas.microsoft.com/office/drawing/2014/main" id="{022F8757-E673-432F-BAFE-91EF47078C58}"/>
              </a:ext>
            </a:extLst>
          </p:cNvPr>
          <p:cNvSpPr>
            <a:spLocks noGrp="1"/>
          </p:cNvSpPr>
          <p:nvPr>
            <p:ph type="subTitle" idx="1"/>
          </p:nvPr>
        </p:nvSpPr>
        <p:spPr>
          <a:xfrm rot="20959124">
            <a:off x="613741" y="794168"/>
            <a:ext cx="4712869" cy="6669160"/>
          </a:xfrm>
        </p:spPr>
        <p:txBody>
          <a:bodyPr>
            <a:noAutofit/>
          </a:bodyPr>
          <a:lstStyle/>
          <a:p>
            <a:pPr algn="l"/>
            <a:r>
              <a:rPr lang="en-US" sz="2700" dirty="0"/>
              <a:t>Most of the Team wanted to improve their work areas.  Many wanted more privacy, and/or to make the areas more personal and green.  They wanted to add pictures or flowers  to keep them motivated and build on their self-care, so they could more efficiently with their consumers.  Some wanted a quiet space to work to avoid distractions.   Some of the things that were wanted were already under consideration from the management staff.  </a:t>
            </a:r>
          </a:p>
        </p:txBody>
      </p:sp>
      <p:pic>
        <p:nvPicPr>
          <p:cNvPr id="5" name="Picture 4">
            <a:extLst>
              <a:ext uri="{FF2B5EF4-FFF2-40B4-BE49-F238E27FC236}">
                <a16:creationId xmlns:a16="http://schemas.microsoft.com/office/drawing/2014/main" id="{245031A6-C2F1-4D9F-8238-E330D6053195}"/>
              </a:ext>
            </a:extLst>
          </p:cNvPr>
          <p:cNvPicPr>
            <a:picLocks noChangeAspect="1"/>
          </p:cNvPicPr>
          <p:nvPr/>
        </p:nvPicPr>
        <p:blipFill rotWithShape="1">
          <a:blip r:embed="rId3">
            <a:extLst>
              <a:ext uri="{28A0092B-C50C-407E-A947-70E740481C1C}">
                <a14:useLocalDpi xmlns:a14="http://schemas.microsoft.com/office/drawing/2010/main" val="0"/>
              </a:ext>
            </a:extLst>
          </a:blip>
          <a:srcRect l="17322" r="11415"/>
          <a:stretch/>
        </p:blipFill>
        <p:spPr>
          <a:xfrm>
            <a:off x="8526625" y="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spTree>
    <p:extLst>
      <p:ext uri="{BB962C8B-B14F-4D97-AF65-F5344CB8AC3E}">
        <p14:creationId xmlns:p14="http://schemas.microsoft.com/office/powerpoint/2010/main" val="2292795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D890-E771-4DEC-9182-352B590B081A}"/>
              </a:ext>
            </a:extLst>
          </p:cNvPr>
          <p:cNvSpPr>
            <a:spLocks noGrp="1"/>
          </p:cNvSpPr>
          <p:nvPr>
            <p:ph type="title"/>
          </p:nvPr>
        </p:nvSpPr>
        <p:spPr/>
        <p:txBody>
          <a:bodyPr/>
          <a:lstStyle/>
          <a:p>
            <a:r>
              <a:rPr lang="en-US" dirty="0"/>
              <a:t>OUTCOMES: </a:t>
            </a:r>
          </a:p>
        </p:txBody>
      </p:sp>
      <p:sp>
        <p:nvSpPr>
          <p:cNvPr id="3" name="Content Placeholder 2">
            <a:extLst>
              <a:ext uri="{FF2B5EF4-FFF2-40B4-BE49-F238E27FC236}">
                <a16:creationId xmlns:a16="http://schemas.microsoft.com/office/drawing/2014/main" id="{D5D23064-1330-4C89-841A-F98A68D53E98}"/>
              </a:ext>
            </a:extLst>
          </p:cNvPr>
          <p:cNvSpPr>
            <a:spLocks noGrp="1"/>
          </p:cNvSpPr>
          <p:nvPr>
            <p:ph idx="1"/>
          </p:nvPr>
        </p:nvSpPr>
        <p:spPr/>
        <p:txBody>
          <a:bodyPr>
            <a:normAutofit/>
          </a:bodyPr>
          <a:lstStyle/>
          <a:p>
            <a:r>
              <a:rPr lang="en-US" dirty="0"/>
              <a:t>TCM/CCM Team placed and maintain Tier One Status through BHD</a:t>
            </a:r>
          </a:p>
          <a:p>
            <a:r>
              <a:rPr lang="en-US" dirty="0"/>
              <a:t>TCM/CCM Team was able to retain most of the Pre-</a:t>
            </a:r>
            <a:r>
              <a:rPr lang="en-US" dirty="0" err="1"/>
              <a:t>Covid</a:t>
            </a:r>
            <a:r>
              <a:rPr lang="en-US" dirty="0"/>
              <a:t> Staff</a:t>
            </a:r>
          </a:p>
          <a:p>
            <a:r>
              <a:rPr lang="en-US" dirty="0"/>
              <a:t>CCM Surveys:  Met the required number with a higher than average approval rating.  </a:t>
            </a:r>
          </a:p>
          <a:p>
            <a:r>
              <a:rPr lang="en-US" dirty="0"/>
              <a:t>Higher fee for service reimbursement.</a:t>
            </a:r>
          </a:p>
          <a:p>
            <a:r>
              <a:rPr lang="en-US" dirty="0"/>
              <a:t>Change from the original NIATX Project:  Due to the consumer satisfaction levels</a:t>
            </a:r>
          </a:p>
          <a:p>
            <a:r>
              <a:rPr lang="en-US" dirty="0"/>
              <a:t>TCM Surveys:   Met required number with a higher than average approval rating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94282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5744-D0A9-49C6-BE7F-B50AA0FCA2B3}"/>
              </a:ext>
            </a:extLst>
          </p:cNvPr>
          <p:cNvSpPr>
            <a:spLocks noGrp="1"/>
          </p:cNvSpPr>
          <p:nvPr>
            <p:ph type="title"/>
          </p:nvPr>
        </p:nvSpPr>
        <p:spPr>
          <a:xfrm>
            <a:off x="838200" y="365126"/>
            <a:ext cx="10515600" cy="595928"/>
          </a:xfrm>
        </p:spPr>
        <p:txBody>
          <a:bodyPr>
            <a:normAutofit fontScale="90000"/>
          </a:bodyPr>
          <a:lstStyle/>
          <a:p>
            <a:r>
              <a:rPr lang="en-US"/>
              <a:t>Outcome Data:</a:t>
            </a:r>
            <a:endParaRPr lang="en-US" dirty="0"/>
          </a:p>
        </p:txBody>
      </p:sp>
      <p:pic>
        <p:nvPicPr>
          <p:cNvPr id="7" name="Picture 6">
            <a:extLst>
              <a:ext uri="{FF2B5EF4-FFF2-40B4-BE49-F238E27FC236}">
                <a16:creationId xmlns:a16="http://schemas.microsoft.com/office/drawing/2014/main" id="{EBAB3606-81AE-419D-ACD3-066AADB97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054" y="961054"/>
            <a:ext cx="4637004" cy="2444876"/>
          </a:xfrm>
          <a:prstGeom prst="rect">
            <a:avLst/>
          </a:prstGeom>
        </p:spPr>
      </p:pic>
      <p:sp>
        <p:nvSpPr>
          <p:cNvPr id="18" name="Content Placeholder 17">
            <a:extLst>
              <a:ext uri="{FF2B5EF4-FFF2-40B4-BE49-F238E27FC236}">
                <a16:creationId xmlns:a16="http://schemas.microsoft.com/office/drawing/2014/main" id="{3D2ECEEE-ABBF-479D-9275-DC368DAFA3AD}"/>
              </a:ext>
            </a:extLst>
          </p:cNvPr>
          <p:cNvSpPr>
            <a:spLocks noGrp="1"/>
          </p:cNvSpPr>
          <p:nvPr>
            <p:ph idx="1"/>
          </p:nvPr>
        </p:nvSpPr>
        <p:spPr>
          <a:xfrm>
            <a:off x="838200" y="961054"/>
            <a:ext cx="10515600" cy="2923657"/>
          </a:xfrm>
        </p:spPr>
        <p:txBody>
          <a:bodyPr>
            <a:normAutofit/>
          </a:bodyPr>
          <a:lstStyle/>
          <a:p>
            <a:pPr marL="0" indent="0">
              <a:buNone/>
            </a:pPr>
            <a:r>
              <a:rPr lang="en-US" sz="1800" dirty="0"/>
              <a:t>			</a:t>
            </a:r>
          </a:p>
        </p:txBody>
      </p:sp>
      <p:pic>
        <p:nvPicPr>
          <p:cNvPr id="37" name="Picture 36">
            <a:extLst>
              <a:ext uri="{FF2B5EF4-FFF2-40B4-BE49-F238E27FC236}">
                <a16:creationId xmlns:a16="http://schemas.microsoft.com/office/drawing/2014/main" id="{5541839B-88C8-4DBA-89CA-01C85D15B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33" y="1233230"/>
            <a:ext cx="4637003" cy="2172700"/>
          </a:xfrm>
          <a:prstGeom prst="rect">
            <a:avLst/>
          </a:prstGeom>
        </p:spPr>
      </p:pic>
      <p:pic>
        <p:nvPicPr>
          <p:cNvPr id="39" name="Picture 38">
            <a:extLst>
              <a:ext uri="{FF2B5EF4-FFF2-40B4-BE49-F238E27FC236}">
                <a16:creationId xmlns:a16="http://schemas.microsoft.com/office/drawing/2014/main" id="{9440F478-91F2-4647-B748-62107CD8F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517644"/>
            <a:ext cx="7081935" cy="3426275"/>
          </a:xfrm>
          <a:prstGeom prst="rect">
            <a:avLst/>
          </a:prstGeom>
        </p:spPr>
      </p:pic>
    </p:spTree>
    <p:extLst>
      <p:ext uri="{BB962C8B-B14F-4D97-AF65-F5344CB8AC3E}">
        <p14:creationId xmlns:p14="http://schemas.microsoft.com/office/powerpoint/2010/main" val="3061450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iblet">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7145" cap="flat" cmpd="sng" algn="ctr">
          <a:solidFill>
            <a:schemeClr val="phClr"/>
          </a:solidFill>
          <a:prstDash val="solid"/>
        </a:ln>
        <a:ln w="58420" cap="flat" cmpd="thickThin" algn="ctr">
          <a:solidFill>
            <a:schemeClr val="phClr">
              <a:shade val="95000"/>
              <a:alpha val="50000"/>
              <a:satMod val="150000"/>
            </a:schemeClr>
          </a:solidFill>
          <a:prstDash val="solid"/>
        </a:ln>
      </a:lnStyleLst>
      <a:effectStyleLst>
        <a:effectStyle>
          <a:effectLst/>
        </a:effectStyle>
        <a:effectStyle>
          <a:effectLst>
            <a:outerShdw blurRad="50800" dist="38100" dir="2700000" rotWithShape="0">
              <a:srgbClr val="000000">
                <a:alpha val="60000"/>
              </a:srgbClr>
            </a:outerShdw>
          </a:effectLst>
          <a:scene3d>
            <a:camera prst="orthographicFront">
              <a:rot lat="0" lon="0" rev="0"/>
            </a:camera>
            <a:lightRig rig="flat" dir="tl"/>
          </a:scene3d>
          <a:sp3d prstMaterial="flat">
            <a:bevelT w="31750" h="63500" prst="riblet"/>
          </a:sp3d>
        </a:effectStyle>
        <a:effectStyle>
          <a:effectLst>
            <a:outerShdw blurRad="50800" dist="38100" dir="2700000" algn="ctr" rotWithShape="0">
              <a:srgbClr val="000000">
                <a:alpha val="60000"/>
              </a:srgbClr>
            </a:outerShdw>
          </a:effectLst>
          <a:scene3d>
            <a:camera prst="orthographicFront">
              <a:rot lat="0" lon="0" rev="0"/>
            </a:camera>
            <a:lightRig rig="flat" dir="tl"/>
          </a:scene3d>
          <a:sp3d prstMaterial="flat">
            <a:bevelT w="57150" h="114300" prst="ribl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234</Words>
  <Application>Microsoft Office PowerPoint</Application>
  <PresentationFormat>Widescreen</PresentationFormat>
  <Paragraphs>17</Paragraphs>
  <Slides>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La Causa: TCM/CCM </vt:lpstr>
      <vt:lpstr>New Building : </vt:lpstr>
      <vt:lpstr>RESULTS:</vt:lpstr>
      <vt:lpstr>OUTCOMES: </vt:lpstr>
      <vt:lpstr>Outcome Data: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Causa: TCM/CCM</dc:title>
  <dc:creator>Ernst, Jerome</dc:creator>
  <cp:lastModifiedBy>Moebius, Amy</cp:lastModifiedBy>
  <cp:revision>18</cp:revision>
  <dcterms:created xsi:type="dcterms:W3CDTF">2021-09-03T21:24:23Z</dcterms:created>
  <dcterms:modified xsi:type="dcterms:W3CDTF">2021-10-21T23:24:21Z</dcterms:modified>
</cp:coreProperties>
</file>