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72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E8A3F-BF07-48A6-B2DC-B215DF75F7C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4D33ECF-FDBB-4A14-8AEC-F2F52A17D464}">
      <dgm:prSet/>
      <dgm:spPr/>
      <dgm:t>
        <a:bodyPr/>
        <a:lstStyle/>
        <a:p>
          <a:r>
            <a:rPr lang="en-US"/>
            <a:t>CCS Care Coordinators</a:t>
          </a:r>
        </a:p>
      </dgm:t>
    </dgm:pt>
    <dgm:pt modelId="{664AD887-A8BB-4B9B-AFF7-CFECB9EE241B}" type="parTrans" cxnId="{A18956D3-28BC-40B6-9A6D-D2A14AD78F66}">
      <dgm:prSet/>
      <dgm:spPr/>
      <dgm:t>
        <a:bodyPr/>
        <a:lstStyle/>
        <a:p>
          <a:endParaRPr lang="en-US"/>
        </a:p>
      </dgm:t>
    </dgm:pt>
    <dgm:pt modelId="{DB74CDFD-DF92-44B9-84DB-3F3556236A4D}" type="sibTrans" cxnId="{A18956D3-28BC-40B6-9A6D-D2A14AD78F66}">
      <dgm:prSet/>
      <dgm:spPr/>
      <dgm:t>
        <a:bodyPr/>
        <a:lstStyle/>
        <a:p>
          <a:endParaRPr lang="en-US"/>
        </a:p>
      </dgm:t>
    </dgm:pt>
    <dgm:pt modelId="{D1577B39-1219-493F-B5F8-FED1CF4624E7}">
      <dgm:prSet/>
      <dgm:spPr/>
      <dgm:t>
        <a:bodyPr/>
        <a:lstStyle/>
        <a:p>
          <a:r>
            <a:rPr lang="en-US"/>
            <a:t>MHP/SAP</a:t>
          </a:r>
        </a:p>
      </dgm:t>
    </dgm:pt>
    <dgm:pt modelId="{C24FF86C-8BE3-4D4D-9872-61B52D2C5CB4}" type="parTrans" cxnId="{F959C2FE-1B49-4207-9EC5-9FDCE77C0D70}">
      <dgm:prSet/>
      <dgm:spPr/>
      <dgm:t>
        <a:bodyPr/>
        <a:lstStyle/>
        <a:p>
          <a:endParaRPr lang="en-US"/>
        </a:p>
      </dgm:t>
    </dgm:pt>
    <dgm:pt modelId="{E7C9E0DE-6192-4712-A7EC-3F34DC0C08EB}" type="sibTrans" cxnId="{F959C2FE-1B49-4207-9EC5-9FDCE77C0D70}">
      <dgm:prSet/>
      <dgm:spPr/>
      <dgm:t>
        <a:bodyPr/>
        <a:lstStyle/>
        <a:p>
          <a:endParaRPr lang="en-US"/>
        </a:p>
      </dgm:t>
    </dgm:pt>
    <dgm:pt modelId="{3B879C56-0E48-4D7A-B62E-E6BF08634B49}">
      <dgm:prSet/>
      <dgm:spPr/>
      <dgm:t>
        <a:bodyPr/>
        <a:lstStyle/>
        <a:p>
          <a:r>
            <a:rPr lang="en-US"/>
            <a:t>CCS Admin</a:t>
          </a:r>
        </a:p>
      </dgm:t>
    </dgm:pt>
    <dgm:pt modelId="{A824FB1B-10DF-4F15-AA13-E212B319FDA4}" type="parTrans" cxnId="{BA49C561-F017-4D4A-B08C-267DA3A2704B}">
      <dgm:prSet/>
      <dgm:spPr/>
      <dgm:t>
        <a:bodyPr/>
        <a:lstStyle/>
        <a:p>
          <a:endParaRPr lang="en-US"/>
        </a:p>
      </dgm:t>
    </dgm:pt>
    <dgm:pt modelId="{2A70409C-C697-4ECB-9F13-66B9FF96C8F1}" type="sibTrans" cxnId="{BA49C561-F017-4D4A-B08C-267DA3A2704B}">
      <dgm:prSet/>
      <dgm:spPr/>
      <dgm:t>
        <a:bodyPr/>
        <a:lstStyle/>
        <a:p>
          <a:endParaRPr lang="en-US"/>
        </a:p>
      </dgm:t>
    </dgm:pt>
    <dgm:pt modelId="{9CAFD8CB-409A-451A-9933-34F027510C43}">
      <dgm:prSet/>
      <dgm:spPr/>
      <dgm:t>
        <a:bodyPr/>
        <a:lstStyle/>
        <a:p>
          <a:r>
            <a:rPr lang="en-US"/>
            <a:t>PSG Clinical Director </a:t>
          </a:r>
        </a:p>
      </dgm:t>
    </dgm:pt>
    <dgm:pt modelId="{AD815980-FEA4-45E2-AF36-70BFCB4CE815}" type="parTrans" cxnId="{E27C6479-6B1B-4E86-A45F-8E28536DBF50}">
      <dgm:prSet/>
      <dgm:spPr/>
      <dgm:t>
        <a:bodyPr/>
        <a:lstStyle/>
        <a:p>
          <a:endParaRPr lang="en-US"/>
        </a:p>
      </dgm:t>
    </dgm:pt>
    <dgm:pt modelId="{5BBACF24-A74F-4EB5-8FD3-86839235C935}" type="sibTrans" cxnId="{E27C6479-6B1B-4E86-A45F-8E28536DBF50}">
      <dgm:prSet/>
      <dgm:spPr/>
      <dgm:t>
        <a:bodyPr/>
        <a:lstStyle/>
        <a:p>
          <a:endParaRPr lang="en-US"/>
        </a:p>
      </dgm:t>
    </dgm:pt>
    <dgm:pt modelId="{005F112B-C011-4D46-B3DF-4EA40C1BCDA8}" type="pres">
      <dgm:prSet presAssocID="{E82E8A3F-BF07-48A6-B2DC-B215DF75F7C9}" presName="vert0" presStyleCnt="0">
        <dgm:presLayoutVars>
          <dgm:dir/>
          <dgm:animOne val="branch"/>
          <dgm:animLvl val="lvl"/>
        </dgm:presLayoutVars>
      </dgm:prSet>
      <dgm:spPr/>
    </dgm:pt>
    <dgm:pt modelId="{9395C5FA-6B1A-4553-8F19-CA5AE37B5931}" type="pres">
      <dgm:prSet presAssocID="{E4D33ECF-FDBB-4A14-8AEC-F2F52A17D464}" presName="thickLine" presStyleLbl="alignNode1" presStyleIdx="0" presStyleCnt="4"/>
      <dgm:spPr/>
    </dgm:pt>
    <dgm:pt modelId="{BF3CD5DD-9AFB-4AF7-B400-C5811C5AA3B5}" type="pres">
      <dgm:prSet presAssocID="{E4D33ECF-FDBB-4A14-8AEC-F2F52A17D464}" presName="horz1" presStyleCnt="0"/>
      <dgm:spPr/>
    </dgm:pt>
    <dgm:pt modelId="{BC208A8F-1023-48C8-874C-2C6515F39D3A}" type="pres">
      <dgm:prSet presAssocID="{E4D33ECF-FDBB-4A14-8AEC-F2F52A17D464}" presName="tx1" presStyleLbl="revTx" presStyleIdx="0" presStyleCnt="4"/>
      <dgm:spPr/>
    </dgm:pt>
    <dgm:pt modelId="{BCE26ED9-06E1-423C-AD93-CBA4AE3A23E1}" type="pres">
      <dgm:prSet presAssocID="{E4D33ECF-FDBB-4A14-8AEC-F2F52A17D464}" presName="vert1" presStyleCnt="0"/>
      <dgm:spPr/>
    </dgm:pt>
    <dgm:pt modelId="{B25D0DA5-8DB4-4834-8B5B-BD45AB8B52FD}" type="pres">
      <dgm:prSet presAssocID="{D1577B39-1219-493F-B5F8-FED1CF4624E7}" presName="thickLine" presStyleLbl="alignNode1" presStyleIdx="1" presStyleCnt="4"/>
      <dgm:spPr/>
    </dgm:pt>
    <dgm:pt modelId="{BADB9D5F-26D7-4182-8FBC-BD3D5857B929}" type="pres">
      <dgm:prSet presAssocID="{D1577B39-1219-493F-B5F8-FED1CF4624E7}" presName="horz1" presStyleCnt="0"/>
      <dgm:spPr/>
    </dgm:pt>
    <dgm:pt modelId="{A1D34E5C-D435-4BB4-A23F-194064A8E3B9}" type="pres">
      <dgm:prSet presAssocID="{D1577B39-1219-493F-B5F8-FED1CF4624E7}" presName="tx1" presStyleLbl="revTx" presStyleIdx="1" presStyleCnt="4"/>
      <dgm:spPr/>
    </dgm:pt>
    <dgm:pt modelId="{F7E25EAD-24F1-4CD0-A260-5C186F05103F}" type="pres">
      <dgm:prSet presAssocID="{D1577B39-1219-493F-B5F8-FED1CF4624E7}" presName="vert1" presStyleCnt="0"/>
      <dgm:spPr/>
    </dgm:pt>
    <dgm:pt modelId="{4D367DE6-1E9F-42BB-9822-9125AF0B0883}" type="pres">
      <dgm:prSet presAssocID="{3B879C56-0E48-4D7A-B62E-E6BF08634B49}" presName="thickLine" presStyleLbl="alignNode1" presStyleIdx="2" presStyleCnt="4"/>
      <dgm:spPr/>
    </dgm:pt>
    <dgm:pt modelId="{6A795AC6-42E1-4062-BB0C-CF6029AD0BEF}" type="pres">
      <dgm:prSet presAssocID="{3B879C56-0E48-4D7A-B62E-E6BF08634B49}" presName="horz1" presStyleCnt="0"/>
      <dgm:spPr/>
    </dgm:pt>
    <dgm:pt modelId="{A05DB142-DA68-4C33-AFC5-F9A7C5006A7E}" type="pres">
      <dgm:prSet presAssocID="{3B879C56-0E48-4D7A-B62E-E6BF08634B49}" presName="tx1" presStyleLbl="revTx" presStyleIdx="2" presStyleCnt="4"/>
      <dgm:spPr/>
    </dgm:pt>
    <dgm:pt modelId="{B3B05267-79E1-4231-B811-B6ED95DD75A4}" type="pres">
      <dgm:prSet presAssocID="{3B879C56-0E48-4D7A-B62E-E6BF08634B49}" presName="vert1" presStyleCnt="0"/>
      <dgm:spPr/>
    </dgm:pt>
    <dgm:pt modelId="{4E7AB942-233A-43FA-A6B7-5891A8D0ED3F}" type="pres">
      <dgm:prSet presAssocID="{9CAFD8CB-409A-451A-9933-34F027510C43}" presName="thickLine" presStyleLbl="alignNode1" presStyleIdx="3" presStyleCnt="4"/>
      <dgm:spPr/>
    </dgm:pt>
    <dgm:pt modelId="{61FBA605-8E70-4FCF-B1C5-5CE95B2665BC}" type="pres">
      <dgm:prSet presAssocID="{9CAFD8CB-409A-451A-9933-34F027510C43}" presName="horz1" presStyleCnt="0"/>
      <dgm:spPr/>
    </dgm:pt>
    <dgm:pt modelId="{1F25AB2F-3199-4128-A603-6BF9BCBD0D79}" type="pres">
      <dgm:prSet presAssocID="{9CAFD8CB-409A-451A-9933-34F027510C43}" presName="tx1" presStyleLbl="revTx" presStyleIdx="3" presStyleCnt="4"/>
      <dgm:spPr/>
    </dgm:pt>
    <dgm:pt modelId="{74706467-22BD-4B43-871B-201E9A23EC99}" type="pres">
      <dgm:prSet presAssocID="{9CAFD8CB-409A-451A-9933-34F027510C43}" presName="vert1" presStyleCnt="0"/>
      <dgm:spPr/>
    </dgm:pt>
  </dgm:ptLst>
  <dgm:cxnLst>
    <dgm:cxn modelId="{45247D3C-FBAE-404B-AC17-1660DF4D8BBF}" type="presOf" srcId="{E4D33ECF-FDBB-4A14-8AEC-F2F52A17D464}" destId="{BC208A8F-1023-48C8-874C-2C6515F39D3A}" srcOrd="0" destOrd="0" presId="urn:microsoft.com/office/officeart/2008/layout/LinedList"/>
    <dgm:cxn modelId="{BA49C561-F017-4D4A-B08C-267DA3A2704B}" srcId="{E82E8A3F-BF07-48A6-B2DC-B215DF75F7C9}" destId="{3B879C56-0E48-4D7A-B62E-E6BF08634B49}" srcOrd="2" destOrd="0" parTransId="{A824FB1B-10DF-4F15-AA13-E212B319FDA4}" sibTransId="{2A70409C-C697-4ECB-9F13-66B9FF96C8F1}"/>
    <dgm:cxn modelId="{B9D32750-F231-480E-AE54-3EB43E85D23C}" type="presOf" srcId="{D1577B39-1219-493F-B5F8-FED1CF4624E7}" destId="{A1D34E5C-D435-4BB4-A23F-194064A8E3B9}" srcOrd="0" destOrd="0" presId="urn:microsoft.com/office/officeart/2008/layout/LinedList"/>
    <dgm:cxn modelId="{E27C6479-6B1B-4E86-A45F-8E28536DBF50}" srcId="{E82E8A3F-BF07-48A6-B2DC-B215DF75F7C9}" destId="{9CAFD8CB-409A-451A-9933-34F027510C43}" srcOrd="3" destOrd="0" parTransId="{AD815980-FEA4-45E2-AF36-70BFCB4CE815}" sibTransId="{5BBACF24-A74F-4EB5-8FD3-86839235C935}"/>
    <dgm:cxn modelId="{6743E586-2C4A-41EB-A520-873A5F255856}" type="presOf" srcId="{E82E8A3F-BF07-48A6-B2DC-B215DF75F7C9}" destId="{005F112B-C011-4D46-B3DF-4EA40C1BCDA8}" srcOrd="0" destOrd="0" presId="urn:microsoft.com/office/officeart/2008/layout/LinedList"/>
    <dgm:cxn modelId="{1D2E6687-FAA0-4FEE-AD5F-AF98DDC8289D}" type="presOf" srcId="{9CAFD8CB-409A-451A-9933-34F027510C43}" destId="{1F25AB2F-3199-4128-A603-6BF9BCBD0D79}" srcOrd="0" destOrd="0" presId="urn:microsoft.com/office/officeart/2008/layout/LinedList"/>
    <dgm:cxn modelId="{5BDB40CE-1F66-448F-93B9-4A298DE9C423}" type="presOf" srcId="{3B879C56-0E48-4D7A-B62E-E6BF08634B49}" destId="{A05DB142-DA68-4C33-AFC5-F9A7C5006A7E}" srcOrd="0" destOrd="0" presId="urn:microsoft.com/office/officeart/2008/layout/LinedList"/>
    <dgm:cxn modelId="{A18956D3-28BC-40B6-9A6D-D2A14AD78F66}" srcId="{E82E8A3F-BF07-48A6-B2DC-B215DF75F7C9}" destId="{E4D33ECF-FDBB-4A14-8AEC-F2F52A17D464}" srcOrd="0" destOrd="0" parTransId="{664AD887-A8BB-4B9B-AFF7-CFECB9EE241B}" sibTransId="{DB74CDFD-DF92-44B9-84DB-3F3556236A4D}"/>
    <dgm:cxn modelId="{F959C2FE-1B49-4207-9EC5-9FDCE77C0D70}" srcId="{E82E8A3F-BF07-48A6-B2DC-B215DF75F7C9}" destId="{D1577B39-1219-493F-B5F8-FED1CF4624E7}" srcOrd="1" destOrd="0" parTransId="{C24FF86C-8BE3-4D4D-9872-61B52D2C5CB4}" sibTransId="{E7C9E0DE-6192-4712-A7EC-3F34DC0C08EB}"/>
    <dgm:cxn modelId="{AF079C04-C3FD-40E7-A5C7-EBA06586F2B1}" type="presParOf" srcId="{005F112B-C011-4D46-B3DF-4EA40C1BCDA8}" destId="{9395C5FA-6B1A-4553-8F19-CA5AE37B5931}" srcOrd="0" destOrd="0" presId="urn:microsoft.com/office/officeart/2008/layout/LinedList"/>
    <dgm:cxn modelId="{49C76F97-3C04-4D43-8F37-8CCFBA40B7A1}" type="presParOf" srcId="{005F112B-C011-4D46-B3DF-4EA40C1BCDA8}" destId="{BF3CD5DD-9AFB-4AF7-B400-C5811C5AA3B5}" srcOrd="1" destOrd="0" presId="urn:microsoft.com/office/officeart/2008/layout/LinedList"/>
    <dgm:cxn modelId="{396E6238-D8E6-4EC6-A9E5-6E7F4FDCE194}" type="presParOf" srcId="{BF3CD5DD-9AFB-4AF7-B400-C5811C5AA3B5}" destId="{BC208A8F-1023-48C8-874C-2C6515F39D3A}" srcOrd="0" destOrd="0" presId="urn:microsoft.com/office/officeart/2008/layout/LinedList"/>
    <dgm:cxn modelId="{E91A29F3-B215-45C1-BAAA-083C724E0324}" type="presParOf" srcId="{BF3CD5DD-9AFB-4AF7-B400-C5811C5AA3B5}" destId="{BCE26ED9-06E1-423C-AD93-CBA4AE3A23E1}" srcOrd="1" destOrd="0" presId="urn:microsoft.com/office/officeart/2008/layout/LinedList"/>
    <dgm:cxn modelId="{215D13FE-8F2D-43F7-B545-3399953EB1D1}" type="presParOf" srcId="{005F112B-C011-4D46-B3DF-4EA40C1BCDA8}" destId="{B25D0DA5-8DB4-4834-8B5B-BD45AB8B52FD}" srcOrd="2" destOrd="0" presId="urn:microsoft.com/office/officeart/2008/layout/LinedList"/>
    <dgm:cxn modelId="{52B995BB-2845-4B5E-8D9F-9256511B4BC9}" type="presParOf" srcId="{005F112B-C011-4D46-B3DF-4EA40C1BCDA8}" destId="{BADB9D5F-26D7-4182-8FBC-BD3D5857B929}" srcOrd="3" destOrd="0" presId="urn:microsoft.com/office/officeart/2008/layout/LinedList"/>
    <dgm:cxn modelId="{C33EB460-D4D3-4492-9E4C-60E608161401}" type="presParOf" srcId="{BADB9D5F-26D7-4182-8FBC-BD3D5857B929}" destId="{A1D34E5C-D435-4BB4-A23F-194064A8E3B9}" srcOrd="0" destOrd="0" presId="urn:microsoft.com/office/officeart/2008/layout/LinedList"/>
    <dgm:cxn modelId="{2F27C969-0650-4CFF-9A2D-2B7BCC8D2C74}" type="presParOf" srcId="{BADB9D5F-26D7-4182-8FBC-BD3D5857B929}" destId="{F7E25EAD-24F1-4CD0-A260-5C186F05103F}" srcOrd="1" destOrd="0" presId="urn:microsoft.com/office/officeart/2008/layout/LinedList"/>
    <dgm:cxn modelId="{800DFB97-E22E-4FD9-BD7F-3BB566215432}" type="presParOf" srcId="{005F112B-C011-4D46-B3DF-4EA40C1BCDA8}" destId="{4D367DE6-1E9F-42BB-9822-9125AF0B0883}" srcOrd="4" destOrd="0" presId="urn:microsoft.com/office/officeart/2008/layout/LinedList"/>
    <dgm:cxn modelId="{53D30714-91CF-4129-94A4-DEFCA04FFBEF}" type="presParOf" srcId="{005F112B-C011-4D46-B3DF-4EA40C1BCDA8}" destId="{6A795AC6-42E1-4062-BB0C-CF6029AD0BEF}" srcOrd="5" destOrd="0" presId="urn:microsoft.com/office/officeart/2008/layout/LinedList"/>
    <dgm:cxn modelId="{5769BFF7-DAD4-4750-9075-C695508DE604}" type="presParOf" srcId="{6A795AC6-42E1-4062-BB0C-CF6029AD0BEF}" destId="{A05DB142-DA68-4C33-AFC5-F9A7C5006A7E}" srcOrd="0" destOrd="0" presId="urn:microsoft.com/office/officeart/2008/layout/LinedList"/>
    <dgm:cxn modelId="{06DAD36B-C250-4A5B-A03E-DE4F4447DBAD}" type="presParOf" srcId="{6A795AC6-42E1-4062-BB0C-CF6029AD0BEF}" destId="{B3B05267-79E1-4231-B811-B6ED95DD75A4}" srcOrd="1" destOrd="0" presId="urn:microsoft.com/office/officeart/2008/layout/LinedList"/>
    <dgm:cxn modelId="{C6134E90-0A59-4116-AD98-B8C9571599A7}" type="presParOf" srcId="{005F112B-C011-4D46-B3DF-4EA40C1BCDA8}" destId="{4E7AB942-233A-43FA-A6B7-5891A8D0ED3F}" srcOrd="6" destOrd="0" presId="urn:microsoft.com/office/officeart/2008/layout/LinedList"/>
    <dgm:cxn modelId="{5F390B4F-B38E-48C2-8DE5-B81E4C0942F8}" type="presParOf" srcId="{005F112B-C011-4D46-B3DF-4EA40C1BCDA8}" destId="{61FBA605-8E70-4FCF-B1C5-5CE95B2665BC}" srcOrd="7" destOrd="0" presId="urn:microsoft.com/office/officeart/2008/layout/LinedList"/>
    <dgm:cxn modelId="{61E64C28-A734-4CCF-AF46-07BAE2C5B3B1}" type="presParOf" srcId="{61FBA605-8E70-4FCF-B1C5-5CE95B2665BC}" destId="{1F25AB2F-3199-4128-A603-6BF9BCBD0D79}" srcOrd="0" destOrd="0" presId="urn:microsoft.com/office/officeart/2008/layout/LinedList"/>
    <dgm:cxn modelId="{B32495F2-BE4B-48F7-9AB6-EB3C10966786}" type="presParOf" srcId="{61FBA605-8E70-4FCF-B1C5-5CE95B2665BC}" destId="{74706467-22BD-4B43-871B-201E9A23EC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5C5FA-6B1A-4553-8F19-CA5AE37B5931}">
      <dsp:nvSpPr>
        <dsp:cNvPr id="0" name=""/>
        <dsp:cNvSpPr/>
      </dsp:nvSpPr>
      <dsp:spPr>
        <a:xfrm>
          <a:off x="0" y="0"/>
          <a:ext cx="104278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08A8F-1023-48C8-874C-2C6515F39D3A}">
      <dsp:nvSpPr>
        <dsp:cNvPr id="0" name=""/>
        <dsp:cNvSpPr/>
      </dsp:nvSpPr>
      <dsp:spPr>
        <a:xfrm>
          <a:off x="0" y="0"/>
          <a:ext cx="10427840" cy="97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CCS Care Coordinators</a:t>
          </a:r>
        </a:p>
      </dsp:txBody>
      <dsp:txXfrm>
        <a:off x="0" y="0"/>
        <a:ext cx="10427840" cy="975824"/>
      </dsp:txXfrm>
    </dsp:sp>
    <dsp:sp modelId="{B25D0DA5-8DB4-4834-8B5B-BD45AB8B52FD}">
      <dsp:nvSpPr>
        <dsp:cNvPr id="0" name=""/>
        <dsp:cNvSpPr/>
      </dsp:nvSpPr>
      <dsp:spPr>
        <a:xfrm>
          <a:off x="0" y="975824"/>
          <a:ext cx="104278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34E5C-D435-4BB4-A23F-194064A8E3B9}">
      <dsp:nvSpPr>
        <dsp:cNvPr id="0" name=""/>
        <dsp:cNvSpPr/>
      </dsp:nvSpPr>
      <dsp:spPr>
        <a:xfrm>
          <a:off x="0" y="975824"/>
          <a:ext cx="10427840" cy="97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MHP/SAP</a:t>
          </a:r>
        </a:p>
      </dsp:txBody>
      <dsp:txXfrm>
        <a:off x="0" y="975824"/>
        <a:ext cx="10427840" cy="975824"/>
      </dsp:txXfrm>
    </dsp:sp>
    <dsp:sp modelId="{4D367DE6-1E9F-42BB-9822-9125AF0B0883}">
      <dsp:nvSpPr>
        <dsp:cNvPr id="0" name=""/>
        <dsp:cNvSpPr/>
      </dsp:nvSpPr>
      <dsp:spPr>
        <a:xfrm>
          <a:off x="0" y="1951649"/>
          <a:ext cx="104278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DB142-DA68-4C33-AFC5-F9A7C5006A7E}">
      <dsp:nvSpPr>
        <dsp:cNvPr id="0" name=""/>
        <dsp:cNvSpPr/>
      </dsp:nvSpPr>
      <dsp:spPr>
        <a:xfrm>
          <a:off x="0" y="1951649"/>
          <a:ext cx="10427840" cy="97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CCS Admin</a:t>
          </a:r>
        </a:p>
      </dsp:txBody>
      <dsp:txXfrm>
        <a:off x="0" y="1951649"/>
        <a:ext cx="10427840" cy="975824"/>
      </dsp:txXfrm>
    </dsp:sp>
    <dsp:sp modelId="{4E7AB942-233A-43FA-A6B7-5891A8D0ED3F}">
      <dsp:nvSpPr>
        <dsp:cNvPr id="0" name=""/>
        <dsp:cNvSpPr/>
      </dsp:nvSpPr>
      <dsp:spPr>
        <a:xfrm>
          <a:off x="0" y="2927473"/>
          <a:ext cx="104278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5AB2F-3199-4128-A603-6BF9BCBD0D79}">
      <dsp:nvSpPr>
        <dsp:cNvPr id="0" name=""/>
        <dsp:cNvSpPr/>
      </dsp:nvSpPr>
      <dsp:spPr>
        <a:xfrm>
          <a:off x="0" y="2927473"/>
          <a:ext cx="10427840" cy="97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PSG Clinical Director </a:t>
          </a:r>
        </a:p>
      </dsp:txBody>
      <dsp:txXfrm>
        <a:off x="0" y="2927473"/>
        <a:ext cx="10427840" cy="9758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90898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5646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23627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98235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78089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7057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2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29199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0859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01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10/18/2022</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83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10/18/2022</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3005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4F1B1F-38C9-4BA3-8793-E2B6FC978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E507DC-127A-F249-58D8-99BFD10CD5E6}"/>
              </a:ext>
            </a:extLst>
          </p:cNvPr>
          <p:cNvPicPr>
            <a:picLocks noChangeAspect="1"/>
          </p:cNvPicPr>
          <p:nvPr/>
        </p:nvPicPr>
        <p:blipFill rotWithShape="1">
          <a:blip r:embed="rId2">
            <a:alphaModFix amt="40000"/>
          </a:blip>
          <a:srcRect t="3072" b="12973"/>
          <a:stretch/>
        </p:blipFill>
        <p:spPr>
          <a:xfrm>
            <a:off x="6822" y="10"/>
            <a:ext cx="12191999" cy="6857990"/>
          </a:xfrm>
          <a:prstGeom prst="rect">
            <a:avLst/>
          </a:prstGeom>
        </p:spPr>
      </p:pic>
      <p:sp>
        <p:nvSpPr>
          <p:cNvPr id="2" name="Title 1">
            <a:extLst>
              <a:ext uri="{FF2B5EF4-FFF2-40B4-BE49-F238E27FC236}">
                <a16:creationId xmlns:a16="http://schemas.microsoft.com/office/drawing/2014/main" id="{6326A208-69E1-4814-8B06-5C76A410389B}"/>
              </a:ext>
            </a:extLst>
          </p:cNvPr>
          <p:cNvSpPr>
            <a:spLocks noGrp="1"/>
          </p:cNvSpPr>
          <p:nvPr>
            <p:ph type="ctrTitle"/>
          </p:nvPr>
        </p:nvSpPr>
        <p:spPr>
          <a:xfrm>
            <a:off x="2629691" y="1256045"/>
            <a:ext cx="6962052" cy="1884207"/>
          </a:xfrm>
        </p:spPr>
        <p:txBody>
          <a:bodyPr anchor="b">
            <a:normAutofit/>
          </a:bodyPr>
          <a:lstStyle/>
          <a:p>
            <a:pPr algn="ctr"/>
            <a:r>
              <a:rPr lang="en-US" dirty="0">
                <a:solidFill>
                  <a:srgbClr val="FFFFFF"/>
                </a:solidFill>
              </a:rPr>
              <a:t>Climbing Tiers</a:t>
            </a:r>
          </a:p>
        </p:txBody>
      </p:sp>
      <p:sp>
        <p:nvSpPr>
          <p:cNvPr id="3" name="Subtitle 2">
            <a:extLst>
              <a:ext uri="{FF2B5EF4-FFF2-40B4-BE49-F238E27FC236}">
                <a16:creationId xmlns:a16="http://schemas.microsoft.com/office/drawing/2014/main" id="{E43EA4C3-8BC2-41AB-8B4B-235D00324806}"/>
              </a:ext>
            </a:extLst>
          </p:cNvPr>
          <p:cNvSpPr>
            <a:spLocks noGrp="1"/>
          </p:cNvSpPr>
          <p:nvPr>
            <p:ph type="subTitle" idx="1"/>
          </p:nvPr>
        </p:nvSpPr>
        <p:spPr>
          <a:xfrm>
            <a:off x="2811857" y="5159228"/>
            <a:ext cx="6581930" cy="746640"/>
          </a:xfrm>
        </p:spPr>
        <p:txBody>
          <a:bodyPr>
            <a:normAutofit/>
          </a:bodyPr>
          <a:lstStyle/>
          <a:p>
            <a:pPr algn="ctr"/>
            <a:r>
              <a:rPr lang="en-US">
                <a:solidFill>
                  <a:srgbClr val="FFFFFF"/>
                </a:solidFill>
              </a:rPr>
              <a:t>PSG: Moving from CCS Tier 2 to Tier 1</a:t>
            </a:r>
          </a:p>
        </p:txBody>
      </p:sp>
      <p:cxnSp>
        <p:nvCxnSpPr>
          <p:cNvPr id="11" name="Straight Connector 10">
            <a:extLst>
              <a:ext uri="{FF2B5EF4-FFF2-40B4-BE49-F238E27FC236}">
                <a16:creationId xmlns:a16="http://schemas.microsoft.com/office/drawing/2014/main" id="{6B5C80BC-C547-4FD8-9B68-6A9207F085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1557" y="3481804"/>
            <a:ext cx="0" cy="1310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1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6992-DCED-4975-B1B4-A9E5BBD262FC}"/>
              </a:ext>
            </a:extLst>
          </p:cNvPr>
          <p:cNvSpPr>
            <a:spLocks noGrp="1"/>
          </p:cNvSpPr>
          <p:nvPr>
            <p:ph type="title"/>
          </p:nvPr>
        </p:nvSpPr>
        <p:spPr/>
        <p:txBody>
          <a:bodyPr/>
          <a:lstStyle/>
          <a:p>
            <a:pPr algn="ctr"/>
            <a:r>
              <a:rPr lang="en-US" dirty="0"/>
              <a:t>Change Team</a:t>
            </a:r>
          </a:p>
        </p:txBody>
      </p:sp>
      <p:graphicFrame>
        <p:nvGraphicFramePr>
          <p:cNvPr id="5" name="Content Placeholder 2">
            <a:extLst>
              <a:ext uri="{FF2B5EF4-FFF2-40B4-BE49-F238E27FC236}">
                <a16:creationId xmlns:a16="http://schemas.microsoft.com/office/drawing/2014/main" id="{B7BCF570-5220-4C4A-72FD-E8DA36A3375C}"/>
              </a:ext>
            </a:extLst>
          </p:cNvPr>
          <p:cNvGraphicFramePr>
            <a:graphicFrameLocks noGrp="1"/>
          </p:cNvGraphicFramePr>
          <p:nvPr>
            <p:ph idx="1"/>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70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483C7-B953-4EB5-AA49-530ADFE667D2}"/>
              </a:ext>
            </a:extLst>
          </p:cNvPr>
          <p:cNvSpPr>
            <a:spLocks noGrp="1"/>
          </p:cNvSpPr>
          <p:nvPr>
            <p:ph type="title"/>
          </p:nvPr>
        </p:nvSpPr>
        <p:spPr>
          <a:xfrm>
            <a:off x="764593" y="895440"/>
            <a:ext cx="4569407" cy="1560083"/>
          </a:xfrm>
        </p:spPr>
        <p:txBody>
          <a:bodyPr>
            <a:normAutofit/>
          </a:bodyPr>
          <a:lstStyle/>
          <a:p>
            <a:r>
              <a:rPr lang="en-US" dirty="0"/>
              <a:t>Aim</a:t>
            </a:r>
            <a:endParaRPr lang="en-US"/>
          </a:p>
        </p:txBody>
      </p:sp>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965122-8FDF-4552-B851-EFB74CAF04D3}"/>
              </a:ext>
            </a:extLst>
          </p:cNvPr>
          <p:cNvSpPr>
            <a:spLocks noGrp="1"/>
          </p:cNvSpPr>
          <p:nvPr>
            <p:ph idx="1"/>
          </p:nvPr>
        </p:nvSpPr>
        <p:spPr>
          <a:xfrm>
            <a:off x="1570033" y="2753546"/>
            <a:ext cx="3746928" cy="3402555"/>
          </a:xfrm>
        </p:spPr>
        <p:txBody>
          <a:bodyPr anchor="t">
            <a:normAutofit/>
          </a:bodyPr>
          <a:lstStyle/>
          <a:p>
            <a:r>
              <a:rPr lang="en-US" dirty="0"/>
              <a:t>Move to CCS Tier 1 by more accurate, complete, and timely documentation and assessments </a:t>
            </a:r>
          </a:p>
        </p:txBody>
      </p:sp>
      <p:pic>
        <p:nvPicPr>
          <p:cNvPr id="5" name="Picture 4" descr="Coloured organisers on shelves">
            <a:extLst>
              <a:ext uri="{FF2B5EF4-FFF2-40B4-BE49-F238E27FC236}">
                <a16:creationId xmlns:a16="http://schemas.microsoft.com/office/drawing/2014/main" id="{7908CC28-4937-7FE9-59B9-C9E658577245}"/>
              </a:ext>
            </a:extLst>
          </p:cNvPr>
          <p:cNvPicPr>
            <a:picLocks noChangeAspect="1"/>
          </p:cNvPicPr>
          <p:nvPr/>
        </p:nvPicPr>
        <p:blipFill rotWithShape="1">
          <a:blip r:embed="rId2"/>
          <a:srcRect l="10188" r="29848" b="-2"/>
          <a:stretch/>
        </p:blipFill>
        <p:spPr>
          <a:xfrm>
            <a:off x="6096000" y="-16591"/>
            <a:ext cx="6107073" cy="6874591"/>
          </a:xfrm>
          <a:prstGeom prst="rect">
            <a:avLst/>
          </a:prstGeom>
        </p:spPr>
      </p:pic>
    </p:spTree>
    <p:extLst>
      <p:ext uri="{BB962C8B-B14F-4D97-AF65-F5344CB8AC3E}">
        <p14:creationId xmlns:p14="http://schemas.microsoft.com/office/powerpoint/2010/main" val="36039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2F56-E494-4976-A7E5-285ADC05209D}"/>
              </a:ext>
            </a:extLst>
          </p:cNvPr>
          <p:cNvSpPr>
            <a:spLocks noGrp="1"/>
          </p:cNvSpPr>
          <p:nvPr>
            <p:ph type="title"/>
          </p:nvPr>
        </p:nvSpPr>
        <p:spPr/>
        <p:txBody>
          <a:bodyPr/>
          <a:lstStyle/>
          <a:p>
            <a:pPr algn="ctr"/>
            <a:r>
              <a:rPr lang="en-US" dirty="0"/>
              <a:t>Change</a:t>
            </a:r>
          </a:p>
        </p:txBody>
      </p:sp>
      <p:sp>
        <p:nvSpPr>
          <p:cNvPr id="3" name="Content Placeholder 2">
            <a:extLst>
              <a:ext uri="{FF2B5EF4-FFF2-40B4-BE49-F238E27FC236}">
                <a16:creationId xmlns:a16="http://schemas.microsoft.com/office/drawing/2014/main" id="{88EE0335-8451-457F-AE42-4CF44D9E224A}"/>
              </a:ext>
            </a:extLst>
          </p:cNvPr>
          <p:cNvSpPr>
            <a:spLocks noGrp="1"/>
          </p:cNvSpPr>
          <p:nvPr>
            <p:ph idx="1"/>
          </p:nvPr>
        </p:nvSpPr>
        <p:spPr/>
        <p:txBody>
          <a:bodyPr/>
          <a:lstStyle/>
          <a:p>
            <a:r>
              <a:rPr lang="en-US" dirty="0"/>
              <a:t>Updated 6-month and annual checklists to include frequently missed tasks that have previously led to denials on submitted plans. Checklists are required to be completed by the CC and signed off by the MHP/SAP and admin. New checklists were implemented in April. </a:t>
            </a:r>
          </a:p>
          <a:p>
            <a:r>
              <a:rPr lang="en-US" dirty="0"/>
              <a:t>Target: to decrease initial plan denials from CCS county admin </a:t>
            </a:r>
          </a:p>
        </p:txBody>
      </p:sp>
    </p:spTree>
    <p:extLst>
      <p:ext uri="{BB962C8B-B14F-4D97-AF65-F5344CB8AC3E}">
        <p14:creationId xmlns:p14="http://schemas.microsoft.com/office/powerpoint/2010/main" val="301043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B19DF-FDB3-4CC8-93F4-050105D89343}"/>
              </a:ext>
            </a:extLst>
          </p:cNvPr>
          <p:cNvSpPr>
            <a:spLocks noGrp="1"/>
          </p:cNvSpPr>
          <p:nvPr>
            <p:ph type="title"/>
          </p:nvPr>
        </p:nvSpPr>
        <p:spPr>
          <a:xfrm>
            <a:off x="5987607" y="885039"/>
            <a:ext cx="5262778" cy="1570485"/>
          </a:xfrm>
        </p:spPr>
        <p:txBody>
          <a:bodyPr anchor="b">
            <a:normAutofit/>
          </a:bodyPr>
          <a:lstStyle/>
          <a:p>
            <a:r>
              <a:rPr lang="en-US" dirty="0"/>
              <a:t>Data</a:t>
            </a:r>
          </a:p>
        </p:txBody>
      </p:sp>
      <p:pic>
        <p:nvPicPr>
          <p:cNvPr id="5" name="Content Placeholder 4" descr="Chart, bar chart&#10;&#10;Description automatically generated">
            <a:extLst>
              <a:ext uri="{FF2B5EF4-FFF2-40B4-BE49-F238E27FC236}">
                <a16:creationId xmlns:a16="http://schemas.microsoft.com/office/drawing/2014/main" id="{3E380E31-ADE6-4A14-A55D-0DBB8E04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15" y="1944326"/>
            <a:ext cx="4392385" cy="2855050"/>
          </a:xfrm>
          <a:prstGeom prst="rect">
            <a:avLst/>
          </a:prstGeom>
        </p:spPr>
      </p:pic>
      <p:sp>
        <p:nvSpPr>
          <p:cNvPr id="9" name="Content Placeholder 8">
            <a:extLst>
              <a:ext uri="{FF2B5EF4-FFF2-40B4-BE49-F238E27FC236}">
                <a16:creationId xmlns:a16="http://schemas.microsoft.com/office/drawing/2014/main" id="{398868E4-56C9-9CCA-3DC4-DB982F82962E}"/>
              </a:ext>
            </a:extLst>
          </p:cNvPr>
          <p:cNvSpPr>
            <a:spLocks noGrp="1"/>
          </p:cNvSpPr>
          <p:nvPr>
            <p:ph idx="1"/>
          </p:nvPr>
        </p:nvSpPr>
        <p:spPr>
          <a:xfrm>
            <a:off x="5987607" y="2813959"/>
            <a:ext cx="5262778" cy="3159001"/>
          </a:xfrm>
        </p:spPr>
        <p:txBody>
          <a:bodyPr anchor="b">
            <a:normAutofit/>
          </a:bodyPr>
          <a:lstStyle/>
          <a:p>
            <a:r>
              <a:rPr lang="en-US"/>
              <a:t>April = 4 denials</a:t>
            </a:r>
          </a:p>
          <a:p>
            <a:r>
              <a:rPr lang="en-US"/>
              <a:t>May = 3 denials</a:t>
            </a:r>
          </a:p>
          <a:p>
            <a:r>
              <a:rPr lang="en-US"/>
              <a:t>June = 0 denials</a:t>
            </a:r>
          </a:p>
          <a:p>
            <a:r>
              <a:rPr lang="en-US"/>
              <a:t>July = 0 denials</a:t>
            </a:r>
          </a:p>
          <a:p>
            <a:r>
              <a:rPr lang="en-US"/>
              <a:t>**ended in July because we were awarded tier 1 status at the end of the month </a:t>
            </a:r>
            <a:endParaRPr lang="en-US" dirty="0"/>
          </a:p>
        </p:txBody>
      </p:sp>
      <p:cxnSp>
        <p:nvCxnSpPr>
          <p:cNvPr id="24" name="Straight Connector 2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61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CA6AB-7510-4EBA-B108-D6CFE637A152}"/>
              </a:ext>
            </a:extLst>
          </p:cNvPr>
          <p:cNvSpPr>
            <a:spLocks noGrp="1"/>
          </p:cNvSpPr>
          <p:nvPr>
            <p:ph type="title"/>
          </p:nvPr>
        </p:nvSpPr>
        <p:spPr>
          <a:xfrm>
            <a:off x="5152238" y="895440"/>
            <a:ext cx="6125361" cy="1560083"/>
          </a:xfrm>
        </p:spPr>
        <p:txBody>
          <a:bodyPr>
            <a:normAutofit/>
          </a:bodyPr>
          <a:lstStyle/>
          <a:p>
            <a:r>
              <a:rPr lang="en-US" dirty="0"/>
              <a:t>Impact</a:t>
            </a:r>
            <a:endParaRPr lang="en-US"/>
          </a:p>
        </p:txBody>
      </p:sp>
      <p:pic>
        <p:nvPicPr>
          <p:cNvPr id="5" name="Picture 4" descr="Floorplan on a table">
            <a:extLst>
              <a:ext uri="{FF2B5EF4-FFF2-40B4-BE49-F238E27FC236}">
                <a16:creationId xmlns:a16="http://schemas.microsoft.com/office/drawing/2014/main" id="{B158348B-A01E-19CF-F701-80639F00CDDF}"/>
              </a:ext>
            </a:extLst>
          </p:cNvPr>
          <p:cNvPicPr>
            <a:picLocks noChangeAspect="1"/>
          </p:cNvPicPr>
          <p:nvPr/>
        </p:nvPicPr>
        <p:blipFill rotWithShape="1">
          <a:blip r:embed="rId2"/>
          <a:srcRect l="34679" r="18044"/>
          <a:stretch/>
        </p:blipFill>
        <p:spPr>
          <a:xfrm>
            <a:off x="1" y="-16591"/>
            <a:ext cx="4610100" cy="6874591"/>
          </a:xfrm>
          <a:prstGeom prst="rect">
            <a:avLst/>
          </a:prstGeom>
        </p:spPr>
      </p:pic>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5C3AFA-7CE3-49CC-B6CD-ACAA756690FA}"/>
              </a:ext>
            </a:extLst>
          </p:cNvPr>
          <p:cNvSpPr>
            <a:spLocks noGrp="1"/>
          </p:cNvSpPr>
          <p:nvPr>
            <p:ph idx="1"/>
          </p:nvPr>
        </p:nvSpPr>
        <p:spPr>
          <a:xfrm>
            <a:off x="5974717" y="2753546"/>
            <a:ext cx="5302882" cy="3494854"/>
          </a:xfrm>
        </p:spPr>
        <p:txBody>
          <a:bodyPr anchor="t">
            <a:normAutofit/>
          </a:bodyPr>
          <a:lstStyle/>
          <a:p>
            <a:r>
              <a:rPr lang="en-US" dirty="0"/>
              <a:t>Care coordinators have made these changes in the checklist as part of their routine for completing plans. Plans are completed in a more accurate and complete manner. </a:t>
            </a:r>
          </a:p>
        </p:txBody>
      </p:sp>
    </p:spTree>
    <p:extLst>
      <p:ext uri="{BB962C8B-B14F-4D97-AF65-F5344CB8AC3E}">
        <p14:creationId xmlns:p14="http://schemas.microsoft.com/office/powerpoint/2010/main" val="279919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0BD68-1231-407C-8116-ECDD33B52914}"/>
              </a:ext>
            </a:extLst>
          </p:cNvPr>
          <p:cNvSpPr>
            <a:spLocks noGrp="1"/>
          </p:cNvSpPr>
          <p:nvPr>
            <p:ph type="title"/>
          </p:nvPr>
        </p:nvSpPr>
        <p:spPr>
          <a:xfrm>
            <a:off x="764593" y="895440"/>
            <a:ext cx="4569407" cy="1560083"/>
          </a:xfrm>
        </p:spPr>
        <p:txBody>
          <a:bodyPr>
            <a:normAutofit/>
          </a:bodyPr>
          <a:lstStyle/>
          <a:p>
            <a:r>
              <a:rPr lang="en-US" dirty="0"/>
              <a:t>Next steps </a:t>
            </a:r>
            <a:endParaRPr lang="en-US"/>
          </a:p>
        </p:txBody>
      </p:sp>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1CB282-D599-4CDD-91F2-946F6F46D931}"/>
              </a:ext>
            </a:extLst>
          </p:cNvPr>
          <p:cNvSpPr>
            <a:spLocks noGrp="1"/>
          </p:cNvSpPr>
          <p:nvPr>
            <p:ph idx="1"/>
          </p:nvPr>
        </p:nvSpPr>
        <p:spPr>
          <a:xfrm>
            <a:off x="1570033" y="2753546"/>
            <a:ext cx="3746928" cy="3402555"/>
          </a:xfrm>
        </p:spPr>
        <p:txBody>
          <a:bodyPr anchor="t">
            <a:normAutofit/>
          </a:bodyPr>
          <a:lstStyle/>
          <a:p>
            <a:r>
              <a:rPr lang="en-US" dirty="0"/>
              <a:t>Train new staff with these new checklists and ensure that all staff are often reminded of the process needed to complete plans </a:t>
            </a:r>
          </a:p>
        </p:txBody>
      </p:sp>
      <p:pic>
        <p:nvPicPr>
          <p:cNvPr id="5" name="Picture 4" descr="View of motion blurred underground railway">
            <a:extLst>
              <a:ext uri="{FF2B5EF4-FFF2-40B4-BE49-F238E27FC236}">
                <a16:creationId xmlns:a16="http://schemas.microsoft.com/office/drawing/2014/main" id="{76FF4D1D-C5BE-1D41-94C8-909EF9B5EE2E}"/>
              </a:ext>
            </a:extLst>
          </p:cNvPr>
          <p:cNvPicPr>
            <a:picLocks noChangeAspect="1"/>
          </p:cNvPicPr>
          <p:nvPr/>
        </p:nvPicPr>
        <p:blipFill rotWithShape="1">
          <a:blip r:embed="rId2"/>
          <a:srcRect l="36513" r="4190" b="2"/>
          <a:stretch/>
        </p:blipFill>
        <p:spPr>
          <a:xfrm>
            <a:off x="6096000" y="-16591"/>
            <a:ext cx="6107073" cy="6874591"/>
          </a:xfrm>
          <a:prstGeom prst="rect">
            <a:avLst/>
          </a:prstGeom>
        </p:spPr>
      </p:pic>
    </p:spTree>
    <p:extLst>
      <p:ext uri="{BB962C8B-B14F-4D97-AF65-F5344CB8AC3E}">
        <p14:creationId xmlns:p14="http://schemas.microsoft.com/office/powerpoint/2010/main" val="2990542250"/>
      </p:ext>
    </p:extLst>
  </p:cSld>
  <p:clrMapOvr>
    <a:masterClrMapping/>
  </p:clrMapOvr>
</p:sld>
</file>

<file path=ppt/theme/theme1.xml><?xml version="1.0" encoding="utf-8"?>
<a:theme xmlns:a="http://schemas.openxmlformats.org/drawingml/2006/main" name="VaultVTI">
  <a:themeElements>
    <a:clrScheme name="AnalogousFromDarkSeed_2SEEDS">
      <a:dk1>
        <a:srgbClr val="000000"/>
      </a:dk1>
      <a:lt1>
        <a:srgbClr val="FFFFFF"/>
      </a:lt1>
      <a:dk2>
        <a:srgbClr val="1B212F"/>
      </a:dk2>
      <a:lt2>
        <a:srgbClr val="F3F3F0"/>
      </a:lt2>
      <a:accent1>
        <a:srgbClr val="3C31D9"/>
      </a:accent1>
      <a:accent2>
        <a:srgbClr val="296BE7"/>
      </a:accent2>
      <a:accent3>
        <a:srgbClr val="8529E7"/>
      </a:accent3>
      <a:accent4>
        <a:srgbClr val="CAA916"/>
      </a:accent4>
      <a:accent5>
        <a:srgbClr val="97BA21"/>
      </a:accent5>
      <a:accent6>
        <a:srgbClr val="53C515"/>
      </a:accent6>
      <a:hlink>
        <a:srgbClr val="BF3F76"/>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otalTime>37</TotalTime>
  <Words>189</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Georgia Pro Light</vt:lpstr>
      <vt:lpstr>VaultVTI</vt:lpstr>
      <vt:lpstr>Climbing Tiers</vt:lpstr>
      <vt:lpstr>Change Team</vt:lpstr>
      <vt:lpstr>Aim</vt:lpstr>
      <vt:lpstr>Change</vt:lpstr>
      <vt:lpstr>Data</vt:lpstr>
      <vt:lpstr>Impact</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Climbing Tiers</dc:title>
  <dc:creator>Tessa Reynolds</dc:creator>
  <cp:lastModifiedBy>Moebius, Amy</cp:lastModifiedBy>
  <cp:revision>2</cp:revision>
  <dcterms:created xsi:type="dcterms:W3CDTF">2022-10-10T18:55:03Z</dcterms:created>
  <dcterms:modified xsi:type="dcterms:W3CDTF">2022-10-18T19:34:43Z</dcterms:modified>
</cp:coreProperties>
</file>