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62" r:id="rId4"/>
    <p:sldId id="263" r:id="rId5"/>
    <p:sldId id="265" r:id="rId6"/>
    <p:sldId id="26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5" d="100"/>
          <a:sy n="55" d="100"/>
        </p:scale>
        <p:origin x="758"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54B84-C0B4-442E-9874-6903D86ED0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D62A14-1F35-4C62-8925-471405D516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7DB2E2-2B91-4109-97BA-64A7512A7381}"/>
              </a:ext>
            </a:extLst>
          </p:cNvPr>
          <p:cNvSpPr>
            <a:spLocks noGrp="1"/>
          </p:cNvSpPr>
          <p:nvPr>
            <p:ph type="dt" sz="half" idx="10"/>
          </p:nvPr>
        </p:nvSpPr>
        <p:spPr/>
        <p:txBody>
          <a:bodyPr/>
          <a:lstStyle/>
          <a:p>
            <a:fld id="{2D9C3056-70F0-4E2F-8ACC-4309B7DDAC8F}" type="datetimeFigureOut">
              <a:rPr lang="en-US" smtClean="0"/>
              <a:t>10/26/2021</a:t>
            </a:fld>
            <a:endParaRPr lang="en-US"/>
          </a:p>
        </p:txBody>
      </p:sp>
      <p:sp>
        <p:nvSpPr>
          <p:cNvPr id="5" name="Footer Placeholder 4">
            <a:extLst>
              <a:ext uri="{FF2B5EF4-FFF2-40B4-BE49-F238E27FC236}">
                <a16:creationId xmlns:a16="http://schemas.microsoft.com/office/drawing/2014/main" id="{333B0238-6EBB-473A-8357-8ED7DFCC1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060CE-E2A0-476F-B6E0-494BDFFB3634}"/>
              </a:ext>
            </a:extLst>
          </p:cNvPr>
          <p:cNvSpPr>
            <a:spLocks noGrp="1"/>
          </p:cNvSpPr>
          <p:nvPr>
            <p:ph type="sldNum" sz="quarter" idx="12"/>
          </p:nvPr>
        </p:nvSpPr>
        <p:spPr/>
        <p:txBody>
          <a:bodyPr/>
          <a:lstStyle/>
          <a:p>
            <a:fld id="{DED66893-A7BA-4AFB-B084-4A6B2E15D4C4}" type="slidenum">
              <a:rPr lang="en-US" smtClean="0"/>
              <a:t>‹#›</a:t>
            </a:fld>
            <a:endParaRPr lang="en-US"/>
          </a:p>
        </p:txBody>
      </p:sp>
    </p:spTree>
    <p:extLst>
      <p:ext uri="{BB962C8B-B14F-4D97-AF65-F5344CB8AC3E}">
        <p14:creationId xmlns:p14="http://schemas.microsoft.com/office/powerpoint/2010/main" val="853967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39294-A6D5-488E-911C-D92E118606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374010-770C-4701-B8D1-8A927E7D8D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04B218-B942-476F-9F2C-51785FD164DB}"/>
              </a:ext>
            </a:extLst>
          </p:cNvPr>
          <p:cNvSpPr>
            <a:spLocks noGrp="1"/>
          </p:cNvSpPr>
          <p:nvPr>
            <p:ph type="dt" sz="half" idx="10"/>
          </p:nvPr>
        </p:nvSpPr>
        <p:spPr/>
        <p:txBody>
          <a:bodyPr/>
          <a:lstStyle/>
          <a:p>
            <a:fld id="{2D9C3056-70F0-4E2F-8ACC-4309B7DDAC8F}" type="datetimeFigureOut">
              <a:rPr lang="en-US" smtClean="0"/>
              <a:t>10/26/2021</a:t>
            </a:fld>
            <a:endParaRPr lang="en-US"/>
          </a:p>
        </p:txBody>
      </p:sp>
      <p:sp>
        <p:nvSpPr>
          <p:cNvPr id="5" name="Footer Placeholder 4">
            <a:extLst>
              <a:ext uri="{FF2B5EF4-FFF2-40B4-BE49-F238E27FC236}">
                <a16:creationId xmlns:a16="http://schemas.microsoft.com/office/drawing/2014/main" id="{9A8D9FAD-2F7B-4C6A-800C-1653B5E847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1F39B2-BD12-4D03-94E1-349A5347D873}"/>
              </a:ext>
            </a:extLst>
          </p:cNvPr>
          <p:cNvSpPr>
            <a:spLocks noGrp="1"/>
          </p:cNvSpPr>
          <p:nvPr>
            <p:ph type="sldNum" sz="quarter" idx="12"/>
          </p:nvPr>
        </p:nvSpPr>
        <p:spPr/>
        <p:txBody>
          <a:bodyPr/>
          <a:lstStyle/>
          <a:p>
            <a:fld id="{DED66893-A7BA-4AFB-B084-4A6B2E15D4C4}" type="slidenum">
              <a:rPr lang="en-US" smtClean="0"/>
              <a:t>‹#›</a:t>
            </a:fld>
            <a:endParaRPr lang="en-US"/>
          </a:p>
        </p:txBody>
      </p:sp>
    </p:spTree>
    <p:extLst>
      <p:ext uri="{BB962C8B-B14F-4D97-AF65-F5344CB8AC3E}">
        <p14:creationId xmlns:p14="http://schemas.microsoft.com/office/powerpoint/2010/main" val="3220740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778C81-636C-40FA-977C-DADA065709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B8F2F4-2345-4934-A200-BD2DA454BA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2716CD-DD50-44C2-8653-5AAA928319EE}"/>
              </a:ext>
            </a:extLst>
          </p:cNvPr>
          <p:cNvSpPr>
            <a:spLocks noGrp="1"/>
          </p:cNvSpPr>
          <p:nvPr>
            <p:ph type="dt" sz="half" idx="10"/>
          </p:nvPr>
        </p:nvSpPr>
        <p:spPr/>
        <p:txBody>
          <a:bodyPr/>
          <a:lstStyle/>
          <a:p>
            <a:fld id="{2D9C3056-70F0-4E2F-8ACC-4309B7DDAC8F}" type="datetimeFigureOut">
              <a:rPr lang="en-US" smtClean="0"/>
              <a:t>10/26/2021</a:t>
            </a:fld>
            <a:endParaRPr lang="en-US"/>
          </a:p>
        </p:txBody>
      </p:sp>
      <p:sp>
        <p:nvSpPr>
          <p:cNvPr id="5" name="Footer Placeholder 4">
            <a:extLst>
              <a:ext uri="{FF2B5EF4-FFF2-40B4-BE49-F238E27FC236}">
                <a16:creationId xmlns:a16="http://schemas.microsoft.com/office/drawing/2014/main" id="{60B16593-758D-4B86-8CE6-3EDE01070A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0C347-F7AC-4C10-A90B-3D2C2640086C}"/>
              </a:ext>
            </a:extLst>
          </p:cNvPr>
          <p:cNvSpPr>
            <a:spLocks noGrp="1"/>
          </p:cNvSpPr>
          <p:nvPr>
            <p:ph type="sldNum" sz="quarter" idx="12"/>
          </p:nvPr>
        </p:nvSpPr>
        <p:spPr/>
        <p:txBody>
          <a:bodyPr/>
          <a:lstStyle/>
          <a:p>
            <a:fld id="{DED66893-A7BA-4AFB-B084-4A6B2E15D4C4}" type="slidenum">
              <a:rPr lang="en-US" smtClean="0"/>
              <a:t>‹#›</a:t>
            </a:fld>
            <a:endParaRPr lang="en-US"/>
          </a:p>
        </p:txBody>
      </p:sp>
    </p:spTree>
    <p:extLst>
      <p:ext uri="{BB962C8B-B14F-4D97-AF65-F5344CB8AC3E}">
        <p14:creationId xmlns:p14="http://schemas.microsoft.com/office/powerpoint/2010/main" val="1076230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4E269-3456-4991-B47B-C5023FAE4A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5A176D-BA76-4F8C-884B-769A30A960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DF8261-AB36-4C3E-AE07-1C5015A8D23F}"/>
              </a:ext>
            </a:extLst>
          </p:cNvPr>
          <p:cNvSpPr>
            <a:spLocks noGrp="1"/>
          </p:cNvSpPr>
          <p:nvPr>
            <p:ph type="dt" sz="half" idx="10"/>
          </p:nvPr>
        </p:nvSpPr>
        <p:spPr/>
        <p:txBody>
          <a:bodyPr/>
          <a:lstStyle/>
          <a:p>
            <a:fld id="{2D9C3056-70F0-4E2F-8ACC-4309B7DDAC8F}" type="datetimeFigureOut">
              <a:rPr lang="en-US" smtClean="0"/>
              <a:t>10/26/2021</a:t>
            </a:fld>
            <a:endParaRPr lang="en-US"/>
          </a:p>
        </p:txBody>
      </p:sp>
      <p:sp>
        <p:nvSpPr>
          <p:cNvPr id="5" name="Footer Placeholder 4">
            <a:extLst>
              <a:ext uri="{FF2B5EF4-FFF2-40B4-BE49-F238E27FC236}">
                <a16:creationId xmlns:a16="http://schemas.microsoft.com/office/drawing/2014/main" id="{FB47A9DC-4A47-4AF1-ABB3-9AF23C0F84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C1B6B0-C2B0-4079-845A-34151083A394}"/>
              </a:ext>
            </a:extLst>
          </p:cNvPr>
          <p:cNvSpPr>
            <a:spLocks noGrp="1"/>
          </p:cNvSpPr>
          <p:nvPr>
            <p:ph type="sldNum" sz="quarter" idx="12"/>
          </p:nvPr>
        </p:nvSpPr>
        <p:spPr/>
        <p:txBody>
          <a:bodyPr/>
          <a:lstStyle/>
          <a:p>
            <a:fld id="{DED66893-A7BA-4AFB-B084-4A6B2E15D4C4}" type="slidenum">
              <a:rPr lang="en-US" smtClean="0"/>
              <a:t>‹#›</a:t>
            </a:fld>
            <a:endParaRPr lang="en-US"/>
          </a:p>
        </p:txBody>
      </p:sp>
    </p:spTree>
    <p:extLst>
      <p:ext uri="{BB962C8B-B14F-4D97-AF65-F5344CB8AC3E}">
        <p14:creationId xmlns:p14="http://schemas.microsoft.com/office/powerpoint/2010/main" val="383941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5BAD7-E27D-42A9-8244-0C05DE76C9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33A65A-80F8-4DC5-9B8F-0F0996D77D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E3A5EC-3888-48CF-9883-CE8CD6900A4D}"/>
              </a:ext>
            </a:extLst>
          </p:cNvPr>
          <p:cNvSpPr>
            <a:spLocks noGrp="1"/>
          </p:cNvSpPr>
          <p:nvPr>
            <p:ph type="dt" sz="half" idx="10"/>
          </p:nvPr>
        </p:nvSpPr>
        <p:spPr/>
        <p:txBody>
          <a:bodyPr/>
          <a:lstStyle/>
          <a:p>
            <a:fld id="{2D9C3056-70F0-4E2F-8ACC-4309B7DDAC8F}" type="datetimeFigureOut">
              <a:rPr lang="en-US" smtClean="0"/>
              <a:t>10/26/2021</a:t>
            </a:fld>
            <a:endParaRPr lang="en-US"/>
          </a:p>
        </p:txBody>
      </p:sp>
      <p:sp>
        <p:nvSpPr>
          <p:cNvPr id="5" name="Footer Placeholder 4">
            <a:extLst>
              <a:ext uri="{FF2B5EF4-FFF2-40B4-BE49-F238E27FC236}">
                <a16:creationId xmlns:a16="http://schemas.microsoft.com/office/drawing/2014/main" id="{902A4E46-9EDD-4EC7-8DF2-394C8FB7D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5BE131-73B1-4C38-9456-E3AC7A86E1E6}"/>
              </a:ext>
            </a:extLst>
          </p:cNvPr>
          <p:cNvSpPr>
            <a:spLocks noGrp="1"/>
          </p:cNvSpPr>
          <p:nvPr>
            <p:ph type="sldNum" sz="quarter" idx="12"/>
          </p:nvPr>
        </p:nvSpPr>
        <p:spPr/>
        <p:txBody>
          <a:bodyPr/>
          <a:lstStyle/>
          <a:p>
            <a:fld id="{DED66893-A7BA-4AFB-B084-4A6B2E15D4C4}" type="slidenum">
              <a:rPr lang="en-US" smtClean="0"/>
              <a:t>‹#›</a:t>
            </a:fld>
            <a:endParaRPr lang="en-US"/>
          </a:p>
        </p:txBody>
      </p:sp>
    </p:spTree>
    <p:extLst>
      <p:ext uri="{BB962C8B-B14F-4D97-AF65-F5344CB8AC3E}">
        <p14:creationId xmlns:p14="http://schemas.microsoft.com/office/powerpoint/2010/main" val="2190998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B6BA8-3E0F-42CB-A401-9453EAC88C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1EF295-E9F0-4138-8F3F-4152EF9313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5D9844-6C0E-4D63-B5F5-F1CFE10EA6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CA2BB8-B5DF-4F5D-BD3F-51ABFDC1A79F}"/>
              </a:ext>
            </a:extLst>
          </p:cNvPr>
          <p:cNvSpPr>
            <a:spLocks noGrp="1"/>
          </p:cNvSpPr>
          <p:nvPr>
            <p:ph type="dt" sz="half" idx="10"/>
          </p:nvPr>
        </p:nvSpPr>
        <p:spPr/>
        <p:txBody>
          <a:bodyPr/>
          <a:lstStyle/>
          <a:p>
            <a:fld id="{2D9C3056-70F0-4E2F-8ACC-4309B7DDAC8F}" type="datetimeFigureOut">
              <a:rPr lang="en-US" smtClean="0"/>
              <a:t>10/26/2021</a:t>
            </a:fld>
            <a:endParaRPr lang="en-US"/>
          </a:p>
        </p:txBody>
      </p:sp>
      <p:sp>
        <p:nvSpPr>
          <p:cNvPr id="6" name="Footer Placeholder 5">
            <a:extLst>
              <a:ext uri="{FF2B5EF4-FFF2-40B4-BE49-F238E27FC236}">
                <a16:creationId xmlns:a16="http://schemas.microsoft.com/office/drawing/2014/main" id="{83EC6A20-AF10-4FE5-AD6D-CA769418F3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7546A7-5882-4534-B796-1BAD898E8A90}"/>
              </a:ext>
            </a:extLst>
          </p:cNvPr>
          <p:cNvSpPr>
            <a:spLocks noGrp="1"/>
          </p:cNvSpPr>
          <p:nvPr>
            <p:ph type="sldNum" sz="quarter" idx="12"/>
          </p:nvPr>
        </p:nvSpPr>
        <p:spPr/>
        <p:txBody>
          <a:bodyPr/>
          <a:lstStyle/>
          <a:p>
            <a:fld id="{DED66893-A7BA-4AFB-B084-4A6B2E15D4C4}" type="slidenum">
              <a:rPr lang="en-US" smtClean="0"/>
              <a:t>‹#›</a:t>
            </a:fld>
            <a:endParaRPr lang="en-US"/>
          </a:p>
        </p:txBody>
      </p:sp>
    </p:spTree>
    <p:extLst>
      <p:ext uri="{BB962C8B-B14F-4D97-AF65-F5344CB8AC3E}">
        <p14:creationId xmlns:p14="http://schemas.microsoft.com/office/powerpoint/2010/main" val="801016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9BCA-E3A9-43A4-8E38-8E3699AB81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689442-B854-43B6-A4C9-B86AF5891D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2735A2-84FF-4325-A0E8-7ECB1815C4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0EBAC1-0A09-498D-98E0-EC8AB641E7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FA9374-9028-4A5F-B9D5-4AF6709F0B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4B1CC2-8DD0-4C28-85F0-F13A12DBFFEB}"/>
              </a:ext>
            </a:extLst>
          </p:cNvPr>
          <p:cNvSpPr>
            <a:spLocks noGrp="1"/>
          </p:cNvSpPr>
          <p:nvPr>
            <p:ph type="dt" sz="half" idx="10"/>
          </p:nvPr>
        </p:nvSpPr>
        <p:spPr/>
        <p:txBody>
          <a:bodyPr/>
          <a:lstStyle/>
          <a:p>
            <a:fld id="{2D9C3056-70F0-4E2F-8ACC-4309B7DDAC8F}" type="datetimeFigureOut">
              <a:rPr lang="en-US" smtClean="0"/>
              <a:t>10/26/2021</a:t>
            </a:fld>
            <a:endParaRPr lang="en-US"/>
          </a:p>
        </p:txBody>
      </p:sp>
      <p:sp>
        <p:nvSpPr>
          <p:cNvPr id="8" name="Footer Placeholder 7">
            <a:extLst>
              <a:ext uri="{FF2B5EF4-FFF2-40B4-BE49-F238E27FC236}">
                <a16:creationId xmlns:a16="http://schemas.microsoft.com/office/drawing/2014/main" id="{8F8AD00B-9A0A-44C9-B1A8-086544F5DB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E733D2-1891-41D6-8CA7-B450CEAA5E68}"/>
              </a:ext>
            </a:extLst>
          </p:cNvPr>
          <p:cNvSpPr>
            <a:spLocks noGrp="1"/>
          </p:cNvSpPr>
          <p:nvPr>
            <p:ph type="sldNum" sz="quarter" idx="12"/>
          </p:nvPr>
        </p:nvSpPr>
        <p:spPr/>
        <p:txBody>
          <a:bodyPr/>
          <a:lstStyle/>
          <a:p>
            <a:fld id="{DED66893-A7BA-4AFB-B084-4A6B2E15D4C4}" type="slidenum">
              <a:rPr lang="en-US" smtClean="0"/>
              <a:t>‹#›</a:t>
            </a:fld>
            <a:endParaRPr lang="en-US"/>
          </a:p>
        </p:txBody>
      </p:sp>
    </p:spTree>
    <p:extLst>
      <p:ext uri="{BB962C8B-B14F-4D97-AF65-F5344CB8AC3E}">
        <p14:creationId xmlns:p14="http://schemas.microsoft.com/office/powerpoint/2010/main" val="151636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36527-16B2-40BD-BE8D-B7EAB0AF5B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742171-972E-4F1B-849E-E72C3C6ACE92}"/>
              </a:ext>
            </a:extLst>
          </p:cNvPr>
          <p:cNvSpPr>
            <a:spLocks noGrp="1"/>
          </p:cNvSpPr>
          <p:nvPr>
            <p:ph type="dt" sz="half" idx="10"/>
          </p:nvPr>
        </p:nvSpPr>
        <p:spPr/>
        <p:txBody>
          <a:bodyPr/>
          <a:lstStyle/>
          <a:p>
            <a:fld id="{2D9C3056-70F0-4E2F-8ACC-4309B7DDAC8F}" type="datetimeFigureOut">
              <a:rPr lang="en-US" smtClean="0"/>
              <a:t>10/26/2021</a:t>
            </a:fld>
            <a:endParaRPr lang="en-US"/>
          </a:p>
        </p:txBody>
      </p:sp>
      <p:sp>
        <p:nvSpPr>
          <p:cNvPr id="4" name="Footer Placeholder 3">
            <a:extLst>
              <a:ext uri="{FF2B5EF4-FFF2-40B4-BE49-F238E27FC236}">
                <a16:creationId xmlns:a16="http://schemas.microsoft.com/office/drawing/2014/main" id="{E2533DD6-A9FA-4BA2-A826-5F3987393D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9429A6-5EE4-4763-A77C-7EF221792DAE}"/>
              </a:ext>
            </a:extLst>
          </p:cNvPr>
          <p:cNvSpPr>
            <a:spLocks noGrp="1"/>
          </p:cNvSpPr>
          <p:nvPr>
            <p:ph type="sldNum" sz="quarter" idx="12"/>
          </p:nvPr>
        </p:nvSpPr>
        <p:spPr/>
        <p:txBody>
          <a:bodyPr/>
          <a:lstStyle/>
          <a:p>
            <a:fld id="{DED66893-A7BA-4AFB-B084-4A6B2E15D4C4}" type="slidenum">
              <a:rPr lang="en-US" smtClean="0"/>
              <a:t>‹#›</a:t>
            </a:fld>
            <a:endParaRPr lang="en-US"/>
          </a:p>
        </p:txBody>
      </p:sp>
    </p:spTree>
    <p:extLst>
      <p:ext uri="{BB962C8B-B14F-4D97-AF65-F5344CB8AC3E}">
        <p14:creationId xmlns:p14="http://schemas.microsoft.com/office/powerpoint/2010/main" val="3148895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A07C8F-A7C5-4789-9DAF-57E129DDD483}"/>
              </a:ext>
            </a:extLst>
          </p:cNvPr>
          <p:cNvSpPr>
            <a:spLocks noGrp="1"/>
          </p:cNvSpPr>
          <p:nvPr>
            <p:ph type="dt" sz="half" idx="10"/>
          </p:nvPr>
        </p:nvSpPr>
        <p:spPr/>
        <p:txBody>
          <a:bodyPr/>
          <a:lstStyle/>
          <a:p>
            <a:fld id="{2D9C3056-70F0-4E2F-8ACC-4309B7DDAC8F}" type="datetimeFigureOut">
              <a:rPr lang="en-US" smtClean="0"/>
              <a:t>10/26/2021</a:t>
            </a:fld>
            <a:endParaRPr lang="en-US"/>
          </a:p>
        </p:txBody>
      </p:sp>
      <p:sp>
        <p:nvSpPr>
          <p:cNvPr id="3" name="Footer Placeholder 2">
            <a:extLst>
              <a:ext uri="{FF2B5EF4-FFF2-40B4-BE49-F238E27FC236}">
                <a16:creationId xmlns:a16="http://schemas.microsoft.com/office/drawing/2014/main" id="{EE4C17B7-6F2E-4E22-9AFE-E81591F236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19D9EC-B3F2-42E6-90EF-859B62E1D756}"/>
              </a:ext>
            </a:extLst>
          </p:cNvPr>
          <p:cNvSpPr>
            <a:spLocks noGrp="1"/>
          </p:cNvSpPr>
          <p:nvPr>
            <p:ph type="sldNum" sz="quarter" idx="12"/>
          </p:nvPr>
        </p:nvSpPr>
        <p:spPr/>
        <p:txBody>
          <a:bodyPr/>
          <a:lstStyle/>
          <a:p>
            <a:fld id="{DED66893-A7BA-4AFB-B084-4A6B2E15D4C4}" type="slidenum">
              <a:rPr lang="en-US" smtClean="0"/>
              <a:t>‹#›</a:t>
            </a:fld>
            <a:endParaRPr lang="en-US"/>
          </a:p>
        </p:txBody>
      </p:sp>
    </p:spTree>
    <p:extLst>
      <p:ext uri="{BB962C8B-B14F-4D97-AF65-F5344CB8AC3E}">
        <p14:creationId xmlns:p14="http://schemas.microsoft.com/office/powerpoint/2010/main" val="3680336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B94F6-8EB3-40C9-92E3-5264DA0CC8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67752B-E1D6-47AB-9385-5760DCD9D9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FC7774-1387-4E00-8AE4-DB578E4EAB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448F9F-B1DC-4137-A672-AFB37DAC2F98}"/>
              </a:ext>
            </a:extLst>
          </p:cNvPr>
          <p:cNvSpPr>
            <a:spLocks noGrp="1"/>
          </p:cNvSpPr>
          <p:nvPr>
            <p:ph type="dt" sz="half" idx="10"/>
          </p:nvPr>
        </p:nvSpPr>
        <p:spPr/>
        <p:txBody>
          <a:bodyPr/>
          <a:lstStyle/>
          <a:p>
            <a:fld id="{2D9C3056-70F0-4E2F-8ACC-4309B7DDAC8F}" type="datetimeFigureOut">
              <a:rPr lang="en-US" smtClean="0"/>
              <a:t>10/26/2021</a:t>
            </a:fld>
            <a:endParaRPr lang="en-US"/>
          </a:p>
        </p:txBody>
      </p:sp>
      <p:sp>
        <p:nvSpPr>
          <p:cNvPr id="6" name="Footer Placeholder 5">
            <a:extLst>
              <a:ext uri="{FF2B5EF4-FFF2-40B4-BE49-F238E27FC236}">
                <a16:creationId xmlns:a16="http://schemas.microsoft.com/office/drawing/2014/main" id="{D5210F01-0C84-4978-B428-FB3F2FCFD0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F3F47C-4052-4670-B266-8F1BA8722E8A}"/>
              </a:ext>
            </a:extLst>
          </p:cNvPr>
          <p:cNvSpPr>
            <a:spLocks noGrp="1"/>
          </p:cNvSpPr>
          <p:nvPr>
            <p:ph type="sldNum" sz="quarter" idx="12"/>
          </p:nvPr>
        </p:nvSpPr>
        <p:spPr/>
        <p:txBody>
          <a:bodyPr/>
          <a:lstStyle/>
          <a:p>
            <a:fld id="{DED66893-A7BA-4AFB-B084-4A6B2E15D4C4}" type="slidenum">
              <a:rPr lang="en-US" smtClean="0"/>
              <a:t>‹#›</a:t>
            </a:fld>
            <a:endParaRPr lang="en-US"/>
          </a:p>
        </p:txBody>
      </p:sp>
    </p:spTree>
    <p:extLst>
      <p:ext uri="{BB962C8B-B14F-4D97-AF65-F5344CB8AC3E}">
        <p14:creationId xmlns:p14="http://schemas.microsoft.com/office/powerpoint/2010/main" val="972623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E6AD6-D2AE-46BB-9BF2-39E28FA0AF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3F9534-AB7C-4F15-8CD1-AF0FF41F1E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A64C38-0FF9-47A1-BAE8-8CFF29E001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D090EC-7159-482C-A487-E6615BFBFFD8}"/>
              </a:ext>
            </a:extLst>
          </p:cNvPr>
          <p:cNvSpPr>
            <a:spLocks noGrp="1"/>
          </p:cNvSpPr>
          <p:nvPr>
            <p:ph type="dt" sz="half" idx="10"/>
          </p:nvPr>
        </p:nvSpPr>
        <p:spPr/>
        <p:txBody>
          <a:bodyPr/>
          <a:lstStyle/>
          <a:p>
            <a:fld id="{2D9C3056-70F0-4E2F-8ACC-4309B7DDAC8F}" type="datetimeFigureOut">
              <a:rPr lang="en-US" smtClean="0"/>
              <a:t>10/26/2021</a:t>
            </a:fld>
            <a:endParaRPr lang="en-US"/>
          </a:p>
        </p:txBody>
      </p:sp>
      <p:sp>
        <p:nvSpPr>
          <p:cNvPr id="6" name="Footer Placeholder 5">
            <a:extLst>
              <a:ext uri="{FF2B5EF4-FFF2-40B4-BE49-F238E27FC236}">
                <a16:creationId xmlns:a16="http://schemas.microsoft.com/office/drawing/2014/main" id="{49377465-39EE-4188-BC17-1B9AC571C4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B6E36D-09FB-4BD9-8173-0D406AE23628}"/>
              </a:ext>
            </a:extLst>
          </p:cNvPr>
          <p:cNvSpPr>
            <a:spLocks noGrp="1"/>
          </p:cNvSpPr>
          <p:nvPr>
            <p:ph type="sldNum" sz="quarter" idx="12"/>
          </p:nvPr>
        </p:nvSpPr>
        <p:spPr/>
        <p:txBody>
          <a:bodyPr/>
          <a:lstStyle/>
          <a:p>
            <a:fld id="{DED66893-A7BA-4AFB-B084-4A6B2E15D4C4}" type="slidenum">
              <a:rPr lang="en-US" smtClean="0"/>
              <a:t>‹#›</a:t>
            </a:fld>
            <a:endParaRPr lang="en-US"/>
          </a:p>
        </p:txBody>
      </p:sp>
    </p:spTree>
    <p:extLst>
      <p:ext uri="{BB962C8B-B14F-4D97-AF65-F5344CB8AC3E}">
        <p14:creationId xmlns:p14="http://schemas.microsoft.com/office/powerpoint/2010/main" val="121803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85B600-4E95-4578-9416-85C18D4249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18F32D-1CE0-49C3-87E5-2C492707CD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377106-F3A5-4F87-8E82-8016A3E416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9C3056-70F0-4E2F-8ACC-4309B7DDAC8F}" type="datetimeFigureOut">
              <a:rPr lang="en-US" smtClean="0"/>
              <a:t>10/26/2021</a:t>
            </a:fld>
            <a:endParaRPr lang="en-US"/>
          </a:p>
        </p:txBody>
      </p:sp>
      <p:sp>
        <p:nvSpPr>
          <p:cNvPr id="5" name="Footer Placeholder 4">
            <a:extLst>
              <a:ext uri="{FF2B5EF4-FFF2-40B4-BE49-F238E27FC236}">
                <a16:creationId xmlns:a16="http://schemas.microsoft.com/office/drawing/2014/main" id="{CBC87FFF-FF19-446A-8F7F-5333F7A04B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36B948-D523-4330-B344-F96C03A41B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D66893-A7BA-4AFB-B084-4A6B2E15D4C4}" type="slidenum">
              <a:rPr lang="en-US" smtClean="0"/>
              <a:t>‹#›</a:t>
            </a:fld>
            <a:endParaRPr lang="en-US"/>
          </a:p>
        </p:txBody>
      </p:sp>
    </p:spTree>
    <p:extLst>
      <p:ext uri="{BB962C8B-B14F-4D97-AF65-F5344CB8AC3E}">
        <p14:creationId xmlns:p14="http://schemas.microsoft.com/office/powerpoint/2010/main" val="158146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5000"/>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5BDC2-9DD4-4327-8C57-6DB0C6E182CF}"/>
              </a:ext>
            </a:extLst>
          </p:cNvPr>
          <p:cNvSpPr>
            <a:spLocks noGrp="1"/>
          </p:cNvSpPr>
          <p:nvPr>
            <p:ph type="title"/>
          </p:nvPr>
        </p:nvSpPr>
        <p:spPr>
          <a:xfrm>
            <a:off x="1885950" y="1123950"/>
            <a:ext cx="8181975" cy="3305175"/>
          </a:xfrm>
          <a:solidFill>
            <a:schemeClr val="bg1"/>
          </a:solidFill>
          <a:effectLst>
            <a:glow rad="317500">
              <a:srgbClr val="FF0000">
                <a:alpha val="40000"/>
              </a:srgbClr>
            </a:glow>
            <a:softEdge rad="25400"/>
          </a:effectLst>
        </p:spPr>
        <p:txBody>
          <a:bodyPr>
            <a:noAutofit/>
          </a:bodyPr>
          <a:lstStyle/>
          <a:p>
            <a:pPr algn="ctr"/>
            <a:r>
              <a:rPr lang="en-US" sz="8800" dirty="0">
                <a:latin typeface="Bodoni MT Black" panose="02070A03080606020203" pitchFamily="18" charset="0"/>
              </a:rPr>
              <a:t>Connect the Dots</a:t>
            </a:r>
            <a:br>
              <a:rPr lang="en-US" sz="8000" dirty="0">
                <a:latin typeface="Bodoni MT Black" panose="02070A03080606020203" pitchFamily="18" charset="0"/>
              </a:rPr>
            </a:br>
            <a:r>
              <a:rPr lang="en-US" dirty="0">
                <a:latin typeface="Bodoni MT Black" panose="02070A03080606020203" pitchFamily="18" charset="0"/>
              </a:rPr>
              <a:t>By: The CARS Intake Team</a:t>
            </a:r>
          </a:p>
        </p:txBody>
      </p:sp>
    </p:spTree>
    <p:extLst>
      <p:ext uri="{BB962C8B-B14F-4D97-AF65-F5344CB8AC3E}">
        <p14:creationId xmlns:p14="http://schemas.microsoft.com/office/powerpoint/2010/main" val="4161285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6000"/>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5BDC2-9DD4-4327-8C57-6DB0C6E182CF}"/>
              </a:ext>
            </a:extLst>
          </p:cNvPr>
          <p:cNvSpPr>
            <a:spLocks noGrp="1"/>
          </p:cNvSpPr>
          <p:nvPr>
            <p:ph type="title"/>
          </p:nvPr>
        </p:nvSpPr>
        <p:spPr>
          <a:xfrm>
            <a:off x="838200" y="118323"/>
            <a:ext cx="10303276" cy="1325563"/>
          </a:xfrm>
        </p:spPr>
        <p:txBody>
          <a:bodyPr>
            <a:normAutofit/>
          </a:bodyPr>
          <a:lstStyle/>
          <a:p>
            <a:r>
              <a:rPr lang="en-US" sz="6600" dirty="0">
                <a:latin typeface="Britannic Bold" panose="020B0903060703020204" pitchFamily="34" charset="0"/>
              </a:rPr>
              <a:t>AIM</a:t>
            </a:r>
          </a:p>
        </p:txBody>
      </p:sp>
      <p:sp>
        <p:nvSpPr>
          <p:cNvPr id="3" name="Content Placeholder 2">
            <a:extLst>
              <a:ext uri="{FF2B5EF4-FFF2-40B4-BE49-F238E27FC236}">
                <a16:creationId xmlns:a16="http://schemas.microsoft.com/office/drawing/2014/main" id="{B6C4CE58-449A-4E50-87B5-E68BC014254C}"/>
              </a:ext>
            </a:extLst>
          </p:cNvPr>
          <p:cNvSpPr>
            <a:spLocks noGrp="1"/>
          </p:cNvSpPr>
          <p:nvPr>
            <p:ph idx="1"/>
          </p:nvPr>
        </p:nvSpPr>
        <p:spPr>
          <a:xfrm>
            <a:off x="685800" y="1543050"/>
            <a:ext cx="6124575" cy="4238625"/>
          </a:xfrm>
          <a:solidFill>
            <a:schemeClr val="bg1"/>
          </a:solidFill>
          <a:ln w="73025">
            <a:noFill/>
          </a:ln>
          <a:effectLst>
            <a:glow rad="622300">
              <a:srgbClr val="92D050">
                <a:alpha val="62000"/>
              </a:srgbClr>
            </a:glow>
          </a:effectLst>
        </p:spPr>
        <p:txBody>
          <a:bodyPr>
            <a:normAutofit/>
          </a:bodyPr>
          <a:lstStyle/>
          <a:p>
            <a:r>
              <a:rPr lang="en-US" dirty="0"/>
              <a:t>In the course of our work, the intake team noticed a disconnect between when a consumer is placed on the wait list for services and getting connected with the case management agency. We wanted to improve the process and communication between the intake team and case management agencies so more consumers would be connected to needed services.</a:t>
            </a:r>
          </a:p>
        </p:txBody>
      </p:sp>
    </p:spTree>
    <p:extLst>
      <p:ext uri="{BB962C8B-B14F-4D97-AF65-F5344CB8AC3E}">
        <p14:creationId xmlns:p14="http://schemas.microsoft.com/office/powerpoint/2010/main" val="565246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6000"/>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5BDC2-9DD4-4327-8C57-6DB0C6E182CF}"/>
              </a:ext>
            </a:extLst>
          </p:cNvPr>
          <p:cNvSpPr>
            <a:spLocks noGrp="1"/>
          </p:cNvSpPr>
          <p:nvPr>
            <p:ph type="title"/>
          </p:nvPr>
        </p:nvSpPr>
        <p:spPr>
          <a:xfrm>
            <a:off x="714375" y="556825"/>
            <a:ext cx="10515600" cy="445412"/>
          </a:xfrm>
        </p:spPr>
        <p:txBody>
          <a:bodyPr>
            <a:normAutofit fontScale="90000"/>
          </a:bodyPr>
          <a:lstStyle/>
          <a:p>
            <a:r>
              <a:rPr lang="en-US" sz="6700" dirty="0">
                <a:latin typeface="Britannic Bold" panose="020B0903060703020204" pitchFamily="34" charset="0"/>
              </a:rPr>
              <a:t>Change</a:t>
            </a:r>
            <a:br>
              <a:rPr lang="en-US" sz="1200" dirty="0">
                <a:latin typeface="Britannic Bold" panose="020B0903060703020204" pitchFamily="34" charset="0"/>
              </a:rPr>
            </a:br>
            <a:br>
              <a:rPr lang="en-US" sz="2000" dirty="0">
                <a:latin typeface="+mn-lt"/>
              </a:rPr>
            </a:br>
            <a:endParaRPr lang="en-US" sz="2000" dirty="0">
              <a:latin typeface="+mn-lt"/>
            </a:endParaRPr>
          </a:p>
        </p:txBody>
      </p:sp>
      <p:sp>
        <p:nvSpPr>
          <p:cNvPr id="3" name="Content Placeholder 2">
            <a:extLst>
              <a:ext uri="{FF2B5EF4-FFF2-40B4-BE49-F238E27FC236}">
                <a16:creationId xmlns:a16="http://schemas.microsoft.com/office/drawing/2014/main" id="{B6C4CE58-449A-4E50-87B5-E68BC014254C}"/>
              </a:ext>
            </a:extLst>
          </p:cNvPr>
          <p:cNvSpPr>
            <a:spLocks noGrp="1"/>
          </p:cNvSpPr>
          <p:nvPr>
            <p:ph idx="1"/>
          </p:nvPr>
        </p:nvSpPr>
        <p:spPr>
          <a:xfrm>
            <a:off x="838200" y="1183111"/>
            <a:ext cx="10515600" cy="5010181"/>
          </a:xfrm>
          <a:solidFill>
            <a:schemeClr val="bg1"/>
          </a:solidFill>
          <a:effectLst>
            <a:glow rad="457200">
              <a:schemeClr val="accent4">
                <a:satMod val="175000"/>
                <a:alpha val="40000"/>
              </a:schemeClr>
            </a:glow>
          </a:effectLst>
        </p:spPr>
        <p:txBody>
          <a:bodyPr numCol="2">
            <a:normAutofit fontScale="77500" lnSpcReduction="20000"/>
          </a:bodyPr>
          <a:lstStyle/>
          <a:p>
            <a:pPr marL="0" indent="0">
              <a:buNone/>
            </a:pPr>
            <a:r>
              <a:rPr lang="en-US" u="sng" dirty="0"/>
              <a:t>Once client is assigned to a CCM agency…</a:t>
            </a:r>
          </a:p>
          <a:p>
            <a:pPr marL="0" indent="0">
              <a:buNone/>
            </a:pPr>
            <a:r>
              <a:rPr lang="en-US" dirty="0"/>
              <a:t>1. AC called the client and ask if they are still interested in services.</a:t>
            </a:r>
          </a:p>
          <a:p>
            <a:pPr marL="0" indent="0">
              <a:buNone/>
            </a:pPr>
            <a:r>
              <a:rPr lang="en-US" dirty="0"/>
              <a:t>If yes:</a:t>
            </a:r>
          </a:p>
          <a:p>
            <a:pPr marL="0" indent="0">
              <a:buNone/>
            </a:pPr>
            <a:r>
              <a:rPr lang="en-US" dirty="0"/>
              <a:t>	a. Provide client with agency’s name 	and contact information</a:t>
            </a:r>
          </a:p>
          <a:p>
            <a:pPr marL="0" indent="0">
              <a:buNone/>
            </a:pPr>
            <a:r>
              <a:rPr lang="en-US" dirty="0"/>
              <a:t>	b. Confirm client’s contact 	information</a:t>
            </a:r>
          </a:p>
          <a:p>
            <a:pPr marL="0" indent="0">
              <a:buNone/>
            </a:pPr>
            <a:r>
              <a:rPr lang="en-US" dirty="0"/>
              <a:t>	c. Let client know the assigned 	agency will be reaching out to them 	within a	 week or so</a:t>
            </a:r>
          </a:p>
          <a:p>
            <a:pPr marL="0" indent="0">
              <a:buNone/>
            </a:pPr>
            <a:r>
              <a:rPr lang="en-US" dirty="0"/>
              <a:t>	d. If can’t reach client, leave a voice 	mail with the agency’s information</a:t>
            </a:r>
          </a:p>
          <a:p>
            <a:pPr marL="0" indent="0">
              <a:buNone/>
            </a:pPr>
            <a:r>
              <a:rPr lang="en-US" dirty="0"/>
              <a:t>If No: </a:t>
            </a:r>
          </a:p>
          <a:p>
            <a:pPr marL="0" indent="0">
              <a:buNone/>
            </a:pPr>
            <a:r>
              <a:rPr lang="en-US" dirty="0"/>
              <a:t>	a. Staff to close.</a:t>
            </a:r>
          </a:p>
          <a:p>
            <a:pPr marL="0" indent="0">
              <a:buNone/>
            </a:pPr>
            <a:endParaRPr lang="en-US" dirty="0"/>
          </a:p>
          <a:p>
            <a:pPr marL="0" indent="0">
              <a:buNone/>
            </a:pPr>
            <a:endParaRPr lang="en-US" dirty="0"/>
          </a:p>
          <a:p>
            <a:pPr marL="0" indent="0">
              <a:buNone/>
            </a:pPr>
            <a:r>
              <a:rPr lang="en-US" dirty="0"/>
              <a:t>2. Send an email to assigned agency</a:t>
            </a:r>
          </a:p>
          <a:p>
            <a:pPr marL="0" indent="0">
              <a:buNone/>
            </a:pPr>
            <a:r>
              <a:rPr lang="en-US" dirty="0"/>
              <a:t>     including:</a:t>
            </a:r>
          </a:p>
          <a:p>
            <a:pPr marL="0" indent="0">
              <a:buNone/>
            </a:pPr>
            <a:r>
              <a:rPr lang="en-US" dirty="0"/>
              <a:t>	a. Client's name</a:t>
            </a:r>
          </a:p>
          <a:p>
            <a:pPr marL="0" indent="0">
              <a:buNone/>
            </a:pPr>
            <a:r>
              <a:rPr lang="en-US" dirty="0"/>
              <a:t>	b. Current phone number</a:t>
            </a:r>
          </a:p>
          <a:p>
            <a:pPr marL="0" indent="0">
              <a:buNone/>
            </a:pPr>
            <a:r>
              <a:rPr lang="en-US" dirty="0"/>
              <a:t>	c. Current address</a:t>
            </a:r>
          </a:p>
          <a:p>
            <a:pPr marL="0" indent="0">
              <a:buNone/>
            </a:pPr>
            <a:r>
              <a:rPr lang="en-US" dirty="0"/>
              <a:t>	d. Collateral contacts, if any (make 	sure ROIs are scanned into chart)</a:t>
            </a:r>
          </a:p>
          <a:p>
            <a:pPr marL="0" indent="0">
              <a:buNone/>
            </a:pPr>
            <a:r>
              <a:rPr lang="en-US" dirty="0"/>
              <a:t>	e. Add any pertinent information, 	special requests, etc.</a:t>
            </a:r>
          </a:p>
          <a:p>
            <a:pPr marL="0" indent="0">
              <a:buNone/>
            </a:pPr>
            <a:r>
              <a:rPr lang="en-US" dirty="0"/>
              <a:t>	f. Outcome of phone call with 	client (see #1)</a:t>
            </a:r>
          </a:p>
          <a:p>
            <a:pPr marL="0" indent="0">
              <a:buNone/>
            </a:pPr>
            <a:r>
              <a:rPr lang="en-US" dirty="0"/>
              <a:t>	g. CC referent, if applicable, on 	email</a:t>
            </a:r>
          </a:p>
        </p:txBody>
      </p:sp>
      <p:sp>
        <p:nvSpPr>
          <p:cNvPr id="4" name="TextBox 3">
            <a:extLst>
              <a:ext uri="{FF2B5EF4-FFF2-40B4-BE49-F238E27FC236}">
                <a16:creationId xmlns:a16="http://schemas.microsoft.com/office/drawing/2014/main" id="{86A64CA8-8733-45AE-8BF0-A9DF411D660C}"/>
              </a:ext>
            </a:extLst>
          </p:cNvPr>
          <p:cNvSpPr txBox="1"/>
          <p:nvPr/>
        </p:nvSpPr>
        <p:spPr>
          <a:xfrm>
            <a:off x="1419225" y="6374166"/>
            <a:ext cx="10829925" cy="369332"/>
          </a:xfrm>
          <a:prstGeom prst="rect">
            <a:avLst/>
          </a:prstGeom>
          <a:noFill/>
        </p:spPr>
        <p:txBody>
          <a:bodyPr wrap="square" rtlCol="0">
            <a:spAutoFit/>
          </a:bodyPr>
          <a:lstStyle/>
          <a:p>
            <a:r>
              <a:rPr lang="en-US" dirty="0"/>
              <a:t>We decided to implement our intervention between the dates of June 1, 2021 through June 30, 2021.</a:t>
            </a:r>
          </a:p>
        </p:txBody>
      </p:sp>
    </p:spTree>
    <p:extLst>
      <p:ext uri="{BB962C8B-B14F-4D97-AF65-F5344CB8AC3E}">
        <p14:creationId xmlns:p14="http://schemas.microsoft.com/office/powerpoint/2010/main" val="916603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5000"/>
            <a:lum/>
          </a:blip>
          <a:srcRect/>
          <a:stretch>
            <a:fillRect t="-2000" b="-2000"/>
          </a:stretch>
        </a:blip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C4F31AB-6168-42BD-95A6-9C6D880195D4}"/>
              </a:ext>
            </a:extLst>
          </p:cNvPr>
          <p:cNvSpPr/>
          <p:nvPr/>
        </p:nvSpPr>
        <p:spPr>
          <a:xfrm>
            <a:off x="409576" y="1142338"/>
            <a:ext cx="11144250" cy="5295899"/>
          </a:xfrm>
          <a:prstGeom prst="rect">
            <a:avLst/>
          </a:prstGeom>
          <a:solidFill>
            <a:schemeClr val="bg1"/>
          </a:solidFill>
          <a:ln>
            <a:solidFill>
              <a:schemeClr val="accent1">
                <a:shade val="50000"/>
              </a:schemeClr>
            </a:solidFill>
          </a:ln>
          <a:effectLst>
            <a:glow rad="495300">
              <a:schemeClr val="accent1">
                <a:alpha val="40000"/>
              </a:schemeClr>
            </a:glow>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0D5BDC2-9DD4-4327-8C57-6DB0C6E182CF}"/>
              </a:ext>
            </a:extLst>
          </p:cNvPr>
          <p:cNvSpPr>
            <a:spLocks noGrp="1"/>
          </p:cNvSpPr>
          <p:nvPr>
            <p:ph type="title"/>
          </p:nvPr>
        </p:nvSpPr>
        <p:spPr>
          <a:xfrm>
            <a:off x="723901" y="-106363"/>
            <a:ext cx="10515600" cy="1325563"/>
          </a:xfrm>
        </p:spPr>
        <p:txBody>
          <a:bodyPr>
            <a:normAutofit/>
          </a:bodyPr>
          <a:lstStyle/>
          <a:p>
            <a:r>
              <a:rPr lang="en-US" sz="8000" dirty="0">
                <a:latin typeface="Britannic Bold" panose="020B0903060703020204" pitchFamily="34" charset="0"/>
              </a:rPr>
              <a:t>Results</a:t>
            </a:r>
          </a:p>
        </p:txBody>
      </p:sp>
      <p:graphicFrame>
        <p:nvGraphicFramePr>
          <p:cNvPr id="4" name="Content Placeholder 3">
            <a:extLst>
              <a:ext uri="{FF2B5EF4-FFF2-40B4-BE49-F238E27FC236}">
                <a16:creationId xmlns:a16="http://schemas.microsoft.com/office/drawing/2014/main" id="{38103D34-3456-4DC9-8A1F-3B6D575E6023}"/>
              </a:ext>
            </a:extLst>
          </p:cNvPr>
          <p:cNvGraphicFramePr>
            <a:graphicFrameLocks noGrp="1"/>
          </p:cNvGraphicFramePr>
          <p:nvPr>
            <p:ph idx="1"/>
            <p:extLst>
              <p:ext uri="{D42A27DB-BD31-4B8C-83A1-F6EECF244321}">
                <p14:modId xmlns:p14="http://schemas.microsoft.com/office/powerpoint/2010/main" val="1222398912"/>
              </p:ext>
            </p:extLst>
          </p:nvPr>
        </p:nvGraphicFramePr>
        <p:xfrm>
          <a:off x="561974" y="1355859"/>
          <a:ext cx="4829176" cy="4978262"/>
        </p:xfrm>
        <a:graphic>
          <a:graphicData uri="http://schemas.openxmlformats.org/drawingml/2006/table">
            <a:tbl>
              <a:tblPr/>
              <a:tblGrid>
                <a:gridCol w="1636769">
                  <a:extLst>
                    <a:ext uri="{9D8B030D-6E8A-4147-A177-3AD203B41FA5}">
                      <a16:colId xmlns:a16="http://schemas.microsoft.com/office/drawing/2014/main" val="2654164089"/>
                    </a:ext>
                  </a:extLst>
                </a:gridCol>
                <a:gridCol w="1526158">
                  <a:extLst>
                    <a:ext uri="{9D8B030D-6E8A-4147-A177-3AD203B41FA5}">
                      <a16:colId xmlns:a16="http://schemas.microsoft.com/office/drawing/2014/main" val="1279661552"/>
                    </a:ext>
                  </a:extLst>
                </a:gridCol>
                <a:gridCol w="1666249">
                  <a:extLst>
                    <a:ext uri="{9D8B030D-6E8A-4147-A177-3AD203B41FA5}">
                      <a16:colId xmlns:a16="http://schemas.microsoft.com/office/drawing/2014/main" val="966557425"/>
                    </a:ext>
                  </a:extLst>
                </a:gridCol>
              </a:tblGrid>
              <a:tr h="207804">
                <a:tc>
                  <a:txBody>
                    <a:bodyPr/>
                    <a:lstStyle/>
                    <a:p>
                      <a:pPr algn="l" fontAlgn="b"/>
                      <a:r>
                        <a:rPr lang="en-US" sz="1100" b="1" i="0" u="none" strike="noStrike">
                          <a:solidFill>
                            <a:srgbClr val="000000"/>
                          </a:solidFill>
                          <a:effectLst/>
                          <a:latin typeface="Calibri" panose="020F0502020204030204" pitchFamily="34" charset="0"/>
                        </a:rPr>
                        <a:t>Program Referred to</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100" b="1" i="0" u="none" strike="noStrike">
                          <a:solidFill>
                            <a:srgbClr val="000000"/>
                          </a:solidFill>
                          <a:effectLst/>
                          <a:latin typeface="Calibri" panose="020F0502020204030204" pitchFamily="34" charset="0"/>
                        </a:rPr>
                        <a:t>Clients connected</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100" b="1" i="0" u="none" strike="noStrike" dirty="0">
                          <a:solidFill>
                            <a:srgbClr val="000000"/>
                          </a:solidFill>
                          <a:effectLst/>
                          <a:latin typeface="Calibri" panose="020F0502020204030204" pitchFamily="34" charset="0"/>
                        </a:rPr>
                        <a:t>Clients not connected</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701625582"/>
                  </a:ext>
                </a:extLst>
              </a:tr>
              <a:tr h="216839">
                <a:tc>
                  <a:txBody>
                    <a:bodyPr/>
                    <a:lstStyle/>
                    <a:p>
                      <a:pPr algn="l" fontAlgn="b"/>
                      <a:r>
                        <a:rPr lang="en-US" sz="1100" b="1" i="0" u="none" strike="noStrike">
                          <a:solidFill>
                            <a:srgbClr val="000000"/>
                          </a:solidFill>
                          <a:effectLst/>
                          <a:latin typeface="Calibri" panose="020F0502020204030204" pitchFamily="34" charset="0"/>
                        </a:rPr>
                        <a:t>CCC</a:t>
                      </a:r>
                    </a:p>
                  </a:txBody>
                  <a:tcPr marL="7620" marR="7620" marT="762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5</a:t>
                      </a:r>
                    </a:p>
                  </a:txBody>
                  <a:tcPr marL="7620" marR="7620" marT="762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449030702"/>
                  </a:ext>
                </a:extLst>
              </a:tr>
              <a:tr h="216839">
                <a:tc>
                  <a:txBody>
                    <a:bodyPr/>
                    <a:lstStyle/>
                    <a:p>
                      <a:pPr algn="l" fontAlgn="b"/>
                      <a:r>
                        <a:rPr lang="en-US" sz="1100" b="0" i="0" u="none" strike="noStrike">
                          <a:solidFill>
                            <a:srgbClr val="000000"/>
                          </a:solidFill>
                          <a:effectLst/>
                          <a:latin typeface="Calibri" panose="020F0502020204030204" pitchFamily="34" charset="0"/>
                        </a:rPr>
                        <a:t>(blank)</a:t>
                      </a:r>
                    </a:p>
                  </a:txBody>
                  <a:tcPr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5</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3058680238"/>
                  </a:ext>
                </a:extLst>
              </a:tr>
              <a:tr h="216839">
                <a:tc>
                  <a:txBody>
                    <a:bodyPr/>
                    <a:lstStyle/>
                    <a:p>
                      <a:pPr algn="l" fontAlgn="b"/>
                      <a:r>
                        <a:rPr lang="en-US" sz="1100" b="1" i="0" u="none" strike="noStrike">
                          <a:solidFill>
                            <a:srgbClr val="000000"/>
                          </a:solidFill>
                          <a:effectLst/>
                          <a:latin typeface="Calibri" panose="020F0502020204030204" pitchFamily="34" charset="0"/>
                        </a:rPr>
                        <a:t>CCM</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34</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4</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614887213"/>
                  </a:ext>
                </a:extLst>
              </a:tr>
              <a:tr h="216839">
                <a:tc>
                  <a:txBody>
                    <a:bodyPr/>
                    <a:lstStyle/>
                    <a:p>
                      <a:pPr algn="l" fontAlgn="b"/>
                      <a:r>
                        <a:rPr lang="en-US" sz="1100" b="0" i="0" u="none" strike="noStrike">
                          <a:solidFill>
                            <a:srgbClr val="000000"/>
                          </a:solidFill>
                          <a:effectLst/>
                          <a:latin typeface="Calibri" panose="020F0502020204030204" pitchFamily="34" charset="0"/>
                        </a:rPr>
                        <a:t>No contact</a:t>
                      </a:r>
                    </a:p>
                  </a:txBody>
                  <a:tcPr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4</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4</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929929141"/>
                  </a:ext>
                </a:extLst>
              </a:tr>
              <a:tr h="216839">
                <a:tc>
                  <a:txBody>
                    <a:bodyPr/>
                    <a:lstStyle/>
                    <a:p>
                      <a:pPr algn="l" fontAlgn="b"/>
                      <a:r>
                        <a:rPr lang="en-US" sz="1100" b="0" i="0" u="none" strike="noStrike">
                          <a:solidFill>
                            <a:srgbClr val="000000"/>
                          </a:solidFill>
                          <a:effectLst/>
                          <a:latin typeface="Calibri" panose="020F0502020204030204" pitchFamily="34" charset="0"/>
                        </a:rPr>
                        <a:t>(blank)</a:t>
                      </a:r>
                    </a:p>
                  </a:txBody>
                  <a:tcPr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30</a:t>
                      </a: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502243128"/>
                  </a:ext>
                </a:extLst>
              </a:tr>
              <a:tr h="216839">
                <a:tc>
                  <a:txBody>
                    <a:bodyPr/>
                    <a:lstStyle/>
                    <a:p>
                      <a:pPr algn="l" fontAlgn="b"/>
                      <a:r>
                        <a:rPr lang="en-US" sz="1100" b="1" i="0" u="none" strike="noStrike">
                          <a:solidFill>
                            <a:srgbClr val="000000"/>
                          </a:solidFill>
                          <a:effectLst/>
                          <a:latin typeface="Calibri" panose="020F0502020204030204" pitchFamily="34" charset="0"/>
                        </a:rPr>
                        <a:t>CCS</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14</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2</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650418955"/>
                  </a:ext>
                </a:extLst>
              </a:tr>
              <a:tr h="216839">
                <a:tc>
                  <a:txBody>
                    <a:bodyPr/>
                    <a:lstStyle/>
                    <a:p>
                      <a:pPr algn="l" fontAlgn="b"/>
                      <a:r>
                        <a:rPr lang="en-US" sz="1100" b="0" i="0" u="none" strike="noStrike">
                          <a:solidFill>
                            <a:srgbClr val="000000"/>
                          </a:solidFill>
                          <a:effectLst/>
                          <a:latin typeface="Calibri" panose="020F0502020204030204" pitchFamily="34" charset="0"/>
                        </a:rPr>
                        <a:t>No contact</a:t>
                      </a:r>
                    </a:p>
                  </a:txBody>
                  <a:tcPr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4176641566"/>
                  </a:ext>
                </a:extLst>
              </a:tr>
              <a:tr h="216839">
                <a:tc>
                  <a:txBody>
                    <a:bodyPr/>
                    <a:lstStyle/>
                    <a:p>
                      <a:pPr algn="l" fontAlgn="b"/>
                      <a:r>
                        <a:rPr lang="en-US" sz="1100" b="0" i="0" u="none" strike="noStrike">
                          <a:solidFill>
                            <a:srgbClr val="000000"/>
                          </a:solidFill>
                          <a:effectLst/>
                          <a:latin typeface="Calibri" panose="020F0502020204030204" pitchFamily="34" charset="0"/>
                        </a:rPr>
                        <a:t>(blank)</a:t>
                      </a:r>
                    </a:p>
                  </a:txBody>
                  <a:tcPr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a:t>
                      </a: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784257853"/>
                  </a:ext>
                </a:extLst>
              </a:tr>
              <a:tr h="216839">
                <a:tc>
                  <a:txBody>
                    <a:bodyPr/>
                    <a:lstStyle/>
                    <a:p>
                      <a:pPr algn="l" fontAlgn="b"/>
                      <a:r>
                        <a:rPr lang="en-US" sz="1100" b="1" i="0" u="none" strike="noStrike">
                          <a:solidFill>
                            <a:srgbClr val="000000"/>
                          </a:solidFill>
                          <a:effectLst/>
                          <a:latin typeface="Calibri" panose="020F0502020204030204" pitchFamily="34" charset="0"/>
                        </a:rPr>
                        <a:t>Close</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64</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701665337"/>
                  </a:ext>
                </a:extLst>
              </a:tr>
              <a:tr h="216839">
                <a:tc>
                  <a:txBody>
                    <a:bodyPr/>
                    <a:lstStyle/>
                    <a:p>
                      <a:pPr algn="l" fontAlgn="b"/>
                      <a:r>
                        <a:rPr lang="en-US" sz="1100" b="0" i="0" u="none" strike="noStrike">
                          <a:solidFill>
                            <a:srgbClr val="000000"/>
                          </a:solidFill>
                          <a:effectLst/>
                          <a:latin typeface="Calibri" panose="020F0502020204030204" pitchFamily="34" charset="0"/>
                        </a:rPr>
                        <a:t>(blank)</a:t>
                      </a:r>
                    </a:p>
                  </a:txBody>
                  <a:tcPr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64</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586913349"/>
                  </a:ext>
                </a:extLst>
              </a:tr>
              <a:tr h="216839">
                <a:tc>
                  <a:txBody>
                    <a:bodyPr/>
                    <a:lstStyle/>
                    <a:p>
                      <a:pPr algn="l" fontAlgn="b"/>
                      <a:r>
                        <a:rPr lang="en-US" sz="1100" b="1" i="0" u="none" strike="noStrike">
                          <a:solidFill>
                            <a:srgbClr val="000000"/>
                          </a:solidFill>
                          <a:effectLst/>
                          <a:latin typeface="Calibri" panose="020F0502020204030204" pitchFamily="34" charset="0"/>
                        </a:rPr>
                        <a:t>CSP</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5</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1</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751910769"/>
                  </a:ext>
                </a:extLst>
              </a:tr>
              <a:tr h="216839">
                <a:tc>
                  <a:txBody>
                    <a:bodyPr/>
                    <a:lstStyle/>
                    <a:p>
                      <a:pPr algn="l" fontAlgn="b"/>
                      <a:r>
                        <a:rPr lang="en-US" sz="1100" b="0" i="0" u="none" strike="noStrike">
                          <a:solidFill>
                            <a:srgbClr val="000000"/>
                          </a:solidFill>
                          <a:effectLst/>
                          <a:latin typeface="Calibri" panose="020F0502020204030204" pitchFamily="34" charset="0"/>
                        </a:rPr>
                        <a:t>Refused Services</a:t>
                      </a:r>
                    </a:p>
                  </a:txBody>
                  <a:tcPr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4219201446"/>
                  </a:ext>
                </a:extLst>
              </a:tr>
              <a:tr h="216839">
                <a:tc>
                  <a:txBody>
                    <a:bodyPr/>
                    <a:lstStyle/>
                    <a:p>
                      <a:pPr algn="l" fontAlgn="b"/>
                      <a:r>
                        <a:rPr lang="en-US" sz="1100" b="0" i="0" u="none" strike="noStrike">
                          <a:solidFill>
                            <a:srgbClr val="000000"/>
                          </a:solidFill>
                          <a:effectLst/>
                          <a:latin typeface="Calibri" panose="020F0502020204030204" pitchFamily="34" charset="0"/>
                        </a:rPr>
                        <a:t>(blank)</a:t>
                      </a:r>
                    </a:p>
                  </a:txBody>
                  <a:tcPr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a:t>
                      </a: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916637267"/>
                  </a:ext>
                </a:extLst>
              </a:tr>
              <a:tr h="216839">
                <a:tc>
                  <a:txBody>
                    <a:bodyPr/>
                    <a:lstStyle/>
                    <a:p>
                      <a:pPr algn="l" fontAlgn="b"/>
                      <a:r>
                        <a:rPr lang="en-US" sz="1100" b="1" i="0" u="none" strike="noStrike">
                          <a:solidFill>
                            <a:srgbClr val="000000"/>
                          </a:solidFill>
                          <a:effectLst/>
                          <a:latin typeface="Calibri" panose="020F0502020204030204" pitchFamily="34" charset="0"/>
                        </a:rPr>
                        <a:t>Not placed yet</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2</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4168829256"/>
                  </a:ext>
                </a:extLst>
              </a:tr>
              <a:tr h="216839">
                <a:tc>
                  <a:txBody>
                    <a:bodyPr/>
                    <a:lstStyle/>
                    <a:p>
                      <a:pPr algn="l" fontAlgn="b"/>
                      <a:r>
                        <a:rPr lang="en-US" sz="1100" b="0" i="0" u="none" strike="noStrike">
                          <a:solidFill>
                            <a:srgbClr val="000000"/>
                          </a:solidFill>
                          <a:effectLst/>
                          <a:latin typeface="Calibri" panose="020F0502020204030204" pitchFamily="34" charset="0"/>
                        </a:rPr>
                        <a:t>(blank)</a:t>
                      </a:r>
                    </a:p>
                  </a:txBody>
                  <a:tcPr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95682437"/>
                  </a:ext>
                </a:extLst>
              </a:tr>
              <a:tr h="216839">
                <a:tc>
                  <a:txBody>
                    <a:bodyPr/>
                    <a:lstStyle/>
                    <a:p>
                      <a:pPr algn="l" fontAlgn="b"/>
                      <a:r>
                        <a:rPr lang="en-US" sz="1100" b="1" i="0" u="none" strike="noStrike">
                          <a:solidFill>
                            <a:srgbClr val="000000"/>
                          </a:solidFill>
                          <a:effectLst/>
                          <a:latin typeface="Calibri" panose="020F0502020204030204" pitchFamily="34" charset="0"/>
                        </a:rPr>
                        <a:t>Refer</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10</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1</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168444117"/>
                  </a:ext>
                </a:extLst>
              </a:tr>
              <a:tr h="216839">
                <a:tc>
                  <a:txBody>
                    <a:bodyPr/>
                    <a:lstStyle/>
                    <a:p>
                      <a:pPr algn="l" fontAlgn="b"/>
                      <a:r>
                        <a:rPr lang="en-US" sz="1100" b="0" i="0" u="none" strike="noStrike">
                          <a:solidFill>
                            <a:srgbClr val="000000"/>
                          </a:solidFill>
                          <a:effectLst/>
                          <a:latin typeface="Calibri" panose="020F0502020204030204" pitchFamily="34" charset="0"/>
                        </a:rPr>
                        <a:t>No contact</a:t>
                      </a:r>
                    </a:p>
                  </a:txBody>
                  <a:tcPr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3624198315"/>
                  </a:ext>
                </a:extLst>
              </a:tr>
              <a:tr h="216839">
                <a:tc>
                  <a:txBody>
                    <a:bodyPr/>
                    <a:lstStyle/>
                    <a:p>
                      <a:pPr algn="l" fontAlgn="b"/>
                      <a:r>
                        <a:rPr lang="en-US" sz="1100" b="0" i="0" u="none" strike="noStrike">
                          <a:solidFill>
                            <a:srgbClr val="000000"/>
                          </a:solidFill>
                          <a:effectLst/>
                          <a:latin typeface="Calibri" panose="020F0502020204030204" pitchFamily="34" charset="0"/>
                        </a:rPr>
                        <a:t>(blank)</a:t>
                      </a:r>
                    </a:p>
                  </a:txBody>
                  <a:tcPr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a:t>
                      </a: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377012554"/>
                  </a:ext>
                </a:extLst>
              </a:tr>
              <a:tr h="216839">
                <a:tc>
                  <a:txBody>
                    <a:bodyPr/>
                    <a:lstStyle/>
                    <a:p>
                      <a:pPr algn="l" fontAlgn="b"/>
                      <a:r>
                        <a:rPr lang="en-US" sz="1100" b="1" i="0" u="none" strike="noStrike">
                          <a:solidFill>
                            <a:srgbClr val="000000"/>
                          </a:solidFill>
                          <a:effectLst/>
                          <a:latin typeface="Calibri" panose="020F0502020204030204" pitchFamily="34" charset="0"/>
                        </a:rPr>
                        <a:t>RSC</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2</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812090176"/>
                  </a:ext>
                </a:extLst>
              </a:tr>
              <a:tr h="216839">
                <a:tc>
                  <a:txBody>
                    <a:bodyPr/>
                    <a:lstStyle/>
                    <a:p>
                      <a:pPr algn="l" fontAlgn="b"/>
                      <a:r>
                        <a:rPr lang="en-US" sz="1100" b="0" i="0" u="none" strike="noStrike">
                          <a:solidFill>
                            <a:srgbClr val="000000"/>
                          </a:solidFill>
                          <a:effectLst/>
                          <a:latin typeface="Calibri" panose="020F0502020204030204" pitchFamily="34" charset="0"/>
                        </a:rPr>
                        <a:t>(blank)</a:t>
                      </a:r>
                    </a:p>
                  </a:txBody>
                  <a:tcPr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2277277784"/>
                  </a:ext>
                </a:extLst>
              </a:tr>
              <a:tr h="216839">
                <a:tc>
                  <a:txBody>
                    <a:bodyPr/>
                    <a:lstStyle/>
                    <a:p>
                      <a:pPr algn="l" fontAlgn="b"/>
                      <a:r>
                        <a:rPr lang="en-US" sz="1100" b="1" i="0" u="none" strike="noStrike">
                          <a:solidFill>
                            <a:srgbClr val="000000"/>
                          </a:solidFill>
                          <a:effectLst/>
                          <a:latin typeface="Calibri" panose="020F0502020204030204" pitchFamily="34" charset="0"/>
                        </a:rPr>
                        <a:t>(blank)</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536149132"/>
                  </a:ext>
                </a:extLst>
              </a:tr>
              <a:tr h="216839">
                <a:tc>
                  <a:txBody>
                    <a:bodyPr/>
                    <a:lstStyle/>
                    <a:p>
                      <a:pPr algn="l" fontAlgn="b"/>
                      <a:r>
                        <a:rPr lang="en-US" sz="1100" b="1" i="0" u="none" strike="noStrike">
                          <a:solidFill>
                            <a:srgbClr val="000000"/>
                          </a:solidFill>
                          <a:effectLst/>
                          <a:latin typeface="Calibri" panose="020F0502020204030204" pitchFamily="34" charset="0"/>
                        </a:rPr>
                        <a:t>Grand Total</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1100" b="1" i="0" u="none" strike="noStrike">
                          <a:solidFill>
                            <a:srgbClr val="000000"/>
                          </a:solidFill>
                          <a:effectLst/>
                          <a:latin typeface="Calibri" panose="020F0502020204030204" pitchFamily="34" charset="0"/>
                        </a:rPr>
                        <a:t>136</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1100" b="1" i="0" u="none" strike="noStrike" dirty="0">
                          <a:solidFill>
                            <a:srgbClr val="000000"/>
                          </a:solidFill>
                          <a:effectLst/>
                          <a:latin typeface="Calibri" panose="020F0502020204030204" pitchFamily="34" charset="0"/>
                        </a:rPr>
                        <a:t>8</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247431844"/>
                  </a:ext>
                </a:extLst>
              </a:tr>
            </a:tbl>
          </a:graphicData>
        </a:graphic>
      </p:graphicFrame>
      <p:graphicFrame>
        <p:nvGraphicFramePr>
          <p:cNvPr id="5" name="Table 4">
            <a:extLst>
              <a:ext uri="{FF2B5EF4-FFF2-40B4-BE49-F238E27FC236}">
                <a16:creationId xmlns:a16="http://schemas.microsoft.com/office/drawing/2014/main" id="{9C1C05EC-6DA1-4A94-9005-8483C05DA544}"/>
              </a:ext>
            </a:extLst>
          </p:cNvPr>
          <p:cNvGraphicFramePr>
            <a:graphicFrameLocks noGrp="1"/>
          </p:cNvGraphicFramePr>
          <p:nvPr>
            <p:extLst>
              <p:ext uri="{D42A27DB-BD31-4B8C-83A1-F6EECF244321}">
                <p14:modId xmlns:p14="http://schemas.microsoft.com/office/powerpoint/2010/main" val="350319597"/>
              </p:ext>
            </p:extLst>
          </p:nvPr>
        </p:nvGraphicFramePr>
        <p:xfrm>
          <a:off x="6591300" y="1355859"/>
          <a:ext cx="4733465" cy="4978270"/>
        </p:xfrm>
        <a:graphic>
          <a:graphicData uri="http://schemas.openxmlformats.org/drawingml/2006/table">
            <a:tbl>
              <a:tblPr/>
              <a:tblGrid>
                <a:gridCol w="1742170">
                  <a:extLst>
                    <a:ext uri="{9D8B030D-6E8A-4147-A177-3AD203B41FA5}">
                      <a16:colId xmlns:a16="http://schemas.microsoft.com/office/drawing/2014/main" val="252741962"/>
                    </a:ext>
                  </a:extLst>
                </a:gridCol>
                <a:gridCol w="1350547">
                  <a:extLst>
                    <a:ext uri="{9D8B030D-6E8A-4147-A177-3AD203B41FA5}">
                      <a16:colId xmlns:a16="http://schemas.microsoft.com/office/drawing/2014/main" val="1651067807"/>
                    </a:ext>
                  </a:extLst>
                </a:gridCol>
                <a:gridCol w="1640748">
                  <a:extLst>
                    <a:ext uri="{9D8B030D-6E8A-4147-A177-3AD203B41FA5}">
                      <a16:colId xmlns:a16="http://schemas.microsoft.com/office/drawing/2014/main" val="2616302852"/>
                    </a:ext>
                  </a:extLst>
                </a:gridCol>
              </a:tblGrid>
              <a:tr h="226285">
                <a:tc>
                  <a:txBody>
                    <a:bodyPr/>
                    <a:lstStyle/>
                    <a:p>
                      <a:pPr algn="l" fontAlgn="b"/>
                      <a:r>
                        <a:rPr lang="en-US" sz="1100" b="1" i="0" u="none" strike="noStrike" dirty="0">
                          <a:solidFill>
                            <a:srgbClr val="000000"/>
                          </a:solidFill>
                          <a:effectLst/>
                          <a:latin typeface="Calibri" panose="020F0502020204030204" pitchFamily="34" charset="0"/>
                        </a:rPr>
                        <a:t>Program Referred to</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100" b="1" i="0" u="none" strike="noStrike">
                          <a:solidFill>
                            <a:srgbClr val="000000"/>
                          </a:solidFill>
                          <a:effectLst/>
                          <a:latin typeface="Calibri" panose="020F0502020204030204" pitchFamily="34" charset="0"/>
                        </a:rPr>
                        <a:t>Clients connected</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100" b="1" i="0" u="none" strike="noStrike">
                          <a:solidFill>
                            <a:srgbClr val="000000"/>
                          </a:solidFill>
                          <a:effectLst/>
                          <a:latin typeface="Calibri" panose="020F0502020204030204" pitchFamily="34" charset="0"/>
                        </a:rPr>
                        <a:t>Clients not connected</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771665669"/>
                  </a:ext>
                </a:extLst>
              </a:tr>
              <a:tr h="226285">
                <a:tc>
                  <a:txBody>
                    <a:bodyPr/>
                    <a:lstStyle/>
                    <a:p>
                      <a:pPr algn="l" fontAlgn="b"/>
                      <a:r>
                        <a:rPr lang="en-US" sz="1100" b="1" i="0" u="none" strike="noStrike">
                          <a:solidFill>
                            <a:srgbClr val="000000"/>
                          </a:solidFill>
                          <a:effectLst/>
                          <a:latin typeface="Calibri" panose="020F0502020204030204" pitchFamily="34" charset="0"/>
                        </a:rPr>
                        <a:t>CCC</a:t>
                      </a:r>
                    </a:p>
                  </a:txBody>
                  <a:tcPr marL="7620" marR="7620" marT="762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6</a:t>
                      </a:r>
                    </a:p>
                  </a:txBody>
                  <a:tcPr marL="7620" marR="7620" marT="762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928937552"/>
                  </a:ext>
                </a:extLst>
              </a:tr>
              <a:tr h="226285">
                <a:tc>
                  <a:txBody>
                    <a:bodyPr/>
                    <a:lstStyle/>
                    <a:p>
                      <a:pPr algn="l" fontAlgn="b"/>
                      <a:r>
                        <a:rPr lang="en-US" sz="1100" b="0" i="0" u="none" strike="noStrike">
                          <a:solidFill>
                            <a:srgbClr val="000000"/>
                          </a:solidFill>
                          <a:effectLst/>
                          <a:latin typeface="Calibri" panose="020F0502020204030204" pitchFamily="34" charset="0"/>
                        </a:rPr>
                        <a:t>(blank)</a:t>
                      </a:r>
                    </a:p>
                  </a:txBody>
                  <a:tcPr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6</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2389238093"/>
                  </a:ext>
                </a:extLst>
              </a:tr>
              <a:tr h="226285">
                <a:tc>
                  <a:txBody>
                    <a:bodyPr/>
                    <a:lstStyle/>
                    <a:p>
                      <a:pPr algn="l" fontAlgn="b"/>
                      <a:r>
                        <a:rPr lang="en-US" sz="1100" b="1" i="0" u="none" strike="noStrike">
                          <a:solidFill>
                            <a:srgbClr val="000000"/>
                          </a:solidFill>
                          <a:effectLst/>
                          <a:latin typeface="Calibri" panose="020F0502020204030204" pitchFamily="34" charset="0"/>
                        </a:rPr>
                        <a:t>CCM</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26</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3</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431688575"/>
                  </a:ext>
                </a:extLst>
              </a:tr>
              <a:tr h="226285">
                <a:tc>
                  <a:txBody>
                    <a:bodyPr/>
                    <a:lstStyle/>
                    <a:p>
                      <a:pPr algn="l" fontAlgn="b"/>
                      <a:r>
                        <a:rPr lang="en-US" sz="1100" b="0" i="0" u="none" strike="noStrike">
                          <a:solidFill>
                            <a:srgbClr val="000000"/>
                          </a:solidFill>
                          <a:effectLst/>
                          <a:latin typeface="Calibri" panose="020F0502020204030204" pitchFamily="34" charset="0"/>
                        </a:rPr>
                        <a:t>Moved out of County</a:t>
                      </a:r>
                    </a:p>
                  </a:txBody>
                  <a:tcPr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4014319463"/>
                  </a:ext>
                </a:extLst>
              </a:tr>
              <a:tr h="226285">
                <a:tc>
                  <a:txBody>
                    <a:bodyPr/>
                    <a:lstStyle/>
                    <a:p>
                      <a:pPr algn="l" fontAlgn="b"/>
                      <a:r>
                        <a:rPr lang="en-US" sz="1100" b="0" i="0" u="none" strike="noStrike">
                          <a:solidFill>
                            <a:srgbClr val="000000"/>
                          </a:solidFill>
                          <a:effectLst/>
                          <a:latin typeface="Calibri" panose="020F0502020204030204" pitchFamily="34" charset="0"/>
                        </a:rPr>
                        <a:t>Refused Services</a:t>
                      </a:r>
                    </a:p>
                  </a:txBody>
                  <a:tcPr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a:noFill/>
                    </a:lnL>
                    <a:lnR>
                      <a:noFill/>
                    </a:lnR>
                    <a:lnT>
                      <a:noFill/>
                    </a:lnT>
                    <a:lnB>
                      <a:noFill/>
                    </a:lnB>
                  </a:tcPr>
                </a:tc>
                <a:extLst>
                  <a:ext uri="{0D108BD9-81ED-4DB2-BD59-A6C34878D82A}">
                    <a16:rowId xmlns:a16="http://schemas.microsoft.com/office/drawing/2014/main" val="2379727797"/>
                  </a:ext>
                </a:extLst>
              </a:tr>
              <a:tr h="226285">
                <a:tc>
                  <a:txBody>
                    <a:bodyPr/>
                    <a:lstStyle/>
                    <a:p>
                      <a:pPr algn="l" fontAlgn="b"/>
                      <a:r>
                        <a:rPr lang="en-US" sz="1100" b="0" i="0" u="none" strike="noStrike">
                          <a:solidFill>
                            <a:srgbClr val="000000"/>
                          </a:solidFill>
                          <a:effectLst/>
                          <a:latin typeface="Calibri" panose="020F0502020204030204" pitchFamily="34" charset="0"/>
                        </a:rPr>
                        <a:t>Unable to locate</a:t>
                      </a:r>
                    </a:p>
                  </a:txBody>
                  <a:tcPr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a:noFill/>
                    </a:lnL>
                    <a:lnR>
                      <a:noFill/>
                    </a:lnR>
                    <a:lnT>
                      <a:noFill/>
                    </a:lnT>
                    <a:lnB>
                      <a:noFill/>
                    </a:lnB>
                  </a:tcPr>
                </a:tc>
                <a:extLst>
                  <a:ext uri="{0D108BD9-81ED-4DB2-BD59-A6C34878D82A}">
                    <a16:rowId xmlns:a16="http://schemas.microsoft.com/office/drawing/2014/main" val="3493770283"/>
                  </a:ext>
                </a:extLst>
              </a:tr>
              <a:tr h="226285">
                <a:tc>
                  <a:txBody>
                    <a:bodyPr/>
                    <a:lstStyle/>
                    <a:p>
                      <a:pPr algn="l" fontAlgn="b"/>
                      <a:r>
                        <a:rPr lang="en-US" sz="1100" b="0" i="0" u="none" strike="noStrike">
                          <a:solidFill>
                            <a:srgbClr val="000000"/>
                          </a:solidFill>
                          <a:effectLst/>
                          <a:latin typeface="Calibri" panose="020F0502020204030204" pitchFamily="34" charset="0"/>
                        </a:rPr>
                        <a:t>(blank)</a:t>
                      </a:r>
                    </a:p>
                  </a:txBody>
                  <a:tcPr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23</a:t>
                      </a: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3143930159"/>
                  </a:ext>
                </a:extLst>
              </a:tr>
              <a:tr h="226285">
                <a:tc>
                  <a:txBody>
                    <a:bodyPr/>
                    <a:lstStyle/>
                    <a:p>
                      <a:pPr algn="l" fontAlgn="b"/>
                      <a:r>
                        <a:rPr lang="en-US" sz="1100" b="1" i="0" u="none" strike="noStrike">
                          <a:solidFill>
                            <a:srgbClr val="000000"/>
                          </a:solidFill>
                          <a:effectLst/>
                          <a:latin typeface="Calibri" panose="020F0502020204030204" pitchFamily="34" charset="0"/>
                        </a:rPr>
                        <a:t>CCS</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16</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2</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518900343"/>
                  </a:ext>
                </a:extLst>
              </a:tr>
              <a:tr h="226285">
                <a:tc>
                  <a:txBody>
                    <a:bodyPr/>
                    <a:lstStyle/>
                    <a:p>
                      <a:pPr algn="l" fontAlgn="b"/>
                      <a:r>
                        <a:rPr lang="en-US" sz="1100" b="0" i="0" u="none" strike="noStrike">
                          <a:solidFill>
                            <a:srgbClr val="000000"/>
                          </a:solidFill>
                          <a:effectLst/>
                          <a:latin typeface="Calibri" panose="020F0502020204030204" pitchFamily="34" charset="0"/>
                        </a:rPr>
                        <a:t>Refused Services</a:t>
                      </a:r>
                    </a:p>
                  </a:txBody>
                  <a:tcPr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2553574708"/>
                  </a:ext>
                </a:extLst>
              </a:tr>
              <a:tr h="226285">
                <a:tc>
                  <a:txBody>
                    <a:bodyPr/>
                    <a:lstStyle/>
                    <a:p>
                      <a:pPr algn="l" fontAlgn="b"/>
                      <a:r>
                        <a:rPr lang="en-US" sz="1100" b="0" i="0" u="none" strike="noStrike">
                          <a:solidFill>
                            <a:srgbClr val="000000"/>
                          </a:solidFill>
                          <a:effectLst/>
                          <a:latin typeface="Calibri" panose="020F0502020204030204" pitchFamily="34" charset="0"/>
                        </a:rPr>
                        <a:t>(blank)</a:t>
                      </a:r>
                    </a:p>
                  </a:txBody>
                  <a:tcPr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a:t>
                      </a: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263874951"/>
                  </a:ext>
                </a:extLst>
              </a:tr>
              <a:tr h="226285">
                <a:tc>
                  <a:txBody>
                    <a:bodyPr/>
                    <a:lstStyle/>
                    <a:p>
                      <a:pPr algn="l" fontAlgn="b"/>
                      <a:r>
                        <a:rPr lang="en-US" sz="1100" b="1" i="0" u="none" strike="noStrike">
                          <a:solidFill>
                            <a:srgbClr val="000000"/>
                          </a:solidFill>
                          <a:effectLst/>
                          <a:latin typeface="Calibri" panose="020F0502020204030204" pitchFamily="34" charset="0"/>
                        </a:rPr>
                        <a:t>Close</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53</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308590332"/>
                  </a:ext>
                </a:extLst>
              </a:tr>
              <a:tr h="226285">
                <a:tc>
                  <a:txBody>
                    <a:bodyPr/>
                    <a:lstStyle/>
                    <a:p>
                      <a:pPr algn="l" fontAlgn="b"/>
                      <a:r>
                        <a:rPr lang="en-US" sz="1100" b="0" i="0" u="none" strike="noStrike">
                          <a:solidFill>
                            <a:srgbClr val="000000"/>
                          </a:solidFill>
                          <a:effectLst/>
                          <a:latin typeface="Calibri" panose="020F0502020204030204" pitchFamily="34" charset="0"/>
                        </a:rPr>
                        <a:t>(blank)</a:t>
                      </a:r>
                    </a:p>
                  </a:txBody>
                  <a:tcPr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53</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2196869995"/>
                  </a:ext>
                </a:extLst>
              </a:tr>
              <a:tr h="226285">
                <a:tc>
                  <a:txBody>
                    <a:bodyPr/>
                    <a:lstStyle/>
                    <a:p>
                      <a:pPr algn="l" fontAlgn="b"/>
                      <a:r>
                        <a:rPr lang="en-US" sz="1100" b="1" i="0" u="none" strike="noStrike">
                          <a:solidFill>
                            <a:srgbClr val="000000"/>
                          </a:solidFill>
                          <a:effectLst/>
                          <a:latin typeface="Calibri" panose="020F0502020204030204" pitchFamily="34" charset="0"/>
                        </a:rPr>
                        <a:t>CSP</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9</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182042150"/>
                  </a:ext>
                </a:extLst>
              </a:tr>
              <a:tr h="226285">
                <a:tc>
                  <a:txBody>
                    <a:bodyPr/>
                    <a:lstStyle/>
                    <a:p>
                      <a:pPr algn="l" fontAlgn="b"/>
                      <a:r>
                        <a:rPr lang="en-US" sz="1100" b="0" i="0" u="none" strike="noStrike">
                          <a:solidFill>
                            <a:srgbClr val="000000"/>
                          </a:solidFill>
                          <a:effectLst/>
                          <a:latin typeface="Calibri" panose="020F0502020204030204" pitchFamily="34" charset="0"/>
                        </a:rPr>
                        <a:t>(blank)</a:t>
                      </a:r>
                    </a:p>
                  </a:txBody>
                  <a:tcPr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9</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2429436428"/>
                  </a:ext>
                </a:extLst>
              </a:tr>
              <a:tr h="226285">
                <a:tc>
                  <a:txBody>
                    <a:bodyPr/>
                    <a:lstStyle/>
                    <a:p>
                      <a:pPr algn="l" fontAlgn="b"/>
                      <a:r>
                        <a:rPr lang="en-US" sz="1100" b="1" i="0" u="none" strike="noStrike">
                          <a:solidFill>
                            <a:srgbClr val="000000"/>
                          </a:solidFill>
                          <a:effectLst/>
                          <a:latin typeface="Calibri" panose="020F0502020204030204" pitchFamily="34" charset="0"/>
                        </a:rPr>
                        <a:t>Refer</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9</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1</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677675034"/>
                  </a:ext>
                </a:extLst>
              </a:tr>
              <a:tr h="226285">
                <a:tc>
                  <a:txBody>
                    <a:bodyPr/>
                    <a:lstStyle/>
                    <a:p>
                      <a:pPr algn="l" fontAlgn="b"/>
                      <a:r>
                        <a:rPr lang="en-US" sz="1100" b="0" i="0" u="none" strike="noStrike">
                          <a:solidFill>
                            <a:srgbClr val="000000"/>
                          </a:solidFill>
                          <a:effectLst/>
                          <a:latin typeface="Calibri" panose="020F0502020204030204" pitchFamily="34" charset="0"/>
                        </a:rPr>
                        <a:t>Refused Services</a:t>
                      </a:r>
                    </a:p>
                  </a:txBody>
                  <a:tcPr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2999529806"/>
                  </a:ext>
                </a:extLst>
              </a:tr>
              <a:tr h="226285">
                <a:tc>
                  <a:txBody>
                    <a:bodyPr/>
                    <a:lstStyle/>
                    <a:p>
                      <a:pPr algn="l" fontAlgn="b"/>
                      <a:r>
                        <a:rPr lang="en-US" sz="1100" b="0" i="0" u="none" strike="noStrike">
                          <a:solidFill>
                            <a:srgbClr val="000000"/>
                          </a:solidFill>
                          <a:effectLst/>
                          <a:latin typeface="Calibri" panose="020F0502020204030204" pitchFamily="34" charset="0"/>
                        </a:rPr>
                        <a:t>(blank)</a:t>
                      </a:r>
                    </a:p>
                  </a:txBody>
                  <a:tcPr marR="7620" marT="7620"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8</a:t>
                      </a: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689282065"/>
                  </a:ext>
                </a:extLst>
              </a:tr>
              <a:tr h="226285">
                <a:tc>
                  <a:txBody>
                    <a:bodyPr/>
                    <a:lstStyle/>
                    <a:p>
                      <a:pPr algn="l" fontAlgn="b"/>
                      <a:r>
                        <a:rPr lang="en-US" sz="1100" b="1" i="0" u="none" strike="noStrike">
                          <a:solidFill>
                            <a:srgbClr val="000000"/>
                          </a:solidFill>
                          <a:effectLst/>
                          <a:latin typeface="Calibri" panose="020F0502020204030204" pitchFamily="34" charset="0"/>
                        </a:rPr>
                        <a:t>RSC</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3</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445482362"/>
                  </a:ext>
                </a:extLst>
              </a:tr>
              <a:tr h="226285">
                <a:tc>
                  <a:txBody>
                    <a:bodyPr/>
                    <a:lstStyle/>
                    <a:p>
                      <a:pPr algn="l" fontAlgn="b"/>
                      <a:r>
                        <a:rPr lang="en-US" sz="1100" b="0" i="0" u="none" strike="noStrike">
                          <a:solidFill>
                            <a:srgbClr val="000000"/>
                          </a:solidFill>
                          <a:effectLst/>
                          <a:latin typeface="Calibri" panose="020F0502020204030204" pitchFamily="34" charset="0"/>
                        </a:rPr>
                        <a:t>(blank)</a:t>
                      </a:r>
                    </a:p>
                  </a:txBody>
                  <a:tcPr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a:solidFill>
                            <a:srgbClr val="000000"/>
                          </a:solidFill>
                          <a:effectLst/>
                          <a:latin typeface="Calibri" panose="020F0502020204030204" pitchFamily="34" charset="0"/>
                        </a:rPr>
                        <a:t>3</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3222473726"/>
                  </a:ext>
                </a:extLst>
              </a:tr>
              <a:tr h="226285">
                <a:tc>
                  <a:txBody>
                    <a:bodyPr/>
                    <a:lstStyle/>
                    <a:p>
                      <a:pPr algn="l" fontAlgn="b"/>
                      <a:r>
                        <a:rPr lang="en-US" sz="1100" b="1" i="0" u="none" strike="noStrike">
                          <a:solidFill>
                            <a:srgbClr val="000000"/>
                          </a:solidFill>
                          <a:effectLst/>
                          <a:latin typeface="Calibri" panose="020F0502020204030204" pitchFamily="34" charset="0"/>
                        </a:rPr>
                        <a:t>(blank)</a:t>
                      </a: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endParaRPr lang="en-US" sz="11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565888498"/>
                  </a:ext>
                </a:extLst>
              </a:tr>
              <a:tr h="226285">
                <a:tc>
                  <a:txBody>
                    <a:bodyPr/>
                    <a:lstStyle/>
                    <a:p>
                      <a:pPr algn="l" fontAlgn="b"/>
                      <a:r>
                        <a:rPr lang="en-US" sz="1100" b="1" i="0" u="none" strike="noStrike">
                          <a:solidFill>
                            <a:srgbClr val="000000"/>
                          </a:solidFill>
                          <a:effectLst/>
                          <a:latin typeface="Calibri" panose="020F0502020204030204" pitchFamily="34" charset="0"/>
                        </a:rPr>
                        <a:t>Grand Total</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1100" b="1" i="0" u="none" strike="noStrike">
                          <a:solidFill>
                            <a:srgbClr val="000000"/>
                          </a:solidFill>
                          <a:effectLst/>
                          <a:latin typeface="Calibri" panose="020F0502020204030204" pitchFamily="34" charset="0"/>
                        </a:rPr>
                        <a:t>122</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1100" b="1" i="0" u="none" strike="noStrike" dirty="0">
                          <a:solidFill>
                            <a:srgbClr val="000000"/>
                          </a:solidFill>
                          <a:effectLst/>
                          <a:latin typeface="Calibri" panose="020F0502020204030204" pitchFamily="34" charset="0"/>
                        </a:rPr>
                        <a:t>6</a:t>
                      </a:r>
                    </a:p>
                  </a:txBody>
                  <a:tcPr marL="7620" marR="7620" marT="7620"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589822406"/>
                  </a:ext>
                </a:extLst>
              </a:tr>
            </a:tbl>
          </a:graphicData>
        </a:graphic>
      </p:graphicFrame>
      <p:sp>
        <p:nvSpPr>
          <p:cNvPr id="7" name="TextBox 6">
            <a:extLst>
              <a:ext uri="{FF2B5EF4-FFF2-40B4-BE49-F238E27FC236}">
                <a16:creationId xmlns:a16="http://schemas.microsoft.com/office/drawing/2014/main" id="{E4DAC387-8984-498D-9645-A2F5E1251465}"/>
              </a:ext>
            </a:extLst>
          </p:cNvPr>
          <p:cNvSpPr txBox="1"/>
          <p:nvPr/>
        </p:nvSpPr>
        <p:spPr>
          <a:xfrm>
            <a:off x="409576" y="1086592"/>
            <a:ext cx="1113318" cy="369332"/>
          </a:xfrm>
          <a:prstGeom prst="rect">
            <a:avLst/>
          </a:prstGeom>
          <a:noFill/>
        </p:spPr>
        <p:txBody>
          <a:bodyPr wrap="none" rtlCol="0">
            <a:spAutoFit/>
          </a:bodyPr>
          <a:lstStyle/>
          <a:p>
            <a:r>
              <a:rPr lang="en-US" dirty="0"/>
              <a:t>May 2021</a:t>
            </a:r>
          </a:p>
        </p:txBody>
      </p:sp>
      <p:sp>
        <p:nvSpPr>
          <p:cNvPr id="8" name="TextBox 7">
            <a:extLst>
              <a:ext uri="{FF2B5EF4-FFF2-40B4-BE49-F238E27FC236}">
                <a16:creationId xmlns:a16="http://schemas.microsoft.com/office/drawing/2014/main" id="{D72A1F2F-9A6F-487D-966C-BDA5C66F0D87}"/>
              </a:ext>
            </a:extLst>
          </p:cNvPr>
          <p:cNvSpPr txBox="1"/>
          <p:nvPr/>
        </p:nvSpPr>
        <p:spPr>
          <a:xfrm>
            <a:off x="6498454" y="1086588"/>
            <a:ext cx="1138453" cy="369332"/>
          </a:xfrm>
          <a:prstGeom prst="rect">
            <a:avLst/>
          </a:prstGeom>
          <a:noFill/>
        </p:spPr>
        <p:txBody>
          <a:bodyPr wrap="none" rtlCol="0">
            <a:spAutoFit/>
          </a:bodyPr>
          <a:lstStyle/>
          <a:p>
            <a:r>
              <a:rPr lang="en-US" dirty="0"/>
              <a:t>June 2021</a:t>
            </a:r>
          </a:p>
        </p:txBody>
      </p:sp>
    </p:spTree>
    <p:extLst>
      <p:ext uri="{BB962C8B-B14F-4D97-AF65-F5344CB8AC3E}">
        <p14:creationId xmlns:p14="http://schemas.microsoft.com/office/powerpoint/2010/main" val="323324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9000"/>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5BDC2-9DD4-4327-8C57-6DB0C6E182CF}"/>
              </a:ext>
            </a:extLst>
          </p:cNvPr>
          <p:cNvSpPr>
            <a:spLocks noGrp="1"/>
          </p:cNvSpPr>
          <p:nvPr>
            <p:ph type="title"/>
          </p:nvPr>
        </p:nvSpPr>
        <p:spPr>
          <a:xfrm>
            <a:off x="687280" y="136077"/>
            <a:ext cx="10515600" cy="1325563"/>
          </a:xfrm>
        </p:spPr>
        <p:txBody>
          <a:bodyPr>
            <a:normAutofit/>
          </a:bodyPr>
          <a:lstStyle/>
          <a:p>
            <a:r>
              <a:rPr lang="en-US" sz="5400" dirty="0">
                <a:latin typeface="Britannic Bold" panose="020B0903060703020204" pitchFamily="34" charset="0"/>
              </a:rPr>
              <a:t>Next Steps</a:t>
            </a:r>
          </a:p>
        </p:txBody>
      </p:sp>
      <p:sp>
        <p:nvSpPr>
          <p:cNvPr id="3" name="Content Placeholder 2">
            <a:extLst>
              <a:ext uri="{FF2B5EF4-FFF2-40B4-BE49-F238E27FC236}">
                <a16:creationId xmlns:a16="http://schemas.microsoft.com/office/drawing/2014/main" id="{B6C4CE58-449A-4E50-87B5-E68BC014254C}"/>
              </a:ext>
            </a:extLst>
          </p:cNvPr>
          <p:cNvSpPr>
            <a:spLocks noGrp="1"/>
          </p:cNvSpPr>
          <p:nvPr>
            <p:ph idx="1"/>
          </p:nvPr>
        </p:nvSpPr>
        <p:spPr>
          <a:xfrm>
            <a:off x="687280" y="1461640"/>
            <a:ext cx="6494755" cy="4351338"/>
          </a:xfrm>
          <a:solidFill>
            <a:schemeClr val="bg1"/>
          </a:solidFill>
          <a:effectLst>
            <a:glow rad="495300">
              <a:schemeClr val="accent2">
                <a:lumMod val="60000"/>
                <a:lumOff val="40000"/>
              </a:schemeClr>
            </a:glow>
          </a:effectLst>
        </p:spPr>
        <p:txBody>
          <a:bodyPr>
            <a:normAutofit lnSpcReduction="10000"/>
          </a:bodyPr>
          <a:lstStyle/>
          <a:p>
            <a:r>
              <a:rPr lang="en-US" dirty="0"/>
              <a:t>Continue with Connecting the Dots</a:t>
            </a:r>
          </a:p>
          <a:p>
            <a:endParaRPr lang="en-US" dirty="0"/>
          </a:p>
          <a:p>
            <a:r>
              <a:rPr lang="en-US" dirty="0"/>
              <a:t>Implement the Change</a:t>
            </a:r>
          </a:p>
          <a:p>
            <a:endParaRPr lang="en-US" dirty="0"/>
          </a:p>
          <a:p>
            <a:r>
              <a:rPr lang="en-US" dirty="0"/>
              <a:t>Continue to collect data  </a:t>
            </a:r>
          </a:p>
          <a:p>
            <a:endParaRPr lang="en-US" dirty="0"/>
          </a:p>
          <a:p>
            <a:r>
              <a:rPr lang="en-US" dirty="0"/>
              <a:t>Make any additional changes as needed </a:t>
            </a:r>
          </a:p>
          <a:p>
            <a:endParaRPr lang="en-US" dirty="0"/>
          </a:p>
          <a:p>
            <a:r>
              <a:rPr lang="en-US" dirty="0"/>
              <a:t>Get feedback from Providers </a:t>
            </a:r>
          </a:p>
        </p:txBody>
      </p:sp>
    </p:spTree>
    <p:extLst>
      <p:ext uri="{BB962C8B-B14F-4D97-AF65-F5344CB8AC3E}">
        <p14:creationId xmlns:p14="http://schemas.microsoft.com/office/powerpoint/2010/main" val="2842319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t="-2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5BDC2-9DD4-4327-8C57-6DB0C6E182CF}"/>
              </a:ext>
            </a:extLst>
          </p:cNvPr>
          <p:cNvSpPr>
            <a:spLocks noGrp="1"/>
          </p:cNvSpPr>
          <p:nvPr>
            <p:ph type="title"/>
          </p:nvPr>
        </p:nvSpPr>
        <p:spPr>
          <a:xfrm>
            <a:off x="628650" y="0"/>
            <a:ext cx="10515600" cy="1325563"/>
          </a:xfrm>
        </p:spPr>
        <p:txBody>
          <a:bodyPr>
            <a:normAutofit/>
          </a:bodyPr>
          <a:lstStyle/>
          <a:p>
            <a:r>
              <a:rPr lang="en-US" sz="6000" dirty="0">
                <a:latin typeface="Britannic Bold" panose="020B0903060703020204" pitchFamily="34" charset="0"/>
              </a:rPr>
              <a:t>Impact</a:t>
            </a:r>
          </a:p>
        </p:txBody>
      </p:sp>
      <p:sp>
        <p:nvSpPr>
          <p:cNvPr id="3" name="Content Placeholder 2">
            <a:extLst>
              <a:ext uri="{FF2B5EF4-FFF2-40B4-BE49-F238E27FC236}">
                <a16:creationId xmlns:a16="http://schemas.microsoft.com/office/drawing/2014/main" id="{B6C4CE58-449A-4E50-87B5-E68BC014254C}"/>
              </a:ext>
            </a:extLst>
          </p:cNvPr>
          <p:cNvSpPr>
            <a:spLocks noGrp="1"/>
          </p:cNvSpPr>
          <p:nvPr>
            <p:ph idx="1"/>
          </p:nvPr>
        </p:nvSpPr>
        <p:spPr>
          <a:xfrm>
            <a:off x="628650" y="1357312"/>
            <a:ext cx="10515600" cy="4624387"/>
          </a:xfrm>
          <a:solidFill>
            <a:schemeClr val="bg1"/>
          </a:solidFill>
          <a:effectLst>
            <a:glow rad="660400">
              <a:schemeClr val="accent6">
                <a:satMod val="175000"/>
                <a:alpha val="40000"/>
              </a:schemeClr>
            </a:glow>
          </a:effectLst>
        </p:spPr>
        <p:txBody>
          <a:bodyPr>
            <a:normAutofit fontScale="70000" lnSpcReduction="20000"/>
          </a:bodyPr>
          <a:lstStyle/>
          <a:p>
            <a:endParaRPr lang="en-US" dirty="0"/>
          </a:p>
          <a:p>
            <a:r>
              <a:rPr lang="en-US" dirty="0"/>
              <a:t>Increased percentage rate of Providers connecting with clients in the community. Decreased the number of discharges.  (due to no contact/ unable to locate). </a:t>
            </a:r>
          </a:p>
          <a:p>
            <a:endParaRPr lang="en-US" dirty="0"/>
          </a:p>
          <a:p>
            <a:r>
              <a:rPr lang="en-US" dirty="0"/>
              <a:t>Clients felt more comfortable with transitioning to new provider because, they were made aware in advance, the process was explained to clients again, confirmation was made with client and provider information was provided to client.   </a:t>
            </a:r>
          </a:p>
          <a:p>
            <a:endParaRPr lang="en-US" dirty="0"/>
          </a:p>
          <a:p>
            <a:r>
              <a:rPr lang="en-US" dirty="0"/>
              <a:t>Communication is key!! This project opened lines of communication between Providers and intake team coordinators.  </a:t>
            </a:r>
          </a:p>
          <a:p>
            <a:endParaRPr lang="en-US" dirty="0"/>
          </a:p>
          <a:p>
            <a:r>
              <a:rPr lang="en-US" dirty="0"/>
              <a:t>Noticed increased status updates on clients </a:t>
            </a:r>
          </a:p>
          <a:p>
            <a:endParaRPr lang="en-US" dirty="0"/>
          </a:p>
          <a:p>
            <a:r>
              <a:rPr lang="en-US" dirty="0"/>
              <a:t>Providers had coordinators contact information which made the transition easier to consult with coordinators if they had any trouble with locating clients or issues with engagement. </a:t>
            </a:r>
          </a:p>
        </p:txBody>
      </p:sp>
    </p:spTree>
    <p:extLst>
      <p:ext uri="{BB962C8B-B14F-4D97-AF65-F5344CB8AC3E}">
        <p14:creationId xmlns:p14="http://schemas.microsoft.com/office/powerpoint/2010/main" val="3446589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594</Words>
  <Application>Microsoft Office PowerPoint</Application>
  <PresentationFormat>Widescreen</PresentationFormat>
  <Paragraphs>157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Bodoni MT Black</vt:lpstr>
      <vt:lpstr>Britannic Bold</vt:lpstr>
      <vt:lpstr>Calibri</vt:lpstr>
      <vt:lpstr>Calibri Light</vt:lpstr>
      <vt:lpstr>Office Theme</vt:lpstr>
      <vt:lpstr>Connect the Dots By: The CARS Intake Team</vt:lpstr>
      <vt:lpstr>AIM</vt:lpstr>
      <vt:lpstr>Change  </vt:lpstr>
      <vt:lpstr>Results</vt:lpstr>
      <vt:lpstr>Next Steps</vt:lpstr>
      <vt:lpstr>Impact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Blake, Dana</dc:creator>
  <cp:lastModifiedBy>Moebius, Amy</cp:lastModifiedBy>
  <cp:revision>15</cp:revision>
  <dcterms:created xsi:type="dcterms:W3CDTF">2021-09-15T22:03:20Z</dcterms:created>
  <dcterms:modified xsi:type="dcterms:W3CDTF">2021-10-26T16:04:04Z</dcterms:modified>
</cp:coreProperties>
</file>