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4"/>
  </p:sldMasterIdLst>
  <p:notesMasterIdLst>
    <p:notesMasterId r:id="rId10"/>
  </p:notesMasterIdLst>
  <p:handoutMasterIdLst>
    <p:handoutMasterId r:id="rId11"/>
  </p:handoutMasterIdLst>
  <p:sldIdLst>
    <p:sldId id="256" r:id="rId5"/>
    <p:sldId id="260" r:id="rId6"/>
    <p:sldId id="268" r:id="rId7"/>
    <p:sldId id="269" r:id="rId8"/>
    <p:sldId id="2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6FA4AC-706F-45C0-8C73-22AB0D1A3E34}" v="849" dt="2022-09-23T18:14:07.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83707" autoAdjust="0"/>
  </p:normalViewPr>
  <p:slideViewPr>
    <p:cSldViewPr snapToGrid="0">
      <p:cViewPr varScale="1">
        <p:scale>
          <a:sx n="46" d="100"/>
          <a:sy n="46" d="100"/>
        </p:scale>
        <p:origin x="1008" y="38"/>
      </p:cViewPr>
      <p:guideLst/>
    </p:cSldViewPr>
  </p:slid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Satisfaction Ratings (in percent)</c:v>
                </c:pt>
              </c:strCache>
            </c:strRef>
          </c:tx>
          <c:explosion val="11"/>
          <c:dPt>
            <c:idx val="0"/>
            <c:bubble3D val="0"/>
            <c:spPr>
              <a:solidFill>
                <a:srgbClr val="7030A0"/>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A794-427F-B8D0-634B8C289348}"/>
              </c:ext>
            </c:extLst>
          </c:dPt>
          <c:dPt>
            <c:idx val="1"/>
            <c:bubble3D val="0"/>
            <c:spPr>
              <a:solidFill>
                <a:srgbClr val="00B050"/>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A794-427F-B8D0-634B8C289348}"/>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A794-427F-B8D0-634B8C289348}"/>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A794-427F-B8D0-634B8C289348}"/>
              </c:ext>
            </c:extLst>
          </c:dPt>
          <c:dPt>
            <c:idx val="4"/>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A794-427F-B8D0-634B8C289348}"/>
              </c:ext>
            </c:extLst>
          </c:dPt>
          <c:dLbls>
            <c:dLbl>
              <c:idx val="3"/>
              <c:delete val="1"/>
              <c:extLst>
                <c:ext xmlns:c15="http://schemas.microsoft.com/office/drawing/2012/chart" uri="{CE6537A1-D6FC-4f65-9D91-7224C49458BB}"/>
                <c:ext xmlns:c16="http://schemas.microsoft.com/office/drawing/2014/chart" uri="{C3380CC4-5D6E-409C-BE32-E72D297353CC}">
                  <c16:uniqueId val="{00000007-A794-427F-B8D0-634B8C289348}"/>
                </c:ext>
              </c:extLst>
            </c:dLbl>
            <c:dLbl>
              <c:idx val="4"/>
              <c:delete val="1"/>
              <c:extLst>
                <c:ext xmlns:c15="http://schemas.microsoft.com/office/drawing/2012/chart" uri="{CE6537A1-D6FC-4f65-9D91-7224C49458BB}"/>
                <c:ext xmlns:c16="http://schemas.microsoft.com/office/drawing/2014/chart" uri="{C3380CC4-5D6E-409C-BE32-E72D297353CC}">
                  <c16:uniqueId val="{00000009-A794-427F-B8D0-634B8C28934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Very Satisfied</c:v>
                </c:pt>
                <c:pt idx="1">
                  <c:v>Satisfied</c:v>
                </c:pt>
                <c:pt idx="2">
                  <c:v>Neither Satisfied Nor Dissatisfied</c:v>
                </c:pt>
                <c:pt idx="3">
                  <c:v>Dissatisfied</c:v>
                </c:pt>
                <c:pt idx="4">
                  <c:v>Very Dissatisfied</c:v>
                </c:pt>
              </c:strCache>
            </c:strRef>
          </c:cat>
          <c:val>
            <c:numRef>
              <c:f>Sheet1!$B$2:$B$6</c:f>
              <c:numCache>
                <c:formatCode>0.00%</c:formatCode>
                <c:ptCount val="5"/>
                <c:pt idx="0">
                  <c:v>0.69199999999999995</c:v>
                </c:pt>
                <c:pt idx="1">
                  <c:v>0.154</c:v>
                </c:pt>
                <c:pt idx="2">
                  <c:v>0.154</c:v>
                </c:pt>
                <c:pt idx="3" formatCode="0%">
                  <c:v>0</c:v>
                </c:pt>
                <c:pt idx="4" formatCode="0%">
                  <c:v>0</c:v>
                </c:pt>
              </c:numCache>
            </c:numRef>
          </c:val>
          <c:extLst>
            <c:ext xmlns:c16="http://schemas.microsoft.com/office/drawing/2014/chart" uri="{C3380CC4-5D6E-409C-BE32-E72D297353CC}">
              <c16:uniqueId val="{0000000A-A794-427F-B8D0-634B8C289348}"/>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0B7FD6-6B50-4C58-994F-82DC6214278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5CC7F2D-6B16-4B88-A4F8-ABD5316B4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51DC69-60C3-4CF7-A135-6E702ECCE0F0}" type="datetimeFigureOut">
              <a:rPr lang="en-US" smtClean="0"/>
              <a:t>10/18/2022</a:t>
            </a:fld>
            <a:endParaRPr lang="en-US" dirty="0"/>
          </a:p>
        </p:txBody>
      </p:sp>
      <p:sp>
        <p:nvSpPr>
          <p:cNvPr id="4" name="Footer Placeholder 3">
            <a:extLst>
              <a:ext uri="{FF2B5EF4-FFF2-40B4-BE49-F238E27FC236}">
                <a16:creationId xmlns:a16="http://schemas.microsoft.com/office/drawing/2014/main" id="{F94CEF1E-1ACC-48D0-92B3-CB3D4FED50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5F188B4-83B8-4C82-AFAC-DC1E415458F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A9FFBD-F123-4881-BC93-591827BC61E0}" type="slidenum">
              <a:rPr lang="en-US" smtClean="0"/>
              <a:t>‹#›</a:t>
            </a:fld>
            <a:endParaRPr lang="en-US" dirty="0"/>
          </a:p>
        </p:txBody>
      </p:sp>
    </p:spTree>
    <p:extLst>
      <p:ext uri="{BB962C8B-B14F-4D97-AF65-F5344CB8AC3E}">
        <p14:creationId xmlns:p14="http://schemas.microsoft.com/office/powerpoint/2010/main" val="173662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E3EC7B-6C72-4FBB-87DF-2BD2CB7DC1E6}" type="datetimeFigureOut">
              <a:rPr lang="en-US" smtClean="0"/>
              <a:t>10/18/2022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2A795-6F94-4A96-B820-B9038480D048}" type="slidenum">
              <a:rPr lang="en-US" smtClean="0"/>
              <a:t>‹#›</a:t>
            </a:fld>
            <a:endParaRPr lang="en-US"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latin typeface="Tahoma" panose="020B0604030504040204" pitchFamily="34" charset="0"/>
                <a:ea typeface="Tahoma" panose="020B0604030504040204" pitchFamily="34" charset="0"/>
                <a:cs typeface="Tahoma" panose="020B0604030504040204" pitchFamily="34" charset="0"/>
              </a:rPr>
              <a:t>Kevin Boland, Director of Social Services – Executive Sponsor</a:t>
            </a:r>
          </a:p>
          <a:p>
            <a:r>
              <a:rPr lang="en-US" baseline="0" dirty="0">
                <a:latin typeface="Tahoma" panose="020B0604030504040204" pitchFamily="34" charset="0"/>
                <a:ea typeface="Tahoma" panose="020B0604030504040204" pitchFamily="34" charset="0"/>
                <a:cs typeface="Tahoma" panose="020B0604030504040204" pitchFamily="34" charset="0"/>
              </a:rPr>
              <a:t>Sam Kovatch– Change Leader and helped with the transition process development and implementation</a:t>
            </a:r>
          </a:p>
          <a:p>
            <a:r>
              <a:rPr lang="en-US" baseline="0" dirty="0">
                <a:latin typeface="Tahoma" panose="020B0604030504040204" pitchFamily="34" charset="0"/>
                <a:ea typeface="Tahoma" panose="020B0604030504040204" pitchFamily="34" charset="0"/>
                <a:cs typeface="Tahoma" panose="020B0604030504040204" pitchFamily="34" charset="0"/>
              </a:rPr>
              <a:t>Change Team - Shelby Guendel - supervised interns, oversaw survey implementation, and data analysis</a:t>
            </a:r>
          </a:p>
          <a:p>
            <a:r>
              <a:rPr lang="en-US" baseline="0" dirty="0">
                <a:latin typeface="Tahoma" panose="020B0604030504040204" pitchFamily="34" charset="0"/>
                <a:ea typeface="Tahoma" panose="020B0604030504040204" pitchFamily="34" charset="0"/>
                <a:cs typeface="Tahoma" panose="020B0604030504040204" pitchFamily="34" charset="0"/>
              </a:rPr>
              <a:t>Change Team - Tina Staszak - helped with transition process development and implementation</a:t>
            </a:r>
          </a:p>
          <a:p>
            <a:r>
              <a:rPr lang="en-US" baseline="0" dirty="0">
                <a:latin typeface="Tahoma" panose="020B0604030504040204" pitchFamily="34" charset="0"/>
                <a:ea typeface="Tahoma" panose="020B0604030504040204" pitchFamily="34" charset="0"/>
                <a:cs typeface="Tahoma" panose="020B0604030504040204" pitchFamily="34" charset="0"/>
              </a:rPr>
              <a:t>Change Team - UWM Social Work Interns on internship in Spring 2022 helped with survey implementation and data analysis</a:t>
            </a:r>
          </a:p>
        </p:txBody>
      </p:sp>
      <p:sp>
        <p:nvSpPr>
          <p:cNvPr id="4" name="Slide Number Placeholder 3"/>
          <p:cNvSpPr>
            <a:spLocks noGrp="1"/>
          </p:cNvSpPr>
          <p:nvPr>
            <p:ph type="sldNum" sz="quarter" idx="10"/>
          </p:nvPr>
        </p:nvSpPr>
        <p:spPr/>
        <p:txBody>
          <a:bodyPr/>
          <a:lstStyle/>
          <a:p>
            <a:fld id="{B262A795-6F94-4A96-B820-B9038480D048}" type="slidenum">
              <a:rPr lang="en-US" smtClean="0"/>
              <a:t>1</a:t>
            </a:fld>
            <a:endParaRPr lang="en-US" dirty="0"/>
          </a:p>
        </p:txBody>
      </p:sp>
    </p:spTree>
    <p:extLst>
      <p:ext uri="{BB962C8B-B14F-4D97-AF65-F5344CB8AC3E}">
        <p14:creationId xmlns:p14="http://schemas.microsoft.com/office/powerpoint/2010/main" val="364254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62A795-6F94-4A96-B820-B9038480D048}" type="slidenum">
              <a:rPr lang="en-US" smtClean="0"/>
              <a:t>2</a:t>
            </a:fld>
            <a:endParaRPr lang="en-US" dirty="0"/>
          </a:p>
        </p:txBody>
      </p:sp>
    </p:spTree>
    <p:extLst>
      <p:ext uri="{BB962C8B-B14F-4D97-AF65-F5344CB8AC3E}">
        <p14:creationId xmlns:p14="http://schemas.microsoft.com/office/powerpoint/2010/main" val="253923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CCS Satisfaction Survey</a:t>
            </a:r>
          </a:p>
          <a:p>
            <a:pPr marL="171450" indent="-171450">
              <a:buFont typeface="Arial" panose="020B0604020202020204" pitchFamily="34" charset="0"/>
              <a:buChar char="•"/>
            </a:pPr>
            <a:r>
              <a:rPr lang="en-US" dirty="0"/>
              <a:t>From March 1,  2022 to April 15,</a:t>
            </a:r>
            <a:r>
              <a:rPr lang="en-US" baseline="0" dirty="0"/>
              <a:t> 2022, UWM interns conducted CCS satisfaction surveys to 30 (37%) of current CCS consumers.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Century Gothic" panose="020B0502020202020204" pitchFamily="34" charset="0"/>
              </a:rPr>
              <a:t>When asked about strengths and areas of improvements of Care Coordinators data showed that transition to a new Care Coordinator was impacting ability to answer question:</a:t>
            </a:r>
          </a:p>
          <a:p>
            <a:pPr lvl="2"/>
            <a:r>
              <a:rPr lang="en-US" b="0" i="0" dirty="0">
                <a:solidFill>
                  <a:srgbClr val="444444"/>
                </a:solidFill>
                <a:effectLst/>
                <a:latin typeface="Calibri" panose="020F0502020204030204" pitchFamily="34" charset="0"/>
              </a:rPr>
              <a:t>“People keep quitting and say they will stay and don’t”</a:t>
            </a:r>
          </a:p>
          <a:p>
            <a:pPr lvl="2"/>
            <a:r>
              <a:rPr lang="en-US" b="0" i="0" dirty="0">
                <a:solidFill>
                  <a:srgbClr val="444444"/>
                </a:solidFill>
                <a:effectLst/>
                <a:latin typeface="Calibri" panose="020F0502020204030204" pitchFamily="34" charset="0"/>
              </a:rPr>
              <a:t>“I don’t know because I haven’t had her for long”</a:t>
            </a:r>
          </a:p>
          <a:p>
            <a:pPr lvl="2"/>
            <a:r>
              <a:rPr lang="en-US" b="0" i="0" dirty="0">
                <a:solidFill>
                  <a:srgbClr val="000000"/>
                </a:solidFill>
                <a:effectLst/>
                <a:latin typeface="Century Gothic" panose="020B0502020202020204" pitchFamily="34" charset="0"/>
              </a:rPr>
              <a:t>“I don’t know anything yet because I just started with him”</a:t>
            </a:r>
          </a:p>
          <a:p>
            <a:pPr lvl="2"/>
            <a:r>
              <a:rPr lang="en-US" b="0" i="0" dirty="0">
                <a:solidFill>
                  <a:srgbClr val="000000"/>
                </a:solidFill>
                <a:effectLst/>
                <a:latin typeface="Century Gothic" panose="020B0502020202020204" pitchFamily="34" charset="0"/>
              </a:rPr>
              <a:t>“New to me-don’t know him well”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444444"/>
                </a:solidFill>
                <a:effectLst/>
                <a:latin typeface="Calibri" panose="020F0502020204030204" pitchFamily="34" charset="0"/>
              </a:rPr>
              <a:t>Knowing that clients are impacted by transitions in </a:t>
            </a:r>
            <a:r>
              <a:rPr lang="en-US" dirty="0">
                <a:solidFill>
                  <a:srgbClr val="444444"/>
                </a:solidFill>
                <a:latin typeface="Calibri" panose="020F0502020204030204" pitchFamily="34" charset="0"/>
              </a:rPr>
              <a:t>Care Coordinators and that Care Coordinators tend to have a higher turnover rate, we wanted to increase satisfaction in the transition process knowing it’s inevitable, which is led to the development of a formal transition process.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i="0" dirty="0">
              <a:solidFill>
                <a:srgbClr val="444444"/>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0" dirty="0">
                <a:solidFill>
                  <a:srgbClr val="444444"/>
                </a:solidFill>
                <a:effectLst/>
                <a:latin typeface="Calibri" panose="020F0502020204030204" pitchFamily="34" charset="0"/>
              </a:rPr>
              <a:t>The transition process includes a pre-survey and 6 week post survey for the transfer of a consumer to a new Care Coordinator when notice is given and the transfer of a consumer to a new Care Coordinator when no notice is given. </a:t>
            </a:r>
            <a:endParaRPr lang="en-US" dirty="0">
              <a:latin typeface="Century Gothic" panose="020B0502020202020204" pitchFamily="34" charset="0"/>
            </a:endParaRPr>
          </a:p>
          <a:p>
            <a:pPr marL="171450" indent="-171450">
              <a:buFont typeface="Arial" panose="020B0604020202020204" pitchFamily="34" charset="0"/>
              <a:buChar char="•"/>
            </a:pPr>
            <a:endParaRPr lang="en-US" dirty="0"/>
          </a:p>
          <a:p>
            <a:r>
              <a:rPr lang="en-US" dirty="0"/>
              <a:t>PSDA Cycle 2 – Development of Transition Process and Data Collection</a:t>
            </a:r>
          </a:p>
          <a:p>
            <a:r>
              <a:rPr lang="en-US" dirty="0"/>
              <a:t>Transition process was developed including for the transfer of a consumer to a new Care Coordinator when notice is given, the transfer of a consumer to a new Care Coordinator when no notice is given, and a 6-week follow up survey after the transfer. </a:t>
            </a:r>
          </a:p>
          <a:p>
            <a:endParaRPr lang="en-US" dirty="0"/>
          </a:p>
          <a:p>
            <a:r>
              <a:rPr lang="en-US" dirty="0"/>
              <a:t>This initial survey is now our baseline for consumer satisfaction in the transition process. </a:t>
            </a:r>
          </a:p>
          <a:p>
            <a:endParaRPr lang="en-US" dirty="0"/>
          </a:p>
          <a:p>
            <a:endParaRPr lang="en-US" dirty="0"/>
          </a:p>
        </p:txBody>
      </p:sp>
      <p:sp>
        <p:nvSpPr>
          <p:cNvPr id="4" name="Slide Number Placeholder 3"/>
          <p:cNvSpPr>
            <a:spLocks noGrp="1"/>
          </p:cNvSpPr>
          <p:nvPr>
            <p:ph type="sldNum" sz="quarter" idx="10"/>
          </p:nvPr>
        </p:nvSpPr>
        <p:spPr/>
        <p:txBody>
          <a:bodyPr/>
          <a:lstStyle/>
          <a:p>
            <a:fld id="{B262A795-6F94-4A96-B820-B9038480D048}" type="slidenum">
              <a:rPr lang="en-US" smtClean="0"/>
              <a:t>3</a:t>
            </a:fld>
            <a:endParaRPr lang="en-US" dirty="0"/>
          </a:p>
        </p:txBody>
      </p:sp>
    </p:spTree>
    <p:extLst>
      <p:ext uri="{BB962C8B-B14F-4D97-AF65-F5344CB8AC3E}">
        <p14:creationId xmlns:p14="http://schemas.microsoft.com/office/powerpoint/2010/main" val="1685245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latin typeface="Century Gothic" panose="020B0502020202020204" pitchFamily="34" charset="0"/>
              </a:rPr>
              <a:t>69.2% reported that they were very satisfied with transition process at 6 week follow up</a:t>
            </a:r>
          </a:p>
          <a:p>
            <a:pPr lvl="1"/>
            <a:r>
              <a:rPr lang="en-US" dirty="0">
                <a:latin typeface="Century Gothic" panose="020B0502020202020204" pitchFamily="34" charset="0"/>
              </a:rPr>
              <a:t>15.4% reported that they were satisfied with transition process at 6 week follow up</a:t>
            </a:r>
          </a:p>
          <a:p>
            <a:pPr lvl="1"/>
            <a:r>
              <a:rPr lang="en-US" dirty="0">
                <a:latin typeface="Century Gothic" panose="020B0502020202020204" pitchFamily="34" charset="0"/>
              </a:rPr>
              <a:t>15.4% reported that they were neither satisfied nor dissatisfied with transition process at 6 week follow up</a:t>
            </a:r>
          </a:p>
          <a:p>
            <a:pPr lvl="1"/>
            <a:r>
              <a:rPr lang="en-US" dirty="0">
                <a:latin typeface="Century Gothic" panose="020B0502020202020204" pitchFamily="34" charset="0"/>
              </a:rPr>
              <a:t>0% reported that they were dissatisfied with transition process at 6 week follow up</a:t>
            </a:r>
          </a:p>
          <a:p>
            <a:pPr lvl="1"/>
            <a:r>
              <a:rPr lang="en-US" dirty="0">
                <a:latin typeface="Century Gothic" panose="020B0502020202020204" pitchFamily="34" charset="0"/>
              </a:rPr>
              <a:t>0% reported that they were very dissatisfied with transition process at 6 week follow up</a:t>
            </a:r>
          </a:p>
          <a:p>
            <a:endParaRPr lang="en-US" dirty="0"/>
          </a:p>
          <a:p>
            <a:endParaRPr lang="en-US" dirty="0"/>
          </a:p>
          <a:p>
            <a:r>
              <a:rPr lang="en-US" dirty="0"/>
              <a:t>The Pre-and post survey is now our baseline data for consumer satisfaction in the transition process. Because what we are measuring depends on the retaining of Care Coordinators, our data collection will need to continue from now through April 2023 to ensure an adequate sample size.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highlight>
                  <a:srgbClr val="FFFF00"/>
                </a:highlight>
              </a:rPr>
              <a:t>***ADD IN GRAPHS</a:t>
            </a:r>
          </a:p>
          <a:p>
            <a:endParaRPr lang="en-US" dirty="0"/>
          </a:p>
        </p:txBody>
      </p:sp>
      <p:sp>
        <p:nvSpPr>
          <p:cNvPr id="4" name="Slide Number Placeholder 3"/>
          <p:cNvSpPr>
            <a:spLocks noGrp="1"/>
          </p:cNvSpPr>
          <p:nvPr>
            <p:ph type="sldNum" sz="quarter" idx="5"/>
          </p:nvPr>
        </p:nvSpPr>
        <p:spPr/>
        <p:txBody>
          <a:bodyPr/>
          <a:lstStyle/>
          <a:p>
            <a:fld id="{B262A795-6F94-4A96-B820-B9038480D048}" type="slidenum">
              <a:rPr lang="en-US" smtClean="0"/>
              <a:t>4</a:t>
            </a:fld>
            <a:endParaRPr lang="en-US" dirty="0"/>
          </a:p>
        </p:txBody>
      </p:sp>
    </p:spTree>
    <p:extLst>
      <p:ext uri="{BB962C8B-B14F-4D97-AF65-F5344CB8AC3E}">
        <p14:creationId xmlns:p14="http://schemas.microsoft.com/office/powerpoint/2010/main" val="1490021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10/18/2022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10/18/2022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F489-B701-4C74-9747-27C8656A89CC}"/>
              </a:ext>
            </a:extLst>
          </p:cNvPr>
          <p:cNvSpPr>
            <a:spLocks noGrp="1"/>
          </p:cNvSpPr>
          <p:nvPr>
            <p:ph type="ctrTitle"/>
          </p:nvPr>
        </p:nvSpPr>
        <p:spPr>
          <a:xfrm>
            <a:off x="1109980" y="650740"/>
            <a:ext cx="9966960" cy="2978812"/>
          </a:xfrm>
        </p:spPr>
        <p:txBody>
          <a:bodyPr>
            <a:normAutofit/>
          </a:bodyPr>
          <a:lstStyle/>
          <a:p>
            <a:r>
              <a:rPr lang="en-US" u="sng" dirty="0">
                <a:latin typeface="Century Gothic" panose="020B0502020202020204" pitchFamily="34" charset="0"/>
              </a:rPr>
              <a:t>E</a:t>
            </a:r>
            <a:r>
              <a:rPr lang="en-US" dirty="0">
                <a:latin typeface="Century Gothic" panose="020B0502020202020204" pitchFamily="34" charset="0"/>
              </a:rPr>
              <a:t>nhancing </a:t>
            </a:r>
            <a:r>
              <a:rPr lang="en-US" u="sng" dirty="0">
                <a:latin typeface="Century Gothic" panose="020B0502020202020204" pitchFamily="34" charset="0"/>
              </a:rPr>
              <a:t>T</a:t>
            </a:r>
            <a:r>
              <a:rPr lang="en-US" dirty="0">
                <a:latin typeface="Century Gothic" panose="020B0502020202020204" pitchFamily="34" charset="0"/>
              </a:rPr>
              <a:t>ransitions for </a:t>
            </a:r>
            <a:r>
              <a:rPr lang="en-US" u="sng" dirty="0">
                <a:latin typeface="Century Gothic" panose="020B0502020202020204" pitchFamily="34" charset="0"/>
              </a:rPr>
              <a:t>C</a:t>
            </a:r>
            <a:r>
              <a:rPr lang="en-US" dirty="0">
                <a:latin typeface="Century Gothic" panose="020B0502020202020204" pitchFamily="34" charset="0"/>
              </a:rPr>
              <a:t>onsumers (etc.)</a:t>
            </a:r>
          </a:p>
        </p:txBody>
      </p:sp>
      <p:sp>
        <p:nvSpPr>
          <p:cNvPr id="3" name="Subtitle 2">
            <a:extLst>
              <a:ext uri="{FF2B5EF4-FFF2-40B4-BE49-F238E27FC236}">
                <a16:creationId xmlns:a16="http://schemas.microsoft.com/office/drawing/2014/main" id="{6D699F35-1401-4ECD-9F96-7017DB9FA104}"/>
              </a:ext>
            </a:extLst>
          </p:cNvPr>
          <p:cNvSpPr>
            <a:spLocks noGrp="1"/>
          </p:cNvSpPr>
          <p:nvPr>
            <p:ph type="subTitle" idx="1"/>
          </p:nvPr>
        </p:nvSpPr>
        <p:spPr>
          <a:xfrm>
            <a:off x="1709530" y="3869634"/>
            <a:ext cx="8767860" cy="2321101"/>
          </a:xfrm>
        </p:spPr>
        <p:txBody>
          <a:bodyPr>
            <a:normAutofit fontScale="92500" lnSpcReduction="10000"/>
          </a:bodyPr>
          <a:lstStyle/>
          <a:p>
            <a:r>
              <a:rPr lang="en-US" b="1" dirty="0">
                <a:latin typeface="Century Gothic" panose="020B0502020202020204" pitchFamily="34" charset="0"/>
                <a:ea typeface="Tahoma" panose="020B0604030504040204" pitchFamily="34" charset="0"/>
                <a:cs typeface="Tahoma" panose="020B0604030504040204" pitchFamily="34" charset="0"/>
              </a:rPr>
              <a:t>Jewish Family Services</a:t>
            </a:r>
          </a:p>
          <a:p>
            <a:r>
              <a:rPr lang="en-US" sz="1800" dirty="0">
                <a:latin typeface="Century Gothic" panose="020B0502020202020204" pitchFamily="34" charset="0"/>
                <a:ea typeface="Tahoma" panose="020B0604030504040204" pitchFamily="34" charset="0"/>
                <a:cs typeface="Tahoma" panose="020B0604030504040204" pitchFamily="34" charset="0"/>
              </a:rPr>
              <a:t>Kevin Boland, Director of Social Services</a:t>
            </a:r>
          </a:p>
          <a:p>
            <a:r>
              <a:rPr lang="en-US" sz="1800" dirty="0">
                <a:latin typeface="Century Gothic" panose="020B0502020202020204" pitchFamily="34" charset="0"/>
                <a:ea typeface="Tahoma" panose="020B0604030504040204" pitchFamily="34" charset="0"/>
                <a:cs typeface="Tahoma" panose="020B0604030504040204" pitchFamily="34" charset="0"/>
              </a:rPr>
              <a:t>Sam Kovatch, CCS Administrator</a:t>
            </a:r>
          </a:p>
          <a:p>
            <a:r>
              <a:rPr lang="en-US" sz="1800" dirty="0">
                <a:latin typeface="Century Gothic" panose="020B0502020202020204" pitchFamily="34" charset="0"/>
                <a:ea typeface="Tahoma" panose="020B0604030504040204" pitchFamily="34" charset="0"/>
                <a:cs typeface="Tahoma" panose="020B0604030504040204" pitchFamily="34" charset="0"/>
              </a:rPr>
              <a:t>Shelby Guendel, Community Programs Coordinator</a:t>
            </a:r>
          </a:p>
          <a:p>
            <a:r>
              <a:rPr lang="en-US" sz="1800" dirty="0">
                <a:latin typeface="Century Gothic" panose="020B0502020202020204" pitchFamily="34" charset="0"/>
                <a:ea typeface="Tahoma" panose="020B0604030504040204" pitchFamily="34" charset="0"/>
                <a:cs typeface="Tahoma" panose="020B0604030504040204" pitchFamily="34" charset="0"/>
              </a:rPr>
              <a:t>Tina Staszak, CCS Clinical Manager</a:t>
            </a:r>
          </a:p>
          <a:p>
            <a:r>
              <a:rPr lang="en-US" sz="1800" dirty="0">
                <a:latin typeface="Century Gothic" panose="020B0502020202020204" pitchFamily="34" charset="0"/>
                <a:ea typeface="Tahoma" panose="020B0604030504040204" pitchFamily="34" charset="0"/>
                <a:cs typeface="Tahoma" panose="020B0604030504040204" pitchFamily="34" charset="0"/>
              </a:rPr>
              <a:t>Sadie Wolfe and Q Hicks, UWM Social Work Interns</a:t>
            </a:r>
          </a:p>
        </p:txBody>
      </p:sp>
    </p:spTree>
    <p:extLst>
      <p:ext uri="{BB962C8B-B14F-4D97-AF65-F5344CB8AC3E}">
        <p14:creationId xmlns:p14="http://schemas.microsoft.com/office/powerpoint/2010/main" val="616906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140144" y="231140"/>
            <a:ext cx="9875520" cy="1356360"/>
          </a:xfrm>
        </p:spPr>
        <p:txBody>
          <a:bodyPr/>
          <a:lstStyle/>
          <a:p>
            <a:r>
              <a:rPr lang="en-US" dirty="0">
                <a:latin typeface="Century Gothic" panose="020B0502020202020204" pitchFamily="34" charset="0"/>
              </a:rPr>
              <a:t>Project AIM and Impact</a:t>
            </a:r>
          </a:p>
        </p:txBody>
      </p:sp>
      <p:sp>
        <p:nvSpPr>
          <p:cNvPr id="5" name="Content Placeholder 4">
            <a:extLst>
              <a:ext uri="{FF2B5EF4-FFF2-40B4-BE49-F238E27FC236}">
                <a16:creationId xmlns:a16="http://schemas.microsoft.com/office/drawing/2014/main" id="{7AD2D641-4031-67A1-353E-7B2CAA020E26}"/>
              </a:ext>
            </a:extLst>
          </p:cNvPr>
          <p:cNvSpPr>
            <a:spLocks noGrp="1"/>
          </p:cNvSpPr>
          <p:nvPr>
            <p:ph idx="1"/>
          </p:nvPr>
        </p:nvSpPr>
        <p:spPr/>
        <p:txBody>
          <a:bodyPr/>
          <a:lstStyle/>
          <a:p>
            <a:pPr marL="274320" lvl="1" indent="0">
              <a:buNone/>
            </a:pPr>
            <a:r>
              <a:rPr lang="en-US" b="1" dirty="0">
                <a:latin typeface="Century Gothic" panose="020B0502020202020204" pitchFamily="34" charset="0"/>
              </a:rPr>
              <a:t>AIM: </a:t>
            </a:r>
          </a:p>
          <a:p>
            <a:pPr marL="274320" lvl="1" indent="0">
              <a:buNone/>
            </a:pPr>
            <a:r>
              <a:rPr lang="en-US" dirty="0">
                <a:latin typeface="Century Gothic" panose="020B0502020202020204" pitchFamily="34" charset="0"/>
              </a:rPr>
              <a:t>Increase CCS consumer satisfaction in transition process from </a:t>
            </a:r>
            <a:r>
              <a:rPr lang="en-US" b="1" dirty="0">
                <a:latin typeface="Century Gothic" panose="020B0502020202020204" pitchFamily="34" charset="0"/>
              </a:rPr>
              <a:t>baseline of 69% </a:t>
            </a:r>
            <a:r>
              <a:rPr lang="en-US" dirty="0">
                <a:latin typeface="Century Gothic" panose="020B0502020202020204" pitchFamily="34" charset="0"/>
              </a:rPr>
              <a:t>to goal of </a:t>
            </a:r>
            <a:r>
              <a:rPr lang="en-US" b="1" dirty="0">
                <a:latin typeface="Century Gothic" panose="020B0502020202020204" pitchFamily="34" charset="0"/>
              </a:rPr>
              <a:t>80% by April 2023.</a:t>
            </a:r>
          </a:p>
          <a:p>
            <a:pPr marL="274320" lvl="1" indent="0">
              <a:buNone/>
            </a:pPr>
            <a:endParaRPr lang="en-US" dirty="0">
              <a:latin typeface="Century Gothic" panose="020B0502020202020204" pitchFamily="34" charset="0"/>
            </a:endParaRPr>
          </a:p>
          <a:p>
            <a:pPr marL="274320" lvl="1" indent="0">
              <a:buNone/>
            </a:pPr>
            <a:r>
              <a:rPr lang="en-US" b="1" dirty="0">
                <a:latin typeface="Century Gothic" panose="020B0502020202020204" pitchFamily="34" charset="0"/>
              </a:rPr>
              <a:t>Expected Impact:</a:t>
            </a:r>
          </a:p>
          <a:p>
            <a:pPr marL="274320" lvl="1" indent="0">
              <a:buNone/>
            </a:pPr>
            <a:r>
              <a:rPr lang="en-US" dirty="0">
                <a:latin typeface="Century Gothic" panose="020B0502020202020204" pitchFamily="34" charset="0"/>
              </a:rPr>
              <a:t>Expected impact is to provide 1) higher levels of CCS consumer satisfaction in transitioning to a new CCS Care Coordinator and 2) provide a detailed process for CCS staff for transitions. </a:t>
            </a:r>
          </a:p>
          <a:p>
            <a:endParaRPr lang="en-US" dirty="0">
              <a:latin typeface="Century Gothic" panose="020B0502020202020204" pitchFamily="34" charset="0"/>
            </a:endParaRPr>
          </a:p>
        </p:txBody>
      </p:sp>
    </p:spTree>
    <p:extLst>
      <p:ext uri="{BB962C8B-B14F-4D97-AF65-F5344CB8AC3E}">
        <p14:creationId xmlns:p14="http://schemas.microsoft.com/office/powerpoint/2010/main" val="152407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140351" y="391777"/>
            <a:ext cx="9875520" cy="1356360"/>
          </a:xfrm>
        </p:spPr>
        <p:txBody>
          <a:bodyPr/>
          <a:lstStyle/>
          <a:p>
            <a:r>
              <a:rPr lang="en-US" dirty="0">
                <a:latin typeface="Century Gothic" panose="020B0502020202020204" pitchFamily="34" charset="0"/>
              </a:rPr>
              <a:t>CHANGE</a:t>
            </a:r>
          </a:p>
        </p:txBody>
      </p:sp>
      <p:sp>
        <p:nvSpPr>
          <p:cNvPr id="5" name="Content Placeholder 4">
            <a:extLst>
              <a:ext uri="{FF2B5EF4-FFF2-40B4-BE49-F238E27FC236}">
                <a16:creationId xmlns:a16="http://schemas.microsoft.com/office/drawing/2014/main" id="{7AD2D641-4031-67A1-353E-7B2CAA020E26}"/>
              </a:ext>
            </a:extLst>
          </p:cNvPr>
          <p:cNvSpPr>
            <a:spLocks noGrp="1"/>
          </p:cNvSpPr>
          <p:nvPr>
            <p:ph idx="1"/>
          </p:nvPr>
        </p:nvSpPr>
        <p:spPr/>
        <p:txBody>
          <a:bodyPr>
            <a:normAutofit/>
          </a:bodyPr>
          <a:lstStyle/>
          <a:p>
            <a:r>
              <a:rPr lang="en-US" dirty="0">
                <a:latin typeface="Century Gothic" panose="020B0502020202020204" pitchFamily="34" charset="0"/>
              </a:rPr>
              <a:t>CCS Satisfaction Survey</a:t>
            </a:r>
          </a:p>
          <a:p>
            <a:pPr lvl="1"/>
            <a:r>
              <a:rPr lang="en-US" sz="1600" dirty="0">
                <a:latin typeface="Century Gothic" panose="020B0502020202020204" pitchFamily="34" charset="0"/>
              </a:rPr>
              <a:t>When asked about strengths and areas of improvements of Care Coordinators data showed that transition to a new Care Coordinator was impacting ability to answer question:</a:t>
            </a:r>
          </a:p>
          <a:p>
            <a:pPr lvl="2"/>
            <a:r>
              <a:rPr lang="en-US" sz="1600" b="0" i="0" dirty="0">
                <a:solidFill>
                  <a:srgbClr val="444444"/>
                </a:solidFill>
                <a:effectLst/>
                <a:latin typeface="Century Gothic" panose="020B0502020202020204" pitchFamily="34" charset="0"/>
              </a:rPr>
              <a:t>“People keep quitting and say they will stay and don’t”</a:t>
            </a:r>
          </a:p>
          <a:p>
            <a:pPr lvl="2"/>
            <a:r>
              <a:rPr lang="en-US" sz="1600" b="0" i="0" dirty="0">
                <a:solidFill>
                  <a:srgbClr val="444444"/>
                </a:solidFill>
                <a:effectLst/>
                <a:latin typeface="Century Gothic" panose="020B0502020202020204" pitchFamily="34" charset="0"/>
              </a:rPr>
              <a:t>“I don’t know because I haven’t had her for long”</a:t>
            </a:r>
          </a:p>
          <a:p>
            <a:pPr lvl="2"/>
            <a:r>
              <a:rPr lang="en-US" sz="1600" b="0" i="0" dirty="0">
                <a:solidFill>
                  <a:srgbClr val="000000"/>
                </a:solidFill>
                <a:effectLst/>
                <a:latin typeface="Century Gothic" panose="020B0502020202020204" pitchFamily="34" charset="0"/>
              </a:rPr>
              <a:t>“I don’t know anything yet because I just started with him”</a:t>
            </a:r>
          </a:p>
          <a:p>
            <a:pPr lvl="2"/>
            <a:r>
              <a:rPr lang="en-US" sz="1600" b="0" i="0" dirty="0">
                <a:solidFill>
                  <a:srgbClr val="000000"/>
                </a:solidFill>
                <a:effectLst/>
                <a:latin typeface="Century Gothic" panose="020B0502020202020204" pitchFamily="34" charset="0"/>
              </a:rPr>
              <a:t>“New to me-don’t know him well”</a:t>
            </a:r>
          </a:p>
          <a:p>
            <a:pPr lvl="2"/>
            <a:endParaRPr lang="en-US" dirty="0">
              <a:latin typeface="Century Gothic" panose="020B0502020202020204" pitchFamily="34" charset="0"/>
            </a:endParaRPr>
          </a:p>
          <a:p>
            <a:r>
              <a:rPr lang="en-US" dirty="0">
                <a:latin typeface="Century Gothic" panose="020B0502020202020204" pitchFamily="34" charset="0"/>
              </a:rPr>
              <a:t>Development of Transition Process</a:t>
            </a:r>
          </a:p>
        </p:txBody>
      </p:sp>
    </p:spTree>
    <p:extLst>
      <p:ext uri="{BB962C8B-B14F-4D97-AF65-F5344CB8AC3E}">
        <p14:creationId xmlns:p14="http://schemas.microsoft.com/office/powerpoint/2010/main" val="4870728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140144" y="231140"/>
            <a:ext cx="9875520" cy="1356360"/>
          </a:xfrm>
        </p:spPr>
        <p:txBody>
          <a:bodyPr/>
          <a:lstStyle/>
          <a:p>
            <a:r>
              <a:rPr lang="en-US" dirty="0">
                <a:latin typeface="Century Gothic" panose="020B0502020202020204" pitchFamily="34" charset="0"/>
              </a:rPr>
              <a:t>Data</a:t>
            </a:r>
          </a:p>
        </p:txBody>
      </p:sp>
      <p:graphicFrame>
        <p:nvGraphicFramePr>
          <p:cNvPr id="19" name="Chart 18"/>
          <p:cNvGraphicFramePr/>
          <p:nvPr>
            <p:extLst>
              <p:ext uri="{D42A27DB-BD31-4B8C-83A1-F6EECF244321}">
                <p14:modId xmlns:p14="http://schemas.microsoft.com/office/powerpoint/2010/main" val="2875544367"/>
              </p:ext>
            </p:extLst>
          </p:nvPr>
        </p:nvGraphicFramePr>
        <p:xfrm>
          <a:off x="2820692" y="387459"/>
          <a:ext cx="9051010" cy="61373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35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140144" y="231140"/>
            <a:ext cx="9875520" cy="1356360"/>
          </a:xfrm>
        </p:spPr>
        <p:txBody>
          <a:bodyPr/>
          <a:lstStyle/>
          <a:p>
            <a:r>
              <a:rPr lang="en-US" dirty="0">
                <a:latin typeface="Century Gothic" panose="020B0502020202020204" pitchFamily="34" charset="0"/>
              </a:rPr>
              <a:t>Adopt</a:t>
            </a:r>
          </a:p>
        </p:txBody>
      </p:sp>
      <p:sp>
        <p:nvSpPr>
          <p:cNvPr id="5" name="Content Placeholder 4">
            <a:extLst>
              <a:ext uri="{FF2B5EF4-FFF2-40B4-BE49-F238E27FC236}">
                <a16:creationId xmlns:a16="http://schemas.microsoft.com/office/drawing/2014/main" id="{7AD2D641-4031-67A1-353E-7B2CAA020E26}"/>
              </a:ext>
            </a:extLst>
          </p:cNvPr>
          <p:cNvSpPr>
            <a:spLocks noGrp="1"/>
          </p:cNvSpPr>
          <p:nvPr>
            <p:ph idx="1"/>
          </p:nvPr>
        </p:nvSpPr>
        <p:spPr/>
        <p:txBody>
          <a:bodyPr/>
          <a:lstStyle/>
          <a:p>
            <a:r>
              <a:rPr lang="en-US" dirty="0">
                <a:latin typeface="Century Gothic" panose="020B0502020202020204" pitchFamily="34" charset="0"/>
              </a:rPr>
              <a:t>Although we are still in the data collection phase, we will continue to adopt the pre-post survey for transition process to measure our aim.</a:t>
            </a:r>
          </a:p>
          <a:p>
            <a:r>
              <a:rPr lang="en-US" dirty="0">
                <a:latin typeface="Century Gothic" panose="020B0502020202020204" pitchFamily="34" charset="0"/>
              </a:rPr>
              <a:t>Utilize the information from the surveys to make future program improvements.</a:t>
            </a:r>
          </a:p>
          <a:p>
            <a:endParaRPr lang="en-US" dirty="0">
              <a:latin typeface="Century Gothic" panose="020B0502020202020204" pitchFamily="34" charset="0"/>
            </a:endParaRPr>
          </a:p>
        </p:txBody>
      </p:sp>
    </p:spTree>
    <p:extLst>
      <p:ext uri="{BB962C8B-B14F-4D97-AF65-F5344CB8AC3E}">
        <p14:creationId xmlns:p14="http://schemas.microsoft.com/office/powerpoint/2010/main" val="3239115022"/>
      </p:ext>
    </p:extLst>
  </p:cSld>
  <p:clrMapOvr>
    <a:masterClrMapping/>
  </p:clrMapOvr>
</p:sld>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F55885775_Student does teacher does_v2.potx" id="{618315E5-C348-40CF-AD40-05C2F7C13378}" vid="{0C991BBE-F1C3-4926-9687-DBEAAE8C92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D9ABEA16FF2A42B390C69EAC0B18BC" ma:contentTypeVersion="13" ma:contentTypeDescription="Create a new document." ma:contentTypeScope="" ma:versionID="68188d1531ed929c2d2feb36c6f43d40">
  <xsd:schema xmlns:xsd="http://www.w3.org/2001/XMLSchema" xmlns:xs="http://www.w3.org/2001/XMLSchema" xmlns:p="http://schemas.microsoft.com/office/2006/metadata/properties" xmlns:ns3="42e8c3f8-fb32-4398-89b3-8745f8a58b44" xmlns:ns4="9c5ff97c-e65a-4673-a62b-a7316b92d087" targetNamespace="http://schemas.microsoft.com/office/2006/metadata/properties" ma:root="true" ma:fieldsID="b17dde3e1e8c0a040340e854a1a7e65b" ns3:_="" ns4:_="">
    <xsd:import namespace="42e8c3f8-fb32-4398-89b3-8745f8a58b44"/>
    <xsd:import namespace="9c5ff97c-e65a-4673-a62b-a7316b92d08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e8c3f8-fb32-4398-89b3-8745f8a58b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5ff97c-e65a-4673-a62b-a7316b92d08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42e8c3f8-fb32-4398-89b3-8745f8a58b44" xsi:nil="true"/>
  </documentManagement>
</p:properties>
</file>

<file path=customXml/itemProps1.xml><?xml version="1.0" encoding="utf-8"?>
<ds:datastoreItem xmlns:ds="http://schemas.openxmlformats.org/officeDocument/2006/customXml" ds:itemID="{D7397D4A-535F-4849-9755-20D77ECF42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e8c3f8-fb32-4398-89b3-8745f8a58b44"/>
    <ds:schemaRef ds:uri="9c5ff97c-e65a-4673-a62b-a7316b92d0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F1ABED-93B7-45AC-A513-2CB1FF159AFF}">
  <ds:schemaRefs>
    <ds:schemaRef ds:uri="http://schemas.microsoft.com/sharepoint/v3/contenttype/forms"/>
  </ds:schemaRefs>
</ds:datastoreItem>
</file>

<file path=customXml/itemProps3.xml><?xml version="1.0" encoding="utf-8"?>
<ds:datastoreItem xmlns:ds="http://schemas.openxmlformats.org/officeDocument/2006/customXml" ds:itemID="{3D6CA70E-ED75-4FF0-A862-8EF12B737755}">
  <ds:schemaRefs>
    <ds:schemaRef ds:uri="http://purl.org/dc/terms/"/>
    <ds:schemaRef ds:uri="http://purl.org/dc/elements/1.1/"/>
    <ds:schemaRef ds:uri="9c5ff97c-e65a-4673-a62b-a7316b92d087"/>
    <ds:schemaRef ds:uri="http://schemas.openxmlformats.org/package/2006/metadata/core-properties"/>
    <ds:schemaRef ds:uri="http://schemas.microsoft.com/office/infopath/2007/PartnerControls"/>
    <ds:schemaRef ds:uri="http://www.w3.org/XML/1998/namespace"/>
    <ds:schemaRef ds:uri="http://schemas.microsoft.com/office/2006/metadata/properties"/>
    <ds:schemaRef ds:uri="42e8c3f8-fb32-4398-89b3-8745f8a58b44"/>
    <ds:schemaRef ds:uri="http://schemas.microsoft.com/office/2006/documentManagement/typ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Student does, teacher does</Template>
  <TotalTime>406</TotalTime>
  <Words>704</Words>
  <Application>Microsoft Office PowerPoint</Application>
  <PresentationFormat>Widescreen</PresentationFormat>
  <Paragraphs>61</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Century Gothic</vt:lpstr>
      <vt:lpstr>Corbel</vt:lpstr>
      <vt:lpstr>Tahoma</vt:lpstr>
      <vt:lpstr>Basis</vt:lpstr>
      <vt:lpstr>Enhancing Transitions for Consumers (etc.)</vt:lpstr>
      <vt:lpstr>Project AIM and Impact</vt:lpstr>
      <vt:lpstr>CHANGE</vt:lpstr>
      <vt:lpstr>Data</vt:lpstr>
      <vt:lpstr>Adopt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Transition for Consumers (etc)</dc:title>
  <dc:creator>Shelby Jo Guendel</dc:creator>
  <cp:lastModifiedBy>Moebius, Amy</cp:lastModifiedBy>
  <cp:revision>13</cp:revision>
  <dcterms:created xsi:type="dcterms:W3CDTF">2022-09-20T19:17:45Z</dcterms:created>
  <dcterms:modified xsi:type="dcterms:W3CDTF">2022-10-18T19:39:30Z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0x010100BDD9ABEA16FF2A42B390C69EAC0B18BC</vt:lpwstr>
  </property>
</Properties>
</file>