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4" r:id="rId4"/>
    <p:sldId id="262" r:id="rId5"/>
    <p:sldId id="267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atx\_WIRT%20Frequency\2021%20NiatTX%20WI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atx\_WIRT%20Frequency\2021%20NiatTX%20WI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atx\_WIRT%20Frequency\2021%20NiatTX%20WI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atx\_WIRT%20Frequency\NIATX%20try%203_%20All%20Details%2006.15.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atx\_WIRT%20Frequency\NIATX%20try%203_%20All%20Details%2006.15.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Pre-Test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9946941919175"/>
          <c:y val="9.3122719173590288E-2"/>
          <c:w val="0.71326570512609522"/>
          <c:h val="0.714302817010973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5-48C8-AA2E-CF7BF840B6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5-48C8-AA2E-CF7BF840B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Rubric'!$L$4:$M$4</c:f>
              <c:strCache>
                <c:ptCount val="2"/>
                <c:pt idx="0">
                  <c:v>With WIRT</c:v>
                </c:pt>
                <c:pt idx="1">
                  <c:v>Without WIRT</c:v>
                </c:pt>
              </c:strCache>
            </c:strRef>
          </c:cat>
          <c:val>
            <c:numRef>
              <c:f>'Results Rubric'!$L$5:$M$5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C5-48C8-AA2E-CF7BF840B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064643964478733E-2"/>
          <c:y val="0.83164175200166868"/>
          <c:w val="0.94451630620751592"/>
          <c:h val="0.1549624452202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910418001246"/>
          <c:y val="8.9927969794092566E-2"/>
          <c:w val="0.61789453350829393"/>
          <c:h val="0.713394987639614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0-4D55-BDA5-56CBDB39C9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0-4D55-BDA5-56CBDB39C9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Rubric'!$O$4:$P$4</c:f>
              <c:strCache>
                <c:ptCount val="2"/>
                <c:pt idx="0">
                  <c:v>With WIRT</c:v>
                </c:pt>
                <c:pt idx="1">
                  <c:v>Without WIRT</c:v>
                </c:pt>
              </c:strCache>
            </c:strRef>
          </c:cat>
          <c:val>
            <c:numRef>
              <c:f>'Results Rubric'!$O$5:$P$5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0-4D55-BDA5-56CBDB39C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77510887030752"/>
          <c:y val="0.86419298129354227"/>
          <c:w val="0.60922532389584982"/>
          <c:h val="8.10685001915309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519B-7F04-4FC4-B53D-8CAE5FFBD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/>
          <a:lstStyle/>
          <a:p>
            <a:r>
              <a:rPr lang="en-US" dirty="0"/>
              <a:t>Hot In Here! </a:t>
            </a:r>
          </a:p>
        </p:txBody>
      </p:sp>
      <p:pic>
        <p:nvPicPr>
          <p:cNvPr id="5" name="Picture 2" descr="red and blue fire digital wallpaper photo – Free Image on Unsplash">
            <a:extLst>
              <a:ext uri="{FF2B5EF4-FFF2-40B4-BE49-F238E27FC236}">
                <a16:creationId xmlns:a16="http://schemas.microsoft.com/office/drawing/2014/main" id="{D1BBD2A2-B1DE-4DB4-A1B3-E9FA5389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8" y="263299"/>
            <a:ext cx="2724348" cy="35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84ED992-E1EE-416A-9EDD-435F93F80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Guest House of Milwaukee:  Increasing the frequency of WIRT implementation by CCS Case Coordinators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9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9A568-1629-445C-B354-A8C81763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9CBDC-0C51-4240-94AC-392A421580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CCS Care Coordinators</a:t>
            </a:r>
          </a:p>
          <a:p>
            <a:r>
              <a:rPr lang="en-US" dirty="0"/>
              <a:t>CCS Supervisor</a:t>
            </a:r>
          </a:p>
          <a:p>
            <a:r>
              <a:rPr lang="en-US" dirty="0"/>
              <a:t>CCS MHP/SAP</a:t>
            </a:r>
          </a:p>
          <a:p>
            <a:r>
              <a:rPr lang="en-US" dirty="0"/>
              <a:t>QA Auditor</a:t>
            </a:r>
          </a:p>
          <a:p>
            <a:r>
              <a:rPr lang="en-US" dirty="0"/>
              <a:t>CCS Director</a:t>
            </a:r>
          </a:p>
        </p:txBody>
      </p:sp>
      <p:pic>
        <p:nvPicPr>
          <p:cNvPr id="1026" name="Picture 2" descr="Photo wallpaper WATER, HORIZON, The SKY, DROPS, JUMP, GIRLS, SQUIRT, SUNSET, LIGHT, PEOPLE, JOY, RAYS, SUMMER, DAWN, …">
            <a:extLst>
              <a:ext uri="{FF2B5EF4-FFF2-40B4-BE49-F238E27FC236}">
                <a16:creationId xmlns:a16="http://schemas.microsoft.com/office/drawing/2014/main" id="{42F79A06-B1B1-4455-A19D-DAFBFE3149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4559"/>
            <a:ext cx="5334000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9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EEF5-C648-4A14-B78C-281B7275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0A10E5B-32B5-488C-B860-009E94857E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98" r="1079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D8A5D-4C3C-473A-B006-ED51B1AEA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Increase the frequency of Wisconsin Recovery Thermometer (WIRT) implementation by CCS Case Coordinators as documented in Provider Connect.</a:t>
            </a:r>
          </a:p>
        </p:txBody>
      </p:sp>
    </p:spTree>
    <p:extLst>
      <p:ext uri="{BB962C8B-B14F-4D97-AF65-F5344CB8AC3E}">
        <p14:creationId xmlns:p14="http://schemas.microsoft.com/office/powerpoint/2010/main" val="187552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B0379A-BB16-4A7E-B912-86D3165E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8A1EAB-E1D4-4459-A9A3-83644EA350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8F54DAF-F050-4858-802D-C501E26D7C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CC’s identified use of tracking tool via consensus. It was distributed and trained to in March. Implemented effective April 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Target: Increase the frequency of Wisconsin Recovery Thermometer (WIRT) implementation by CCS Case Coordinators as documented in Provider Connect by 25% to 75% overall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B94AB-B745-4C76-80CC-B7F552A1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3" y="2176415"/>
            <a:ext cx="5324127" cy="40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4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20FCC-5D41-47E9-A8DF-6F588137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816" y="762000"/>
            <a:ext cx="8610600" cy="1295400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  <a:br>
              <a:rPr lang="en-US" dirty="0"/>
            </a:br>
            <a:endParaRPr lang="en-US" sz="15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3E683-2FA8-46AB-9F81-FA911E687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9" y="2229852"/>
            <a:ext cx="5079991" cy="3879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Pre-test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5D53E4-EB92-405F-8B9D-86AA70BB5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6383" y="2143976"/>
            <a:ext cx="5105400" cy="3879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Post-test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E683590-0B70-4956-B4D5-EEE2DE716D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4707586"/>
              </p:ext>
            </p:extLst>
          </p:nvPr>
        </p:nvGraphicFramePr>
        <p:xfrm>
          <a:off x="687132" y="3182928"/>
          <a:ext cx="531177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F3AA3F2-F967-40CD-B0EB-4DDA90FEE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92937"/>
              </p:ext>
            </p:extLst>
          </p:nvPr>
        </p:nvGraphicFramePr>
        <p:xfrm>
          <a:off x="660413" y="3132138"/>
          <a:ext cx="3822159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5CC7495-3EAD-4BA7-9D87-292E2FD4012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084850"/>
              </p:ext>
            </p:extLst>
          </p:nvPr>
        </p:nvGraphicFramePr>
        <p:xfrm>
          <a:off x="8016240" y="3132138"/>
          <a:ext cx="3489960" cy="240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36E0E9-E290-4A61-A624-EB2084BA5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78816"/>
              </p:ext>
            </p:extLst>
          </p:nvPr>
        </p:nvGraphicFramePr>
        <p:xfrm>
          <a:off x="684847" y="2537778"/>
          <a:ext cx="3797725" cy="379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2F06811-FAFA-42A4-9192-3C4E612AD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760145"/>
              </p:ext>
            </p:extLst>
          </p:nvPr>
        </p:nvGraphicFramePr>
        <p:xfrm>
          <a:off x="7098209" y="2628128"/>
          <a:ext cx="4861748" cy="371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itle 3">
            <a:extLst>
              <a:ext uri="{FF2B5EF4-FFF2-40B4-BE49-F238E27FC236}">
                <a16:creationId xmlns:a16="http://schemas.microsoft.com/office/drawing/2014/main" id="{7C1CA3F0-93B9-47BE-8226-A67793F625D7}"/>
              </a:ext>
            </a:extLst>
          </p:cNvPr>
          <p:cNvSpPr txBox="1">
            <a:spLocks/>
          </p:cNvSpPr>
          <p:nvPr/>
        </p:nvSpPr>
        <p:spPr>
          <a:xfrm>
            <a:off x="1930400" y="6192210"/>
            <a:ext cx="8178801" cy="3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1000" dirty="0"/>
            </a:br>
            <a:r>
              <a:rPr lang="en-US" sz="1000" dirty="0"/>
              <a:t> (Includes only Consumers enrolled in all 4 months)</a:t>
            </a:r>
          </a:p>
        </p:txBody>
      </p:sp>
    </p:spTree>
    <p:extLst>
      <p:ext uri="{BB962C8B-B14F-4D97-AF65-F5344CB8AC3E}">
        <p14:creationId xmlns:p14="http://schemas.microsoft.com/office/powerpoint/2010/main" val="9410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CBB2-EFB6-4C23-BC56-B28DFA97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Adapt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05646-61B8-4783-8C7D-5337078B5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264" y="2358272"/>
            <a:ext cx="3448935" cy="682765"/>
          </a:xfrm>
        </p:spPr>
        <p:txBody>
          <a:bodyPr/>
          <a:lstStyle/>
          <a:p>
            <a:r>
              <a:rPr lang="en-US" dirty="0"/>
              <a:t>Improvement made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CE40F4-AE74-44E4-B45E-045A3C95A1B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3041037"/>
            <a:ext cx="3448935" cy="317764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Improvement was made (14%) but the goal was not met (25%).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97EE59-0D20-4633-BFD0-ED5E58C9F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9731" y="2358272"/>
            <a:ext cx="3456469" cy="682765"/>
          </a:xfrm>
        </p:spPr>
        <p:txBody>
          <a:bodyPr/>
          <a:lstStyle/>
          <a:p>
            <a:r>
              <a:rPr lang="en-US" dirty="0"/>
              <a:t>More is needed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6590B3-3B7D-44DC-AA9D-20CE2B04F3C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3139127"/>
            <a:ext cx="3452445" cy="3079556"/>
          </a:xfrm>
        </p:spPr>
        <p:txBody>
          <a:bodyPr/>
          <a:lstStyle/>
          <a:p>
            <a:endParaRPr lang="en-US" dirty="0"/>
          </a:p>
          <a:p>
            <a:endParaRPr lang="en-US" sz="700" dirty="0"/>
          </a:p>
          <a:p>
            <a:r>
              <a:rPr lang="en-US" dirty="0"/>
              <a:t>Add reminders from tickler to calendar.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7C405C2-477D-4BB3-B791-F9DE80BD789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641" b="1641"/>
          <a:stretch>
            <a:fillRect/>
          </a:stretch>
        </p:blipFill>
        <p:spPr>
          <a:xfrm>
            <a:off x="688975" y="2362200"/>
            <a:ext cx="34512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2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47F3-3449-4170-8CE9-BAB4D3AF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C0FD5-D2E8-49EC-85E2-3B5DB496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8" y="2362201"/>
            <a:ext cx="3451582" cy="1524000"/>
          </a:xfrm>
        </p:spPr>
        <p:txBody>
          <a:bodyPr/>
          <a:lstStyle/>
          <a:p>
            <a:r>
              <a:rPr lang="en-US" dirty="0"/>
              <a:t>Evaluation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515B66-6C01-41FA-B5BB-4D9204FFE63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3886200"/>
            <a:ext cx="3451582" cy="2332485"/>
          </a:xfrm>
        </p:spPr>
        <p:txBody>
          <a:bodyPr>
            <a:normAutofit/>
          </a:bodyPr>
          <a:lstStyle/>
          <a:p>
            <a:r>
              <a:rPr lang="en-US" dirty="0"/>
              <a:t>Data confounds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turnover (1) &amp; vacancies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delay in implementation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office relocation –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Delays in discharging disengaged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consumer meeting cancellations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4536F-EE1B-4D5A-A0C7-88D3434FF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263" y="2362201"/>
            <a:ext cx="3448935" cy="1524000"/>
          </a:xfrm>
        </p:spPr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5E8BC3-5D5F-401E-A8A4-588B6960F727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3886201"/>
            <a:ext cx="3448935" cy="23324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Hire and train new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individual staff oversight&amp; accountability for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to identify and discharge or re-engage consumers in a timely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reminders based off tickler report to calendar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DFCAC8-F3EB-4A7D-A79A-97A925E7C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Sustainability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F26997-625E-4A03-A8CA-1C398AEBFBD2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Sustain leader: Linsey </a:t>
            </a:r>
          </a:p>
          <a:p>
            <a:r>
              <a:rPr lang="en-US" dirty="0"/>
              <a:t>Monitoring: Andrea</a:t>
            </a:r>
          </a:p>
          <a:p>
            <a:r>
              <a:rPr lang="en-US" dirty="0"/>
              <a:t>Executive Sponsor: Samella </a:t>
            </a:r>
          </a:p>
          <a:p>
            <a:endParaRPr lang="en-US" dirty="0"/>
          </a:p>
        </p:txBody>
      </p:sp>
      <p:pic>
        <p:nvPicPr>
          <p:cNvPr id="2050" name="Picture 2" descr="16,637 BEST Lifeguard Ring IMAGES, STOCK PHOTOS &amp;amp; VECTORS | Adobe Stock">
            <a:extLst>
              <a:ext uri="{FF2B5EF4-FFF2-40B4-BE49-F238E27FC236}">
                <a16:creationId xmlns:a16="http://schemas.microsoft.com/office/drawing/2014/main" id="{4865C06E-BD60-4488-BB10-3785D33C73F2}"/>
              </a:ext>
            </a:extLst>
          </p:cNvPr>
          <p:cNvPicPr>
            <a:picLocks noGrp="1" noChangeAspect="1" noChangeArrowheads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 b="16851"/>
          <a:stretch>
            <a:fillRect/>
          </a:stretch>
        </p:blipFill>
        <p:spPr bwMode="auto">
          <a:xfrm>
            <a:off x="8049855" y="2057400"/>
            <a:ext cx="3447878" cy="23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7902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3586</TotalTime>
  <Words>244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Hot In Here! </vt:lpstr>
      <vt:lpstr>Change Team</vt:lpstr>
      <vt:lpstr>aim</vt:lpstr>
      <vt:lpstr>change</vt:lpstr>
      <vt:lpstr>Results </vt:lpstr>
      <vt:lpstr>Next steps: Adapt</vt:lpstr>
      <vt:lpstr>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Peterson</dc:creator>
  <cp:lastModifiedBy>Moebius, Amy</cp:lastModifiedBy>
  <cp:revision>25</cp:revision>
  <dcterms:created xsi:type="dcterms:W3CDTF">2021-04-12T16:06:42Z</dcterms:created>
  <dcterms:modified xsi:type="dcterms:W3CDTF">2021-08-18T15:44:17Z</dcterms:modified>
</cp:coreProperties>
</file>