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6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6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Sankofa Resident Therapy Attendance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148497037982164E-2"/>
          <c:y val="0.15716956144479352"/>
          <c:w val="0.93320553951713814"/>
          <c:h val="0.643058617506954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'UP Tracker Data'!$K$8:$K$12</c:f>
              <c:strCache>
                <c:ptCount val="5"/>
                <c:pt idx="0">
                  <c:v>May and Prior 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</c:strCache>
            </c:strRef>
          </c:cat>
          <c:val>
            <c:numRef>
              <c:f>'UP Tracker Data'!$L$8:$L$12</c:f>
              <c:numCache>
                <c:formatCode>0%</c:formatCode>
                <c:ptCount val="5"/>
                <c:pt idx="0" formatCode="0.00%">
                  <c:v>0.56979999999999997</c:v>
                </c:pt>
                <c:pt idx="1">
                  <c:v>0.91</c:v>
                </c:pt>
                <c:pt idx="2">
                  <c:v>0.87</c:v>
                </c:pt>
                <c:pt idx="3">
                  <c:v>0.96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3-464D-959D-FC19861A0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1962160"/>
        <c:axId val="561958880"/>
      </c:barChart>
      <c:catAx>
        <c:axId val="5619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58880"/>
        <c:crosses val="autoZero"/>
        <c:auto val="1"/>
        <c:lblAlgn val="ctr"/>
        <c:lblOffset val="100"/>
        <c:noMultiLvlLbl val="0"/>
      </c:catAx>
      <c:valAx>
        <c:axId val="561958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6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i="0" baseline="0" dirty="0">
                <a:effectLst/>
              </a:rPr>
              <a:t>Sankofa Resident Therapy Attendance</a:t>
            </a:r>
            <a:endParaRPr lang="en-US" sz="4000" dirty="0">
              <a:effectLst/>
            </a:endParaRPr>
          </a:p>
        </c:rich>
      </c:tx>
      <c:layout>
        <c:manualLayout>
          <c:xMode val="edge"/>
          <c:yMode val="edge"/>
          <c:x val="0.13115445610324597"/>
          <c:y val="9.61108699843082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896166607336444E-2"/>
          <c:y val="0.16656165983314508"/>
          <c:w val="0.94647029188085607"/>
          <c:h val="0.73296708385791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'UP Tracker Data'!$K$14</c:f>
              <c:strCache>
                <c:ptCount val="1"/>
                <c:pt idx="0">
                  <c:v>May &amp; Prior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'UP Tracker Data'!$L$14</c:f>
              <c:numCache>
                <c:formatCode>0%</c:formatCode>
                <c:ptCount val="1"/>
                <c:pt idx="0">
                  <c:v>0.56979999999999997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6-404A-8826-B4F10C1D6BD9}"/>
            </c:ext>
          </c:extLst>
        </c:ser>
        <c:ser>
          <c:idx val="1"/>
          <c:order val="1"/>
          <c:tx>
            <c:strRef>
              <c:f>'UP Tracker Data'!$K$15</c:f>
              <c:strCache>
                <c:ptCount val="1"/>
                <c:pt idx="0">
                  <c:v>June-September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'UP Tracker Data'!$L$15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6-404A-8826-B4F10C1D6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041352"/>
        <c:axId val="822043320"/>
      </c:barChart>
      <c:catAx>
        <c:axId val="82204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043320"/>
        <c:crosses val="autoZero"/>
        <c:auto val="1"/>
        <c:lblAlgn val="ctr"/>
        <c:lblOffset val="100"/>
        <c:noMultiLvlLbl val="0"/>
      </c:catAx>
      <c:valAx>
        <c:axId val="82204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04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2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9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1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4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8DF0-39F7-4EC2-A1D1-79C2C8CC2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84E01-20BD-4C92-9356-52F59E9D1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52677-C939-478C-88B0-7A2A05EE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063E-09A7-4FE2-9D06-50DA8408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4EBF-4BCD-47F4-88BD-32497356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3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A542-74C5-416B-9294-E413F6D1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5C92C-6191-4721-92D4-4AF58C1D3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D5C88-0D0D-407B-B078-15F53BA2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63E48-5332-477B-A56A-CA85FECE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D0828-CFBC-4BB9-9EBD-7FBBE07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F1F84-4982-4572-99C2-0939F4EDD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2772F-85CD-4FCB-BBA1-B31850F1E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82909-AD52-4DA7-B100-1898FBBF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2B34-5F60-4FD2-9AFC-43653207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AAFD-4BBC-4388-8185-270CE80B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87A8-3A1B-4DD2-956E-C4E166A0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2A14-C1E6-43F6-8F5A-5D20CCB5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93D9-0E44-4CB4-BF24-27A1EC17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9CA1-D9FC-4EDE-B908-CAEC9D90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78BA6-7946-4E56-A47A-BFF073CD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2D06-303D-4B31-8C70-4C1E6C00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D1BBB-7705-4366-AFBF-BDD962D5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3560-9DF4-4270-B980-0D814BBD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ED75-4F41-4256-9BCF-ABD5F46E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B37B-87E8-4CB7-8332-970FE24F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1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29D3-E354-445D-89F3-007E8E71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5E01-43B3-4ABB-B83A-2B7DF2C1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1F72-F51E-46E6-84C8-8F66AF367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39EFF-B88F-419C-91DE-AD5D4E25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1683-64AF-410B-97A5-EDBB1449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2A9C2-6D0C-4EC4-BC8A-25FD0E47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136F-2E4C-4D55-B0F0-EE021545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569EB-7EFC-46AA-AC69-698037D5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E70EF-F73C-4038-9260-E0850A66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C96B-F2B1-453B-8401-F726690CB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62B38-646E-44E3-AAEF-5A7F80EA3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92D2D-D727-4EDC-9FF8-77A6C1EB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7E7D4-8960-4A74-96A9-0A3792FF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1C7A4-256F-4AE6-A478-0F6F692A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71C2-A7AD-47EC-9AE8-B5F1B90A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2CDAE-DCA5-48D9-95C2-1AD6D292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ADA8B-DE0A-412F-A438-98A00E3B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D006-6E5F-4DE0-9611-9F6410E0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C6CB1-E3E4-42FD-875C-5A2C9B6A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4F8E6-EBD4-4A84-AB38-789635F7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1EBF3-FFFE-4D9C-88BA-6A7DD7BB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4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C378-6E9D-414E-86F5-57EF1A08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97D5-54E2-4A18-B338-9DB4382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D9324-D642-43E6-9FE1-3EE89CAA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57030-1A0E-427B-B0C2-87AD8AEF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EFB92-382F-43DD-AE09-59231483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C4C2A-B8B7-402E-B235-5D93E35F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3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FBE6-B1BF-49A0-9817-4B1FA827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88276-DE5A-4CBB-A706-7142BA811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87FAD-C803-4BF6-A5A2-FED08A69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3FE07-8AE6-494A-8CA3-B60FCD83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27C3A-43AA-42C6-91B6-2915AE1B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044AD-1A30-4790-8D40-AEC09783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190FE-DF9A-43CF-93C3-7664D8B4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28C13-7B67-410B-8FA8-CF39DCE74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AED2A-D029-4EEF-B58E-6102D31FC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28F5-4BC0-44E0-BD7E-0B3259BBE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4D6E-F097-4EFE-B58D-80C29A28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89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578" y="685680"/>
            <a:ext cx="4203323" cy="3596201"/>
          </a:xfrm>
        </p:spPr>
        <p:txBody>
          <a:bodyPr>
            <a:normAutofit/>
          </a:bodyPr>
          <a:lstStyle/>
          <a:p>
            <a:pPr algn="r"/>
            <a:r>
              <a:rPr lang="en-US" sz="5000" dirty="0">
                <a:solidFill>
                  <a:schemeClr val="bg1"/>
                </a:solidFill>
              </a:rPr>
              <a:t>Improving the Resident Therapy Attendance Rate at 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578" y="4373955"/>
            <a:ext cx="5028542" cy="1143291"/>
          </a:xfrm>
        </p:spPr>
        <p:txBody>
          <a:bodyPr>
            <a:no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</a:rPr>
              <a:t>Sankofa House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126" name="Group 91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Freeform: Shape 95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9" name="Freeform: Shape 97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0" name="Rectangle 99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01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03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Oval 105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6AD92E8E-6BFE-4E5F-9BF1-847EC3D3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" r="14246" b="1"/>
          <a:stretch/>
        </p:blipFill>
        <p:spPr>
          <a:xfrm>
            <a:off x="1700022" y="1731411"/>
            <a:ext cx="4172845" cy="3236835"/>
          </a:xfrm>
          <a:prstGeom prst="rect">
            <a:avLst/>
          </a:prstGeom>
          <a:ln w="28575">
            <a:noFill/>
          </a:ln>
        </p:spPr>
      </p:pic>
      <p:sp>
        <p:nvSpPr>
          <p:cNvPr id="134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D78E23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D78E23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36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3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5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249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A94C7779-EE0F-4856-B08D-6FB22602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8" r="37473" b="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FC08B4-0469-4196-B6CB-EADF8274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7276" y="685795"/>
            <a:ext cx="7186448" cy="537867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In May 2021, our team saw an opportunity to improve the resident therapy attendance rate.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The 12 months prior to May 2021 saw an attendance rate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>
                    <a:lumMod val="95000"/>
                  </a:schemeClr>
                </a:solidFill>
              </a:rPr>
              <a:t>56.98%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A94C7779-EE0F-4856-B08D-6FB22602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8" r="37473" b="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FC08B4-0469-4196-B6CB-EADF8274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7276" y="685795"/>
            <a:ext cx="7186448" cy="537867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We set the following goal: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Increase the Resident Counseling  Attendance Rate.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Our Big Aim: 90% of the residents will attend weekly 1-1 therapy.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4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A94C7779-EE0F-4856-B08D-6FB22602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8" r="37473" b="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FC08B4-0469-4196-B6CB-EADF8274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7276" y="685795"/>
            <a:ext cx="7186448" cy="537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What Did We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Established a Therapy Tracker (to collect data in real time).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Scheduled contacts with Sankofa Program Manager and Clinic Manager to discuss therapy attendance and misses.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Improved Sankofa Team communication re: importance of therapy.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Started additional group services to increase and improve services at Sankofa and increase access and attendance.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8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B15751-8E0C-4397-8872-A7C061893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37360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26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AA9DC3-D1D0-409C-BDC7-13286FD4E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951018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308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A94C7779-EE0F-4856-B08D-6FB22602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8" r="37473" b="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FC08B4-0469-4196-B6CB-EADF8274C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7276" y="685795"/>
            <a:ext cx="7186448" cy="537867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Our Future Plans: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Adopt all interventions! They Worked! We will: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Maintain and huddle around the tracker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Continue community and 1-1 discussions regarding therapy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Continue providing Group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6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FB6A6-81E7-4A67-BD9D-2BF448263925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173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Improving the Resident Therapy Attendance Rate 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BUDS of MC3</dc:title>
  <dc:creator>Jeremiah Bell</dc:creator>
  <cp:lastModifiedBy>Moebius, Amy</cp:lastModifiedBy>
  <cp:revision>3</cp:revision>
  <dcterms:created xsi:type="dcterms:W3CDTF">2021-09-15T13:51:37Z</dcterms:created>
  <dcterms:modified xsi:type="dcterms:W3CDTF">2021-10-22T15:13:33Z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