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handoutMasterIdLst>
    <p:handoutMasterId r:id="rId87"/>
  </p:handoutMasterIdLst>
  <p:sldIdLst>
    <p:sldId id="260"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49" r:id="rId20"/>
    <p:sldId id="328" r:id="rId21"/>
    <p:sldId id="329" r:id="rId22"/>
    <p:sldId id="331" r:id="rId23"/>
    <p:sldId id="332" r:id="rId24"/>
    <p:sldId id="333" r:id="rId25"/>
    <p:sldId id="334"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50" r:id="rId40"/>
    <p:sldId id="326" r:id="rId41"/>
    <p:sldId id="261" r:id="rId42"/>
    <p:sldId id="262" r:id="rId43"/>
    <p:sldId id="265" r:id="rId44"/>
    <p:sldId id="267" r:id="rId45"/>
    <p:sldId id="269" r:id="rId46"/>
    <p:sldId id="270" r:id="rId47"/>
    <p:sldId id="271" r:id="rId48"/>
    <p:sldId id="272" r:id="rId49"/>
    <p:sldId id="285" r:id="rId50"/>
    <p:sldId id="273" r:id="rId51"/>
    <p:sldId id="274" r:id="rId52"/>
    <p:sldId id="276" r:id="rId53"/>
    <p:sldId id="277" r:id="rId54"/>
    <p:sldId id="278" r:id="rId55"/>
    <p:sldId id="279" r:id="rId56"/>
    <p:sldId id="280" r:id="rId57"/>
    <p:sldId id="281" r:id="rId58"/>
    <p:sldId id="282" r:id="rId59"/>
    <p:sldId id="283" r:id="rId60"/>
    <p:sldId id="284" r:id="rId61"/>
    <p:sldId id="266" r:id="rId62"/>
    <p:sldId id="286" r:id="rId63"/>
    <p:sldId id="325" r:id="rId64"/>
    <p:sldId id="327" r:id="rId65"/>
    <p:sldId id="288" r:id="rId66"/>
    <p:sldId id="289" r:id="rId67"/>
    <p:sldId id="290" r:id="rId68"/>
    <p:sldId id="291" r:id="rId69"/>
    <p:sldId id="292" r:id="rId70"/>
    <p:sldId id="293" r:id="rId71"/>
    <p:sldId id="294" r:id="rId72"/>
    <p:sldId id="295" r:id="rId73"/>
    <p:sldId id="296" r:id="rId74"/>
    <p:sldId id="297" r:id="rId75"/>
    <p:sldId id="298" r:id="rId76"/>
    <p:sldId id="299" r:id="rId77"/>
    <p:sldId id="300" r:id="rId78"/>
    <p:sldId id="301" r:id="rId79"/>
    <p:sldId id="302" r:id="rId80"/>
    <p:sldId id="303" r:id="rId81"/>
    <p:sldId id="304" r:id="rId82"/>
    <p:sldId id="305" r:id="rId83"/>
    <p:sldId id="306" r:id="rId84"/>
    <p:sldId id="307" r:id="rId8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51" d="100"/>
          <a:sy n="51" d="100"/>
        </p:scale>
        <p:origin x="13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Years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9205910627720299E-2"/>
                  <c:y val="-8.1799601539326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64-4509-A367-E644F3473195}"/>
                </c:ext>
              </c:extLst>
            </c:dLbl>
            <c:dLbl>
              <c:idx val="1"/>
              <c:layout>
                <c:manualLayout>
                  <c:x val="1.0341644184157114E-2"/>
                  <c:y val="-6.2167697169888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64-4509-A367-E644F3473195}"/>
                </c:ext>
              </c:extLst>
            </c:dLbl>
            <c:dLbl>
              <c:idx val="2"/>
              <c:layout>
                <c:manualLayout>
                  <c:x val="2.5115421590095846E-2"/>
                  <c:y val="-7.1983649354607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64-4509-A367-E644F34731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Average Age</c:v>
                </c:pt>
                <c:pt idx="1">
                  <c:v>Median Age</c:v>
                </c:pt>
                <c:pt idx="2">
                  <c:v>Modal Age</c:v>
                </c:pt>
              </c:strCache>
            </c:strRef>
          </c:cat>
          <c:val>
            <c:numRef>
              <c:f>Sheet1!$B$2:$B$4</c:f>
              <c:numCache>
                <c:formatCode>General</c:formatCode>
                <c:ptCount val="3"/>
                <c:pt idx="0">
                  <c:v>49</c:v>
                </c:pt>
                <c:pt idx="1">
                  <c:v>50</c:v>
                </c:pt>
                <c:pt idx="2">
                  <c:v>51</c:v>
                </c:pt>
              </c:numCache>
            </c:numRef>
          </c:val>
          <c:extLst>
            <c:ext xmlns:c16="http://schemas.microsoft.com/office/drawing/2014/chart" uri="{C3380CC4-5D6E-409C-BE32-E72D297353CC}">
              <c16:uniqueId val="{00000003-5464-4509-A367-E644F3473195}"/>
            </c:ext>
          </c:extLst>
        </c:ser>
        <c:dLbls>
          <c:showLegendKey val="0"/>
          <c:showVal val="0"/>
          <c:showCatName val="0"/>
          <c:showSerName val="0"/>
          <c:showPercent val="0"/>
          <c:showBubbleSize val="0"/>
        </c:dLbls>
        <c:gapWidth val="65"/>
        <c:shape val="box"/>
        <c:axId val="203305504"/>
        <c:axId val="203305896"/>
        <c:axId val="0"/>
      </c:bar3DChart>
      <c:catAx>
        <c:axId val="203305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3305896"/>
        <c:crosses val="autoZero"/>
        <c:auto val="1"/>
        <c:lblAlgn val="ctr"/>
        <c:lblOffset val="100"/>
        <c:noMultiLvlLbl val="0"/>
      </c:catAx>
      <c:valAx>
        <c:axId val="203305896"/>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a:t>Years</a:t>
                </a:r>
              </a:p>
            </c:rich>
          </c:tx>
          <c:layout>
            <c:manualLayout>
              <c:xMode val="edge"/>
              <c:yMode val="edge"/>
              <c:x val="1.4760567990904737E-2"/>
              <c:y val="0.4200121595834592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33055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Average Age by Cause (N=769)</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Average Age</c:v>
                </c:pt>
              </c:strCache>
            </c:strRef>
          </c:tx>
          <c:spPr>
            <a:pattFill prst="ltDnDiag">
              <a:fgClr>
                <a:schemeClr val="accent5"/>
              </a:fgClr>
              <a:bgClr>
                <a:schemeClr val="accent5">
                  <a:lumMod val="20000"/>
                  <a:lumOff val="80000"/>
                </a:schemeClr>
              </a:bgClr>
            </a:pattFill>
            <a:ln>
              <a:solidFill>
                <a:schemeClr val="accent5"/>
              </a:solidFill>
            </a:ln>
            <a:effectLst/>
            <a:sp3d>
              <a:contourClr>
                <a:schemeClr val="accent5"/>
              </a:contourClr>
            </a:sp3d>
          </c:spPr>
          <c:invertIfNegative val="0"/>
          <c:dLbls>
            <c:dLbl>
              <c:idx val="0"/>
              <c:layout>
                <c:manualLayout>
                  <c:x val="8.1834941286114508E-3"/>
                  <c:y val="-3.6778047559879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B6-4BF4-9B01-000D9B757141}"/>
                </c:ext>
              </c:extLst>
            </c:dLbl>
            <c:dLbl>
              <c:idx val="1"/>
              <c:layout>
                <c:manualLayout>
                  <c:x val="6.8195784405094915E-3"/>
                  <c:y val="-2.988216364240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B6-4BF4-9B01-000D9B757141}"/>
                </c:ext>
              </c:extLst>
            </c:dLbl>
            <c:dLbl>
              <c:idx val="2"/>
              <c:layout>
                <c:manualLayout>
                  <c:x val="1.636698825722285E-2"/>
                  <c:y val="-4.3673931477357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B6-4BF4-9B01-000D9B757141}"/>
                </c:ext>
              </c:extLst>
            </c:dLbl>
            <c:dLbl>
              <c:idx val="3"/>
              <c:layout>
                <c:manualLayout>
                  <c:x val="9.5474098167133582E-3"/>
                  <c:y val="-4.1375303504864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B6-4BF4-9B01-000D9B757141}"/>
                </c:ext>
              </c:extLst>
            </c:dLbl>
            <c:dLbl>
              <c:idx val="4"/>
              <c:layout>
                <c:manualLayout>
                  <c:x val="2.3186566697732443E-2"/>
                  <c:y val="-4.1375303504864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B6-4BF4-9B01-000D9B757141}"/>
                </c:ext>
              </c:extLst>
            </c:dLbl>
            <c:dLbl>
              <c:idx val="5"/>
              <c:layout>
                <c:manualLayout>
                  <c:x val="1.5003072569120892E-2"/>
                  <c:y val="-4.1375303504864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B6-4BF4-9B01-000D9B7571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Homicide (25)</c:v>
                </c:pt>
                <c:pt idx="1">
                  <c:v>Suicide (59)</c:v>
                </c:pt>
                <c:pt idx="2">
                  <c:v>Overdose (95)</c:v>
                </c:pt>
                <c:pt idx="3">
                  <c:v>Accidental (33)</c:v>
                </c:pt>
                <c:pt idx="4">
                  <c:v>Natural (426)</c:v>
                </c:pt>
                <c:pt idx="5">
                  <c:v>Undetermined (132)</c:v>
                </c:pt>
              </c:strCache>
            </c:strRef>
          </c:cat>
          <c:val>
            <c:numRef>
              <c:f>Sheet1!$B$2:$B$7</c:f>
              <c:numCache>
                <c:formatCode>General</c:formatCode>
                <c:ptCount val="6"/>
                <c:pt idx="0">
                  <c:v>35.840000000000003</c:v>
                </c:pt>
                <c:pt idx="1">
                  <c:v>38.1</c:v>
                </c:pt>
                <c:pt idx="2">
                  <c:v>41.97</c:v>
                </c:pt>
                <c:pt idx="3">
                  <c:v>47.15</c:v>
                </c:pt>
                <c:pt idx="4">
                  <c:v>53.08</c:v>
                </c:pt>
                <c:pt idx="5">
                  <c:v>47.2</c:v>
                </c:pt>
              </c:numCache>
            </c:numRef>
          </c:val>
          <c:extLst>
            <c:ext xmlns:c16="http://schemas.microsoft.com/office/drawing/2014/chart" uri="{C3380CC4-5D6E-409C-BE32-E72D297353CC}">
              <c16:uniqueId val="{00000006-A9B6-4BF4-9B01-000D9B757141}"/>
            </c:ext>
          </c:extLst>
        </c:ser>
        <c:dLbls>
          <c:showLegendKey val="0"/>
          <c:showVal val="0"/>
          <c:showCatName val="0"/>
          <c:showSerName val="0"/>
          <c:showPercent val="0"/>
          <c:showBubbleSize val="0"/>
        </c:dLbls>
        <c:gapWidth val="160"/>
        <c:gapDepth val="0"/>
        <c:shape val="box"/>
        <c:axId val="203307072"/>
        <c:axId val="203307464"/>
        <c:axId val="0"/>
      </c:bar3DChart>
      <c:catAx>
        <c:axId val="20330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307464"/>
        <c:crosses val="autoZero"/>
        <c:auto val="1"/>
        <c:lblAlgn val="ctr"/>
        <c:lblOffset val="100"/>
        <c:noMultiLvlLbl val="0"/>
      </c:catAx>
      <c:valAx>
        <c:axId val="203307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30707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of Death by Cause</a:t>
            </a:r>
            <a:r>
              <a:rPr lang="en-US" baseline="0" dirty="0"/>
              <a:t> (N=770)</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728179222801178E-2"/>
          <c:y val="0.18399788801394532"/>
          <c:w val="0.90564158584220134"/>
          <c:h val="0.7676237843664826"/>
        </c:manualLayout>
      </c:layout>
      <c:pie3DChart>
        <c:varyColors val="1"/>
        <c:ser>
          <c:idx val="0"/>
          <c:order val="0"/>
          <c:tx>
            <c:strRef>
              <c:f>Sheet1!$B$1</c:f>
              <c:strCache>
                <c:ptCount val="1"/>
                <c:pt idx="0">
                  <c:v>% of Death</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1F2-49E0-BEB5-CCC99DF9AE8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1F2-49E0-BEB5-CCC99DF9AE8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1F2-49E0-BEB5-CCC99DF9AE8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1F2-49E0-BEB5-CCC99DF9AE8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1F2-49E0-BEB5-CCC99DF9AE8C}"/>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81F2-49E0-BEB5-CCC99DF9AE8C}"/>
              </c:ext>
            </c:extLst>
          </c:dPt>
          <c:dLbls>
            <c:dLbl>
              <c:idx val="0"/>
              <c:layout>
                <c:manualLayout>
                  <c:x val="3.5218250962442091E-2"/>
                  <c:y val="2.05439819963541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F2-49E0-BEB5-CCC99DF9AE8C}"/>
                </c:ext>
              </c:extLst>
            </c:dLbl>
            <c:dLbl>
              <c:idx val="1"/>
              <c:layout>
                <c:manualLayout>
                  <c:x val="-2.0870074644410194E-2"/>
                  <c:y val="1.23263891978123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F2-49E0-BEB5-CCC99DF9AE8C}"/>
                </c:ext>
              </c:extLst>
            </c:dLbl>
            <c:dLbl>
              <c:idx val="2"/>
              <c:layout>
                <c:manualLayout>
                  <c:x val="-3.2609491631890926E-2"/>
                  <c:y val="6.163194598906175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1F2-49E0-BEB5-CCC99DF9AE8C}"/>
                </c:ext>
              </c:extLst>
            </c:dLbl>
            <c:dLbl>
              <c:idx val="3"/>
              <c:layout>
                <c:manualLayout>
                  <c:x val="-2.8696352636064026E-2"/>
                  <c:y val="6.163194598906251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1F2-49E0-BEB5-CCC99DF9AE8C}"/>
                </c:ext>
              </c:extLst>
            </c:dLbl>
            <c:dLbl>
              <c:idx val="4"/>
              <c:layout>
                <c:manualLayout>
                  <c:x val="-2.608759330551273E-3"/>
                  <c:y val="-2.87615747948958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1F2-49E0-BEB5-CCC99DF9AE8C}"/>
                </c:ext>
              </c:extLst>
            </c:dLbl>
            <c:dLbl>
              <c:idx val="5"/>
              <c:layout>
                <c:manualLayout>
                  <c:x val="4.0435769623544733E-2"/>
                  <c:y val="-2.87615747948958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1F2-49E0-BEB5-CCC99DF9AE8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Natural </c:v>
                </c:pt>
                <c:pt idx="1">
                  <c:v>Undetermined</c:v>
                </c:pt>
                <c:pt idx="2">
                  <c:v>Overdose</c:v>
                </c:pt>
                <c:pt idx="3">
                  <c:v>Suicide</c:v>
                </c:pt>
                <c:pt idx="4">
                  <c:v>Accidental</c:v>
                </c:pt>
                <c:pt idx="5">
                  <c:v>Homicide</c:v>
                </c:pt>
              </c:strCache>
            </c:strRef>
          </c:cat>
          <c:val>
            <c:numRef>
              <c:f>Sheet1!$B$2:$B$7</c:f>
              <c:numCache>
                <c:formatCode>0.00%</c:formatCode>
                <c:ptCount val="6"/>
                <c:pt idx="0">
                  <c:v>0.55300000000000005</c:v>
                </c:pt>
                <c:pt idx="1">
                  <c:v>0.17100000000000001</c:v>
                </c:pt>
                <c:pt idx="2">
                  <c:v>0.123</c:v>
                </c:pt>
                <c:pt idx="3">
                  <c:v>7.6999999999999999E-2</c:v>
                </c:pt>
                <c:pt idx="4">
                  <c:v>4.2900000000000001E-2</c:v>
                </c:pt>
                <c:pt idx="5">
                  <c:v>3.2500000000000001E-2</c:v>
                </c:pt>
              </c:numCache>
            </c:numRef>
          </c:val>
          <c:extLst>
            <c:ext xmlns:c16="http://schemas.microsoft.com/office/drawing/2014/chart" uri="{C3380CC4-5D6E-409C-BE32-E72D297353CC}">
              <c16:uniqueId val="{0000000C-81F2-49E0-BEB5-CCC99DF9AE8C}"/>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1.3399299385452151E-2"/>
                  <c:y val="-6.98424298566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B4-4F48-835D-E6DF94AB11C1}"/>
                </c:ext>
              </c:extLst>
            </c:dLbl>
            <c:dLbl>
              <c:idx val="1"/>
              <c:layout>
                <c:manualLayout>
                  <c:x val="3.1823336040448881E-2"/>
                  <c:y val="-6.9842429856630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B4-4F48-835D-E6DF94AB11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Deceased (513)</c:v>
                </c:pt>
                <c:pt idx="1">
                  <c:v>Alive (5735)</c:v>
                </c:pt>
              </c:strCache>
            </c:strRef>
          </c:cat>
          <c:val>
            <c:numRef>
              <c:f>Sheet1!$B$2:$B$3</c:f>
              <c:numCache>
                <c:formatCode>0.00%</c:formatCode>
                <c:ptCount val="2"/>
                <c:pt idx="0">
                  <c:v>0.33700000000000002</c:v>
                </c:pt>
                <c:pt idx="1">
                  <c:v>0.17299999999999999</c:v>
                </c:pt>
              </c:numCache>
            </c:numRef>
          </c:val>
          <c:extLst>
            <c:ext xmlns:c16="http://schemas.microsoft.com/office/drawing/2014/chart" uri="{C3380CC4-5D6E-409C-BE32-E72D297353CC}">
              <c16:uniqueId val="{00000002-A5B4-4F48-835D-E6DF94AB11C1}"/>
            </c:ext>
          </c:extLst>
        </c:ser>
        <c:dLbls>
          <c:showLegendKey val="0"/>
          <c:showVal val="1"/>
          <c:showCatName val="0"/>
          <c:showSerName val="0"/>
          <c:showPercent val="0"/>
          <c:showBubbleSize val="0"/>
        </c:dLbls>
        <c:gapWidth val="150"/>
        <c:shape val="box"/>
        <c:axId val="203057792"/>
        <c:axId val="203058184"/>
        <c:axId val="0"/>
      </c:bar3DChart>
      <c:catAx>
        <c:axId val="203057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n-US"/>
          </a:p>
        </c:txPr>
        <c:crossAx val="203058184"/>
        <c:crosses val="autoZero"/>
        <c:auto val="1"/>
        <c:lblAlgn val="ctr"/>
        <c:lblOffset val="100"/>
        <c:noMultiLvlLbl val="0"/>
      </c:catAx>
      <c:valAx>
        <c:axId val="203058184"/>
        <c:scaling>
          <c:orientation val="minMax"/>
          <c:min val="0"/>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203057792"/>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Alive (3892)</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Sheet1!$C$2:$C$6</c:f>
              <c:numCache>
                <c:formatCode>0.00%</c:formatCode>
                <c:ptCount val="5"/>
                <c:pt idx="0">
                  <c:v>0.217</c:v>
                </c:pt>
                <c:pt idx="1">
                  <c:v>0.20599999999999999</c:v>
                </c:pt>
                <c:pt idx="2">
                  <c:v>0.20499999999999999</c:v>
                </c:pt>
                <c:pt idx="3">
                  <c:v>0.20300000000000001</c:v>
                </c:pt>
                <c:pt idx="4">
                  <c:v>0.19600000000000001</c:v>
                </c:pt>
              </c:numCache>
            </c:numRef>
          </c:val>
          <c:smooth val="0"/>
          <c:extLst>
            <c:ext xmlns:c16="http://schemas.microsoft.com/office/drawing/2014/chart" uri="{C3380CC4-5D6E-409C-BE32-E72D297353CC}">
              <c16:uniqueId val="{00000000-7DEE-4131-95BF-FA3BADACDB10}"/>
            </c:ext>
          </c:extLst>
        </c:ser>
        <c:ser>
          <c:idx val="0"/>
          <c:order val="0"/>
          <c:tx>
            <c:strRef>
              <c:f>Sheet1!$B$1</c:f>
              <c:strCache>
                <c:ptCount val="1"/>
                <c:pt idx="0">
                  <c:v>Deceased (398)</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Sheet1!$B$2:$B$6</c:f>
              <c:numCache>
                <c:formatCode>0.00%</c:formatCode>
                <c:ptCount val="5"/>
                <c:pt idx="0">
                  <c:v>0.246</c:v>
                </c:pt>
                <c:pt idx="1">
                  <c:v>0.27100000000000002</c:v>
                </c:pt>
                <c:pt idx="2">
                  <c:v>0.27100000000000002</c:v>
                </c:pt>
                <c:pt idx="3">
                  <c:v>0.28599999999999998</c:v>
                </c:pt>
                <c:pt idx="4">
                  <c:v>0.32400000000000001</c:v>
                </c:pt>
              </c:numCache>
            </c:numRef>
          </c:val>
          <c:smooth val="0"/>
          <c:extLst>
            <c:ext xmlns:c16="http://schemas.microsoft.com/office/drawing/2014/chart" uri="{C3380CC4-5D6E-409C-BE32-E72D297353CC}">
              <c16:uniqueId val="{00000001-7DEE-4131-95BF-FA3BADACDB10}"/>
            </c:ext>
          </c:extLst>
        </c:ser>
        <c:dLbls>
          <c:dLblPos val="ctr"/>
          <c:showLegendKey val="0"/>
          <c:showVal val="1"/>
          <c:showCatName val="0"/>
          <c:showSerName val="0"/>
          <c:showPercent val="0"/>
          <c:showBubbleSize val="0"/>
        </c:dLbls>
        <c:marker val="1"/>
        <c:smooth val="0"/>
        <c:axId val="203058968"/>
        <c:axId val="203059360"/>
      </c:lineChart>
      <c:catAx>
        <c:axId val="2030589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203059360"/>
        <c:crosses val="autoZero"/>
        <c:auto val="1"/>
        <c:lblAlgn val="ctr"/>
        <c:lblOffset val="100"/>
        <c:noMultiLvlLbl val="0"/>
      </c:catAx>
      <c:valAx>
        <c:axId val="203059360"/>
        <c:scaling>
          <c:orientation val="minMax"/>
          <c:min val="0.1"/>
        </c:scaling>
        <c:delete val="1"/>
        <c:axPos val="l"/>
        <c:numFmt formatCode="0.00%" sourceLinked="1"/>
        <c:majorTickMark val="none"/>
        <c:minorTickMark val="none"/>
        <c:tickLblPos val="nextTo"/>
        <c:crossAx val="203058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Other Cause (140)</c:v>
                </c:pt>
              </c:strCache>
            </c:strRef>
          </c:tx>
          <c:spPr>
            <a:ln w="34925" cap="rnd">
              <a:solidFill>
                <a:schemeClr val="accent4"/>
              </a:solidFill>
              <a:round/>
            </a:ln>
            <a:effectLst>
              <a:outerShdw blurRad="50800" dist="38100" dir="5400000" rotWithShape="0">
                <a:srgbClr val="000000">
                  <a:alpha val="35000"/>
                </a:srgbClr>
              </a:outerShdw>
            </a:effectLst>
          </c:spPr>
          <c:marker>
            <c:symbol val="none"/>
          </c:marker>
          <c:dLbls>
            <c:dLbl>
              <c:idx val="0"/>
              <c:layout>
                <c:manualLayout>
                  <c:x val="-6.2862925378485549E-2"/>
                  <c:y val="-4.7184164251419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E-4295-970C-CE9D7C4A71F6}"/>
                </c:ext>
              </c:extLst>
            </c:dLbl>
            <c:dLbl>
              <c:idx val="1"/>
              <c:layout>
                <c:manualLayout>
                  <c:x val="-2.6063306162786879E-2"/>
                  <c:y val="-4.482495603884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E-4295-970C-CE9D7C4A71F6}"/>
                </c:ext>
              </c:extLst>
            </c:dLbl>
            <c:dLbl>
              <c:idx val="2"/>
              <c:layout>
                <c:manualLayout>
                  <c:x val="-3.0969922058213327E-2"/>
                  <c:y val="4.954337246399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E-4295-970C-CE9D7C4A71F6}"/>
                </c:ext>
              </c:extLst>
            </c:dLbl>
            <c:dLbl>
              <c:idx val="3"/>
              <c:layout>
                <c:manualLayout>
                  <c:x val="-3.2196576032069948E-2"/>
                  <c:y val="4.482495603884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E-4295-970C-CE9D7C4A71F6}"/>
                </c:ext>
              </c:extLst>
            </c:dLbl>
            <c:dLbl>
              <c:idx val="4"/>
              <c:layout>
                <c:manualLayout>
                  <c:x val="3.3763892097721242E-3"/>
                  <c:y val="-4.3251650917039024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2E-4295-970C-CE9D7C4A71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Sheet1!$C$2:$C$6</c:f>
              <c:numCache>
                <c:formatCode>0.00</c:formatCode>
                <c:ptCount val="5"/>
                <c:pt idx="0">
                  <c:v>49.87</c:v>
                </c:pt>
                <c:pt idx="1">
                  <c:v>49.94</c:v>
                </c:pt>
                <c:pt idx="2">
                  <c:v>49.67</c:v>
                </c:pt>
                <c:pt idx="3">
                  <c:v>48.7</c:v>
                </c:pt>
                <c:pt idx="4">
                  <c:v>46.86</c:v>
                </c:pt>
              </c:numCache>
            </c:numRef>
          </c:val>
          <c:smooth val="0"/>
          <c:extLst>
            <c:ext xmlns:c16="http://schemas.microsoft.com/office/drawing/2014/chart" uri="{C3380CC4-5D6E-409C-BE32-E72D297353CC}">
              <c16:uniqueId val="{00000005-AF2E-4295-970C-CE9D7C4A71F6}"/>
            </c:ext>
          </c:extLst>
        </c:ser>
        <c:ser>
          <c:idx val="0"/>
          <c:order val="0"/>
          <c:tx>
            <c:strRef>
              <c:f>Sheet1!$B$1</c:f>
              <c:strCache>
                <c:ptCount val="1"/>
                <c:pt idx="0">
                  <c:v>Natural Cause (246)</c:v>
                </c:pt>
              </c:strCache>
            </c:strRef>
          </c:tx>
          <c:spPr>
            <a:ln w="34925" cap="rnd">
              <a:solidFill>
                <a:schemeClr val="accent2"/>
              </a:solidFill>
              <a:round/>
            </a:ln>
            <a:effectLst>
              <a:outerShdw blurRad="50800" dist="38100" dir="5400000" rotWithShape="0">
                <a:srgbClr val="000000">
                  <a:alpha val="35000"/>
                </a:srgbClr>
              </a:outerShdw>
            </a:effectLst>
          </c:spPr>
          <c:marker>
            <c:symbol val="none"/>
          </c:marker>
          <c:dLbls>
            <c:dLbl>
              <c:idx val="0"/>
              <c:layout>
                <c:manualLayout>
                  <c:x val="-3.9556499875209712E-2"/>
                  <c:y val="4.4824956038848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2E-4295-970C-CE9D7C4A71F6}"/>
                </c:ext>
              </c:extLst>
            </c:dLbl>
            <c:dLbl>
              <c:idx val="1"/>
              <c:layout>
                <c:manualLayout>
                  <c:x val="-3.3423230005926619E-2"/>
                  <c:y val="4.2465747826277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2E-4295-970C-CE9D7C4A71F6}"/>
                </c:ext>
              </c:extLst>
            </c:dLbl>
            <c:dLbl>
              <c:idx val="2"/>
              <c:layout>
                <c:manualLayout>
                  <c:x val="-3.9556499875209691E-2"/>
                  <c:y val="4.4824956038848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2E-4295-970C-CE9D7C4A71F6}"/>
                </c:ext>
              </c:extLst>
            </c:dLbl>
            <c:dLbl>
              <c:idx val="3"/>
              <c:layout>
                <c:manualLayout>
                  <c:x val="-3.587653795363982E-2"/>
                  <c:y val="4.4824956038848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2E-4295-970C-CE9D7C4A71F6}"/>
                </c:ext>
              </c:extLst>
            </c:dLbl>
            <c:dLbl>
              <c:idx val="4"/>
              <c:layout>
                <c:manualLayout>
                  <c:x val="-2.2383344241216966E-2"/>
                  <c:y val="4.4824956038848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2E-4295-970C-CE9D7C4A71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Sheet1!$B$2:$B$6</c:f>
              <c:numCache>
                <c:formatCode>0.00</c:formatCode>
                <c:ptCount val="5"/>
                <c:pt idx="0">
                  <c:v>48.59</c:v>
                </c:pt>
                <c:pt idx="1">
                  <c:v>47.4</c:v>
                </c:pt>
                <c:pt idx="2">
                  <c:v>47.03</c:v>
                </c:pt>
                <c:pt idx="3">
                  <c:v>45.67</c:v>
                </c:pt>
                <c:pt idx="4">
                  <c:v>44.88</c:v>
                </c:pt>
              </c:numCache>
            </c:numRef>
          </c:val>
          <c:smooth val="0"/>
          <c:extLst>
            <c:ext xmlns:c16="http://schemas.microsoft.com/office/drawing/2014/chart" uri="{C3380CC4-5D6E-409C-BE32-E72D297353CC}">
              <c16:uniqueId val="{0000000B-AF2E-4295-970C-CE9D7C4A71F6}"/>
            </c:ext>
          </c:extLst>
        </c:ser>
        <c:ser>
          <c:idx val="2"/>
          <c:order val="2"/>
          <c:tx>
            <c:strRef>
              <c:f>Sheet1!$D$1</c:f>
              <c:strCache>
                <c:ptCount val="1"/>
                <c:pt idx="0">
                  <c:v>Alive (3762)</c:v>
                </c:pt>
              </c:strCache>
            </c:strRef>
          </c:tx>
          <c:spPr>
            <a:ln w="34925" cap="rnd">
              <a:solidFill>
                <a:schemeClr val="accent6"/>
              </a:solidFill>
              <a:round/>
            </a:ln>
            <a:effectLst>
              <a:outerShdw blurRad="50800" dist="38100" dir="5400000" rotWithShape="0">
                <a:srgbClr val="000000">
                  <a:alpha val="35000"/>
                </a:srgbClr>
              </a:outerShdw>
            </a:effectLst>
          </c:spPr>
          <c:marker>
            <c:symbol val="none"/>
          </c:marker>
          <c:dLbls>
            <c:dLbl>
              <c:idx val="0"/>
              <c:layout>
                <c:manualLayout>
                  <c:x val="-7.758277306476502E-2"/>
                  <c:y val="1.4155249275425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2E-4295-970C-CE9D7C4A71F6}"/>
                </c:ext>
              </c:extLst>
            </c:dLbl>
            <c:dLbl>
              <c:idx val="1"/>
              <c:layout>
                <c:manualLayout>
                  <c:x val="-2.4836652188930258E-2"/>
                  <c:y val="3.302891497599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2E-4295-970C-CE9D7C4A71F6}"/>
                </c:ext>
              </c:extLst>
            </c:dLbl>
            <c:dLbl>
              <c:idx val="2"/>
              <c:layout>
                <c:manualLayout>
                  <c:x val="-2.2383344241216966E-2"/>
                  <c:y val="-4.2465747826277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2E-4295-970C-CE9D7C4A71F6}"/>
                </c:ext>
              </c:extLst>
            </c:dLbl>
            <c:dLbl>
              <c:idx val="3"/>
              <c:layout>
                <c:manualLayout>
                  <c:x val="-2.1156690267360341E-2"/>
                  <c:y val="-5.190258067656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2E-4295-970C-CE9D7C4A71F6}"/>
                </c:ext>
              </c:extLst>
            </c:dLbl>
            <c:dLbl>
              <c:idx val="4"/>
              <c:layout>
                <c:manualLayout>
                  <c:x val="-1.6250074371933848E-2"/>
                  <c:y val="-5.662099710170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2E-4295-970C-CE9D7C4A71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Sheet1!$D$2:$D$6</c:f>
              <c:numCache>
                <c:formatCode>0.00</c:formatCode>
                <c:ptCount val="5"/>
                <c:pt idx="0">
                  <c:v>49.56</c:v>
                </c:pt>
                <c:pt idx="1">
                  <c:v>49.8</c:v>
                </c:pt>
                <c:pt idx="2">
                  <c:v>50.09</c:v>
                </c:pt>
                <c:pt idx="3">
                  <c:v>49.83</c:v>
                </c:pt>
                <c:pt idx="4">
                  <c:v>49.43</c:v>
                </c:pt>
              </c:numCache>
            </c:numRef>
          </c:val>
          <c:smooth val="0"/>
          <c:extLst>
            <c:ext xmlns:c16="http://schemas.microsoft.com/office/drawing/2014/chart" uri="{C3380CC4-5D6E-409C-BE32-E72D297353CC}">
              <c16:uniqueId val="{00000011-AF2E-4295-970C-CE9D7C4A71F6}"/>
            </c:ext>
          </c:extLst>
        </c:ser>
        <c:dLbls>
          <c:dLblPos val="ctr"/>
          <c:showLegendKey val="0"/>
          <c:showVal val="1"/>
          <c:showCatName val="0"/>
          <c:showSerName val="0"/>
          <c:showPercent val="0"/>
          <c:showBubbleSize val="0"/>
        </c:dLbls>
        <c:smooth val="0"/>
        <c:axId val="203060144"/>
        <c:axId val="203060536"/>
      </c:lineChart>
      <c:catAx>
        <c:axId val="20306014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3060536"/>
        <c:crosses val="autoZero"/>
        <c:auto val="1"/>
        <c:lblAlgn val="ctr"/>
        <c:lblOffset val="100"/>
        <c:noMultiLvlLbl val="0"/>
      </c:catAx>
      <c:valAx>
        <c:axId val="203060536"/>
        <c:scaling>
          <c:orientation val="minMax"/>
          <c:min val="4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306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00B050"/>
    </a:solid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00904371974787E-2"/>
          <c:y val="8.4813507057820911E-2"/>
          <c:w val="0.91157343056366635"/>
          <c:h val="0.8196032003528233"/>
        </c:manualLayout>
      </c:layout>
      <c:lineChart>
        <c:grouping val="standard"/>
        <c:varyColors val="0"/>
        <c:ser>
          <c:idx val="1"/>
          <c:order val="1"/>
          <c:tx>
            <c:strRef>
              <c:f>Sheet1!$C$1</c:f>
              <c:strCache>
                <c:ptCount val="1"/>
                <c:pt idx="0">
                  <c:v>Other Causes (145)</c:v>
                </c:pt>
              </c:strCache>
            </c:strRef>
          </c:tx>
          <c:spPr>
            <a:ln w="22225" cap="rnd">
              <a:solidFill>
                <a:schemeClr val="accent4"/>
              </a:solidFill>
              <a:round/>
            </a:ln>
            <a:effectLst/>
          </c:spPr>
          <c:marker>
            <c:symbol val="square"/>
            <c:size val="6"/>
            <c:spPr>
              <a:solidFill>
                <a:schemeClr val="accent4"/>
              </a:solidFill>
              <a:ln w="9525">
                <a:solidFill>
                  <a:schemeClr val="accent4"/>
                </a:solidFill>
                <a:round/>
              </a:ln>
              <a:effectLst/>
            </c:spPr>
          </c:marker>
          <c:dLbls>
            <c:dLbl>
              <c:idx val="0"/>
              <c:layout>
                <c:manualLayout>
                  <c:x val="-9.2423078943135437E-2"/>
                  <c:y val="-7.3135454589700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97-42BB-9C02-176C79B28E54}"/>
                </c:ext>
              </c:extLst>
            </c:dLbl>
            <c:dLbl>
              <c:idx val="1"/>
              <c:layout>
                <c:manualLayout>
                  <c:x val="8.2098005546001399E-3"/>
                  <c:y val="3.0669706763422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97-42BB-9C02-176C79B28E54}"/>
                </c:ext>
              </c:extLst>
            </c:dLbl>
            <c:dLbl>
              <c:idx val="2"/>
              <c:layout>
                <c:manualLayout>
                  <c:x val="-4.4576605409949781E-2"/>
                  <c:y val="-6.8417038164558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97-42BB-9C02-176C79B28E54}"/>
                </c:ext>
              </c:extLst>
            </c:dLbl>
            <c:dLbl>
              <c:idx val="3"/>
              <c:layout>
                <c:manualLayout>
                  <c:x val="-2.8630103749813587E-2"/>
                  <c:y val="7.0776246377129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7-42BB-9C02-176C79B28E54}"/>
                </c:ext>
              </c:extLst>
            </c:dLbl>
            <c:dLbl>
              <c:idx val="4"/>
              <c:layout>
                <c:manualLayout>
                  <c:x val="-2.7403449775957142E-2"/>
                  <c:y val="7.785387101484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7-42BB-9C02-176C79B28E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Sheet1!$C$2:$C$6</c:f>
              <c:numCache>
                <c:formatCode>0.00%</c:formatCode>
                <c:ptCount val="5"/>
                <c:pt idx="0">
                  <c:v>0.46200000000000002</c:v>
                </c:pt>
                <c:pt idx="1">
                  <c:v>0.46200000000000002</c:v>
                </c:pt>
                <c:pt idx="2">
                  <c:v>0.51</c:v>
                </c:pt>
                <c:pt idx="3">
                  <c:v>0.46899999999999997</c:v>
                </c:pt>
                <c:pt idx="4">
                  <c:v>0.44800000000000001</c:v>
                </c:pt>
              </c:numCache>
            </c:numRef>
          </c:val>
          <c:smooth val="0"/>
          <c:extLst>
            <c:ext xmlns:c16="http://schemas.microsoft.com/office/drawing/2014/chart" uri="{C3380CC4-5D6E-409C-BE32-E72D297353CC}">
              <c16:uniqueId val="{00000005-F097-42BB-9C02-176C79B28E54}"/>
            </c:ext>
          </c:extLst>
        </c:ser>
        <c:ser>
          <c:idx val="0"/>
          <c:order val="0"/>
          <c:tx>
            <c:strRef>
              <c:f>Sheet1!$B$1</c:f>
              <c:strCache>
                <c:ptCount val="1"/>
                <c:pt idx="0">
                  <c:v>Natural Causes (257)</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dLbls>
            <c:dLbl>
              <c:idx val="0"/>
              <c:layout>
                <c:manualLayout>
                  <c:x val="-0.10104821543380213"/>
                  <c:y val="-7.077624637712884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97-42BB-9C02-176C79B28E54}"/>
                </c:ext>
              </c:extLst>
            </c:dLbl>
            <c:dLbl>
              <c:idx val="1"/>
              <c:layout>
                <c:manualLayout>
                  <c:x val="-3.8443335540666576E-2"/>
                  <c:y val="-7.3135454589700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97-42BB-9C02-176C79B28E54}"/>
                </c:ext>
              </c:extLst>
            </c:dLbl>
            <c:dLbl>
              <c:idx val="2"/>
              <c:layout>
                <c:manualLayout>
                  <c:x val="2.0362455966019045E-3"/>
                  <c:y val="4.7184164251419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97-42BB-9C02-176C79B28E54}"/>
                </c:ext>
              </c:extLst>
            </c:dLbl>
            <c:dLbl>
              <c:idx val="3"/>
              <c:layout>
                <c:manualLayout>
                  <c:x val="-5.3163183226946055E-2"/>
                  <c:y val="-4.4824956038848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97-42BB-9C02-176C79B28E54}"/>
                </c:ext>
              </c:extLst>
            </c:dLbl>
            <c:dLbl>
              <c:idx val="4"/>
              <c:layout>
                <c:manualLayout>
                  <c:x val="-5.9296453096229169E-2"/>
                  <c:y val="-6.133941352684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97-42BB-9C02-176C79B28E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Sheet1!$B$2:$B$6</c:f>
              <c:numCache>
                <c:formatCode>0.00%</c:formatCode>
                <c:ptCount val="5"/>
                <c:pt idx="0">
                  <c:v>0.45900000000000002</c:v>
                </c:pt>
                <c:pt idx="1">
                  <c:v>0.47299999999999998</c:v>
                </c:pt>
                <c:pt idx="2">
                  <c:v>0.46300000000000002</c:v>
                </c:pt>
                <c:pt idx="3">
                  <c:v>0.51400000000000001</c:v>
                </c:pt>
                <c:pt idx="4">
                  <c:v>0.53100000000000003</c:v>
                </c:pt>
              </c:numCache>
            </c:numRef>
          </c:val>
          <c:smooth val="0"/>
          <c:extLst>
            <c:ext xmlns:c16="http://schemas.microsoft.com/office/drawing/2014/chart" uri="{C3380CC4-5D6E-409C-BE32-E72D297353CC}">
              <c16:uniqueId val="{0000000B-F097-42BB-9C02-176C79B28E54}"/>
            </c:ext>
          </c:extLst>
        </c:ser>
        <c:ser>
          <c:idx val="2"/>
          <c:order val="2"/>
          <c:tx>
            <c:strRef>
              <c:f>Sheet1!$D$1</c:f>
              <c:strCache>
                <c:ptCount val="1"/>
                <c:pt idx="0">
                  <c:v>Alive (3904)</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0"/>
              <c:layout>
                <c:manualLayout>
                  <c:x val="-7.1562992834795405E-2"/>
                  <c:y val="7.3135454589700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97-42BB-9C02-176C79B28E54}"/>
                </c:ext>
              </c:extLst>
            </c:dLbl>
            <c:dLbl>
              <c:idx val="1"/>
              <c:layout>
                <c:manualLayout>
                  <c:x val="-4.9483221305376184E-2"/>
                  <c:y val="5.4261788889132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97-42BB-9C02-176C79B28E54}"/>
                </c:ext>
              </c:extLst>
            </c:dLbl>
            <c:dLbl>
              <c:idx val="2"/>
              <c:layout>
                <c:manualLayout>
                  <c:x val="-4.3349951436093069E-2"/>
                  <c:y val="5.190258067656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97-42BB-9C02-176C79B28E54}"/>
                </c:ext>
              </c:extLst>
            </c:dLbl>
            <c:dLbl>
              <c:idx val="3"/>
              <c:layout>
                <c:manualLayout>
                  <c:x val="-3.7216681566810038E-2"/>
                  <c:y val="6.8417038164558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97-42BB-9C02-176C79B28E54}"/>
                </c:ext>
              </c:extLst>
            </c:dLbl>
            <c:dLbl>
              <c:idx val="4"/>
              <c:layout>
                <c:manualLayout>
                  <c:x val="2.0362455966019947E-3"/>
                  <c:y val="2.359208212570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97-42BB-9C02-176C79B28E5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Sheet1!$D$2:$D$6</c:f>
              <c:numCache>
                <c:formatCode>0.00%</c:formatCode>
                <c:ptCount val="5"/>
                <c:pt idx="0">
                  <c:v>0.45200000000000001</c:v>
                </c:pt>
                <c:pt idx="1">
                  <c:v>0.44</c:v>
                </c:pt>
                <c:pt idx="2">
                  <c:v>0.42699999999999999</c:v>
                </c:pt>
                <c:pt idx="3">
                  <c:v>0.42399999999999999</c:v>
                </c:pt>
                <c:pt idx="4">
                  <c:v>0.39300000000000002</c:v>
                </c:pt>
              </c:numCache>
            </c:numRef>
          </c:val>
          <c:smooth val="0"/>
          <c:extLst>
            <c:ext xmlns:c16="http://schemas.microsoft.com/office/drawing/2014/chart" uri="{C3380CC4-5D6E-409C-BE32-E72D297353CC}">
              <c16:uniqueId val="{00000011-F097-42BB-9C02-176C79B28E54}"/>
            </c:ext>
          </c:extLst>
        </c:ser>
        <c:dLbls>
          <c:dLblPos val="ctr"/>
          <c:showLegendKey val="0"/>
          <c:showVal val="1"/>
          <c:showCatName val="0"/>
          <c:showSerName val="0"/>
          <c:showPercent val="0"/>
          <c:showBubbleSize val="0"/>
        </c:dLbls>
        <c:marker val="1"/>
        <c:smooth val="0"/>
        <c:axId val="203061320"/>
        <c:axId val="203393328"/>
      </c:lineChart>
      <c:catAx>
        <c:axId val="203061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203393328"/>
        <c:crosses val="autoZero"/>
        <c:auto val="1"/>
        <c:lblAlgn val="ctr"/>
        <c:lblOffset val="100"/>
        <c:noMultiLvlLbl val="0"/>
      </c:catAx>
      <c:valAx>
        <c:axId val="203393328"/>
        <c:scaling>
          <c:orientation val="minMax"/>
          <c:min val="0.30000000000000004"/>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061320"/>
        <c:crosses val="autoZero"/>
        <c:crossBetween val="between"/>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29348523240879E-2"/>
          <c:y val="7.0758678084141838E-2"/>
          <c:w val="0.91157343056366635"/>
          <c:h val="0.86035908105385339"/>
        </c:manualLayout>
      </c:layout>
      <c:lineChart>
        <c:grouping val="standard"/>
        <c:varyColors val="0"/>
        <c:ser>
          <c:idx val="1"/>
          <c:order val="1"/>
          <c:tx>
            <c:strRef>
              <c:f>Sheet1!$C$1</c:f>
              <c:strCache>
                <c:ptCount val="1"/>
                <c:pt idx="0">
                  <c:v>Other Causes (144)</c:v>
                </c:pt>
              </c:strCache>
            </c:strRef>
          </c:tx>
          <c:spPr>
            <a:ln w="22225" cap="rnd" cmpd="sng" algn="ctr">
              <a:solidFill>
                <a:schemeClr val="accent4"/>
              </a:solidFill>
              <a:round/>
            </a:ln>
            <a:effectLst/>
          </c:spPr>
          <c:marker>
            <c:symbol val="none"/>
          </c:marker>
          <c:dLbls>
            <c:dLbl>
              <c:idx val="0"/>
              <c:layout>
                <c:manualLayout>
                  <c:x val="-8.750949449493152E-2"/>
                  <c:y val="2.35920821257093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5-4EA5-BEF1-8E7BFE56E16C}"/>
                </c:ext>
              </c:extLst>
            </c:dLbl>
            <c:dLbl>
              <c:idx val="1"/>
              <c:layout>
                <c:manualLayout>
                  <c:x val="-5.3026424515692089E-3"/>
                  <c:y val="-5.2944963973631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35-4EA5-BEF1-8E7BFE56E16C}"/>
                </c:ext>
              </c:extLst>
            </c:dLbl>
            <c:dLbl>
              <c:idx val="2"/>
              <c:layout>
                <c:manualLayout>
                  <c:x val="-4.2119842118178451E-2"/>
                  <c:y val="4.2837607586342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5-4EA5-BEF1-8E7BFE56E16C}"/>
                </c:ext>
              </c:extLst>
            </c:dLbl>
            <c:dLbl>
              <c:idx val="3"/>
              <c:layout>
                <c:manualLayout>
                  <c:x val="-5.4426611523260594E-2"/>
                  <c:y val="-7.1629793478022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35-4EA5-BEF1-8E7BFE56E16C}"/>
                </c:ext>
              </c:extLst>
            </c:dLbl>
            <c:dLbl>
              <c:idx val="4"/>
              <c:layout>
                <c:manualLayout>
                  <c:x val="-2.7403449775957142E-2"/>
                  <c:y val="7.785387101484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35-4EA5-BEF1-8E7BFE56E1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Sheet1!$C$2:$C$6</c:f>
              <c:numCache>
                <c:formatCode>0.00%</c:formatCode>
                <c:ptCount val="5"/>
                <c:pt idx="0">
                  <c:v>0.20100000000000001</c:v>
                </c:pt>
                <c:pt idx="1">
                  <c:v>0.23100000000000001</c:v>
                </c:pt>
                <c:pt idx="2">
                  <c:v>0.19400000000000001</c:v>
                </c:pt>
                <c:pt idx="3">
                  <c:v>0.189</c:v>
                </c:pt>
                <c:pt idx="4">
                  <c:v>0.28499999999999998</c:v>
                </c:pt>
              </c:numCache>
            </c:numRef>
          </c:val>
          <c:smooth val="0"/>
          <c:extLst>
            <c:ext xmlns:c16="http://schemas.microsoft.com/office/drawing/2014/chart" uri="{C3380CC4-5D6E-409C-BE32-E72D297353CC}">
              <c16:uniqueId val="{00000005-7835-4EA5-BEF1-8E7BFE56E16C}"/>
            </c:ext>
          </c:extLst>
        </c:ser>
        <c:ser>
          <c:idx val="0"/>
          <c:order val="0"/>
          <c:tx>
            <c:strRef>
              <c:f>Sheet1!$B$1</c:f>
              <c:strCache>
                <c:ptCount val="1"/>
                <c:pt idx="0">
                  <c:v>Natural Cause (257)</c:v>
                </c:pt>
              </c:strCache>
            </c:strRef>
          </c:tx>
          <c:spPr>
            <a:ln w="22225" cap="rnd" cmpd="sng" algn="ctr">
              <a:solidFill>
                <a:schemeClr val="accent2"/>
              </a:solidFill>
              <a:round/>
            </a:ln>
            <a:effectLst/>
          </c:spPr>
          <c:marker>
            <c:symbol val="none"/>
          </c:marker>
          <c:dLbls>
            <c:dLbl>
              <c:idx val="0"/>
              <c:layout>
                <c:manualLayout>
                  <c:x val="-6.9109684887082176E-2"/>
                  <c:y val="-8.4931495652555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35-4EA5-BEF1-8E7BFE56E16C}"/>
                </c:ext>
              </c:extLst>
            </c:dLbl>
            <c:dLbl>
              <c:idx val="1"/>
              <c:layout>
                <c:manualLayout>
                  <c:x val="-3.8443335613779751E-2"/>
                  <c:y val="4.924465079608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35-4EA5-BEF1-8E7BFE56E16C}"/>
                </c:ext>
              </c:extLst>
            </c:dLbl>
            <c:dLbl>
              <c:idx val="2"/>
              <c:layout>
                <c:manualLayout>
                  <c:x val="-4.832831154721922E-2"/>
                  <c:y val="-5.7395151223144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35-4EA5-BEF1-8E7BFE56E16C}"/>
                </c:ext>
              </c:extLst>
            </c:dLbl>
            <c:dLbl>
              <c:idx val="3"/>
              <c:layout>
                <c:manualLayout>
                  <c:x val="-5.3163183226946055E-2"/>
                  <c:y val="-4.4824956038848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35-4EA5-BEF1-8E7BFE56E16C}"/>
                </c:ext>
              </c:extLst>
            </c:dLbl>
            <c:dLbl>
              <c:idx val="4"/>
              <c:layout>
                <c:manualLayout>
                  <c:x val="-5.9296453096229169E-2"/>
                  <c:y val="-6.133941352684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35-4EA5-BEF1-8E7BFE56E1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Sheet1!$B$2:$B$6</c:f>
              <c:numCache>
                <c:formatCode>0.00%</c:formatCode>
                <c:ptCount val="5"/>
                <c:pt idx="0">
                  <c:v>0.214</c:v>
                </c:pt>
                <c:pt idx="1">
                  <c:v>0.21</c:v>
                </c:pt>
                <c:pt idx="2">
                  <c:v>0.214</c:v>
                </c:pt>
                <c:pt idx="3">
                  <c:v>0.32700000000000001</c:v>
                </c:pt>
                <c:pt idx="4">
                  <c:v>0.39100000000000001</c:v>
                </c:pt>
              </c:numCache>
            </c:numRef>
          </c:val>
          <c:smooth val="0"/>
          <c:extLst>
            <c:ext xmlns:c16="http://schemas.microsoft.com/office/drawing/2014/chart" uri="{C3380CC4-5D6E-409C-BE32-E72D297353CC}">
              <c16:uniqueId val="{0000000B-7835-4EA5-BEF1-8E7BFE56E16C}"/>
            </c:ext>
          </c:extLst>
        </c:ser>
        <c:ser>
          <c:idx val="2"/>
          <c:order val="2"/>
          <c:tx>
            <c:strRef>
              <c:f>Sheet1!$D$1</c:f>
              <c:strCache>
                <c:ptCount val="1"/>
                <c:pt idx="0">
                  <c:v>Alive (3895)</c:v>
                </c:pt>
              </c:strCache>
            </c:strRef>
          </c:tx>
          <c:spPr>
            <a:ln w="22225" cap="rnd" cmpd="sng" algn="ctr">
              <a:solidFill>
                <a:schemeClr val="accent6"/>
              </a:solidFill>
              <a:round/>
            </a:ln>
            <a:effectLst/>
          </c:spPr>
          <c:marker>
            <c:symbol val="none"/>
          </c:marker>
          <c:dLbls>
            <c:dLbl>
              <c:idx val="0"/>
              <c:layout>
                <c:manualLayout>
                  <c:x val="-7.1562992834795405E-2"/>
                  <c:y val="7.3135454589700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35-4EA5-BEF1-8E7BFE56E16C}"/>
                </c:ext>
              </c:extLst>
            </c:dLbl>
            <c:dLbl>
              <c:idx val="1"/>
              <c:layout>
                <c:manualLayout>
                  <c:x val="-4.9483221305376184E-2"/>
                  <c:y val="5.4261788889132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835-4EA5-BEF1-8E7BFE56E16C}"/>
                </c:ext>
              </c:extLst>
            </c:dLbl>
            <c:dLbl>
              <c:idx val="2"/>
              <c:layout>
                <c:manualLayout>
                  <c:x val="-4.3349951436093069E-2"/>
                  <c:y val="5.190258067656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835-4EA5-BEF1-8E7BFE56E16C}"/>
                </c:ext>
              </c:extLst>
            </c:dLbl>
            <c:dLbl>
              <c:idx val="3"/>
              <c:layout>
                <c:manualLayout>
                  <c:x val="-3.7216681566810038E-2"/>
                  <c:y val="6.8417038164558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835-4EA5-BEF1-8E7BFE56E16C}"/>
                </c:ext>
              </c:extLst>
            </c:dLbl>
            <c:dLbl>
              <c:idx val="4"/>
              <c:layout>
                <c:manualLayout>
                  <c:x val="2.0362455966019947E-3"/>
                  <c:y val="2.359208212570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835-4EA5-BEF1-8E7BFE56E1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RAP 5</c:v>
                </c:pt>
                <c:pt idx="1">
                  <c:v>RAP 4</c:v>
                </c:pt>
                <c:pt idx="2">
                  <c:v>RAP 3</c:v>
                </c:pt>
                <c:pt idx="3">
                  <c:v>RAP 2</c:v>
                </c:pt>
                <c:pt idx="4">
                  <c:v>RAP 1</c:v>
                </c:pt>
              </c:strCache>
            </c:strRef>
          </c:cat>
          <c:val>
            <c:numRef>
              <c:f>Sheet1!$D$2:$D$6</c:f>
              <c:numCache>
                <c:formatCode>0.00%</c:formatCode>
                <c:ptCount val="5"/>
                <c:pt idx="0">
                  <c:v>0.13200000000000001</c:v>
                </c:pt>
                <c:pt idx="1">
                  <c:v>0.13700000000000001</c:v>
                </c:pt>
                <c:pt idx="2">
                  <c:v>0.13900000000000001</c:v>
                </c:pt>
                <c:pt idx="3">
                  <c:v>0.14099999999999999</c:v>
                </c:pt>
                <c:pt idx="4">
                  <c:v>0.14299999999999999</c:v>
                </c:pt>
              </c:numCache>
            </c:numRef>
          </c:val>
          <c:smooth val="0"/>
          <c:extLst>
            <c:ext xmlns:c16="http://schemas.microsoft.com/office/drawing/2014/chart" uri="{C3380CC4-5D6E-409C-BE32-E72D297353CC}">
              <c16:uniqueId val="{00000011-7835-4EA5-BEF1-8E7BFE56E16C}"/>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03394112"/>
        <c:axId val="203394504"/>
      </c:lineChart>
      <c:catAx>
        <c:axId val="20339411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3394504"/>
        <c:crosses val="autoZero"/>
        <c:auto val="1"/>
        <c:lblAlgn val="ctr"/>
        <c:lblOffset val="100"/>
        <c:noMultiLvlLbl val="0"/>
      </c:catAx>
      <c:valAx>
        <c:axId val="203394504"/>
        <c:scaling>
          <c:orientation val="minMax"/>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339411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965858302738499"/>
          <c:y val="3.4841286875013713E-2"/>
          <c:w val="0.57395054407169854"/>
          <c:h val="4.91577495017629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Proportion with Poor Health Status</a:t>
            </a:r>
          </a:p>
        </c:rich>
      </c:tx>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Some Daily Activity</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4.8209324264603221E-17"/>
                  <c:y val="-3.7124177083786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DF-4F10-9363-BF50A22AB3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Entire Sample (4294)</c:v>
                </c:pt>
                <c:pt idx="1">
                  <c:v>Natural Death (255)</c:v>
                </c:pt>
              </c:strCache>
            </c:strRef>
          </c:cat>
          <c:val>
            <c:numRef>
              <c:f>Sheet1!$B$2:$C$2</c:f>
              <c:numCache>
                <c:formatCode>0.00%</c:formatCode>
                <c:ptCount val="2"/>
                <c:pt idx="0">
                  <c:v>0.122</c:v>
                </c:pt>
                <c:pt idx="1">
                  <c:v>0.308</c:v>
                </c:pt>
              </c:numCache>
            </c:numRef>
          </c:val>
          <c:extLst>
            <c:ext xmlns:c16="http://schemas.microsoft.com/office/drawing/2014/chart" uri="{C3380CC4-5D6E-409C-BE32-E72D297353CC}">
              <c16:uniqueId val="{00000001-03DF-4F10-9363-BF50A22AB3FF}"/>
            </c:ext>
          </c:extLst>
        </c:ser>
        <c:ser>
          <c:idx val="1"/>
          <c:order val="1"/>
          <c:tx>
            <c:strRef>
              <c:f>Sheet1!$A$3</c:f>
              <c:strCache>
                <c:ptCount val="1"/>
                <c:pt idx="0">
                  <c:v>No Daily Activity</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Sheet1!$B$1:$C$1</c:f>
              <c:strCache>
                <c:ptCount val="2"/>
                <c:pt idx="0">
                  <c:v>Entire Sample (4294)</c:v>
                </c:pt>
                <c:pt idx="1">
                  <c:v>Natural Death (255)</c:v>
                </c:pt>
              </c:strCache>
            </c:strRef>
          </c:cat>
          <c:val>
            <c:numRef>
              <c:f>Sheet1!$B$3:$C$3</c:f>
              <c:numCache>
                <c:formatCode>0.00%</c:formatCode>
                <c:ptCount val="2"/>
                <c:pt idx="0">
                  <c:v>0.223</c:v>
                </c:pt>
                <c:pt idx="1">
                  <c:v>0.46700000000000003</c:v>
                </c:pt>
              </c:numCache>
            </c:numRef>
          </c:val>
          <c:extLst>
            <c:ext xmlns:c16="http://schemas.microsoft.com/office/drawing/2014/chart" uri="{C3380CC4-5D6E-409C-BE32-E72D297353CC}">
              <c16:uniqueId val="{00000002-03DF-4F10-9363-BF50A22AB3FF}"/>
            </c:ext>
          </c:extLst>
        </c:ser>
        <c:dLbls>
          <c:showLegendKey val="0"/>
          <c:showVal val="1"/>
          <c:showCatName val="0"/>
          <c:showSerName val="0"/>
          <c:showPercent val="0"/>
          <c:showBubbleSize val="0"/>
        </c:dLbls>
        <c:gapWidth val="65"/>
        <c:shape val="box"/>
        <c:axId val="203395288"/>
        <c:axId val="203395680"/>
        <c:axId val="0"/>
      </c:bar3DChart>
      <c:catAx>
        <c:axId val="203395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3395680"/>
        <c:crosses val="autoZero"/>
        <c:auto val="1"/>
        <c:lblAlgn val="ctr"/>
        <c:lblOffset val="100"/>
        <c:noMultiLvlLbl val="0"/>
      </c:catAx>
      <c:valAx>
        <c:axId val="20339568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33952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0.57698</cdr:x>
      <cdr:y>0.10926</cdr:y>
    </cdr:from>
    <cdr:to>
      <cdr:x>0.95819</cdr:x>
      <cdr:y>0.23107</cdr:y>
    </cdr:to>
    <cdr:sp macro="" textlink="">
      <cdr:nvSpPr>
        <cdr:cNvPr id="2" name="Rounded Rectangle 1"/>
        <cdr:cNvSpPr/>
      </cdr:nvSpPr>
      <cdr:spPr>
        <a:xfrm xmlns:a="http://schemas.openxmlformats.org/drawingml/2006/main">
          <a:off x="4620370" y="542574"/>
          <a:ext cx="3052690" cy="604911"/>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400" b="1" dirty="0">
              <a:solidFill>
                <a:schemeClr val="bg1"/>
              </a:solidFill>
            </a:rPr>
            <a:t>X2 (1, 6248) = 54.884, p &lt; .001</a:t>
          </a:r>
        </a:p>
      </cdr:txBody>
    </cdr:sp>
  </cdr:relSizeAnchor>
</c:userShapes>
</file>

<file path=ppt/drawings/drawing2.xml><?xml version="1.0" encoding="utf-8"?>
<c:userShapes xmlns:c="http://schemas.openxmlformats.org/drawingml/2006/chart">
  <cdr:relSizeAnchor xmlns:cdr="http://schemas.openxmlformats.org/drawingml/2006/chartDrawing">
    <cdr:from>
      <cdr:x>0.06765</cdr:x>
      <cdr:y>0.60918</cdr:y>
    </cdr:from>
    <cdr:to>
      <cdr:x>0.37116</cdr:x>
      <cdr:y>0.75185</cdr:y>
    </cdr:to>
    <cdr:sp macro="" textlink="">
      <cdr:nvSpPr>
        <cdr:cNvPr id="2" name="Rounded Rectangle 1"/>
        <cdr:cNvSpPr/>
      </cdr:nvSpPr>
      <cdr:spPr>
        <a:xfrm xmlns:a="http://schemas.openxmlformats.org/drawingml/2006/main">
          <a:off x="552664" y="2734531"/>
          <a:ext cx="2479538" cy="640435"/>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400" b="1" dirty="0">
              <a:solidFill>
                <a:schemeClr val="bg1"/>
              </a:solidFill>
            </a:rPr>
            <a:t>X2 (1, 4290) = 36.139, </a:t>
          </a:r>
          <a:br>
            <a:rPr lang="en-US" sz="1400" b="1" dirty="0">
              <a:solidFill>
                <a:schemeClr val="bg1"/>
              </a:solidFill>
            </a:rPr>
          </a:br>
          <a:r>
            <a:rPr lang="en-US" sz="1400" b="1" dirty="0">
              <a:solidFill>
                <a:schemeClr val="bg1"/>
              </a:solidFill>
            </a:rPr>
            <a:t>p &lt; .001</a:t>
          </a:r>
        </a:p>
      </cdr:txBody>
    </cdr:sp>
  </cdr:relSizeAnchor>
</c:userShapes>
</file>

<file path=ppt/drawings/drawing3.xml><?xml version="1.0" encoding="utf-8"?>
<c:userShapes xmlns:c="http://schemas.openxmlformats.org/drawingml/2006/chart">
  <cdr:relSizeAnchor xmlns:cdr="http://schemas.openxmlformats.org/drawingml/2006/chartDrawing">
    <cdr:from>
      <cdr:x>0.15379</cdr:x>
      <cdr:y>0.57276</cdr:y>
    </cdr:from>
    <cdr:to>
      <cdr:x>0.48421</cdr:x>
      <cdr:y>0.66906</cdr:y>
    </cdr:to>
    <cdr:sp macro="" textlink="">
      <cdr:nvSpPr>
        <cdr:cNvPr id="2" name="Rounded Rectangle 1"/>
        <cdr:cNvSpPr/>
      </cdr:nvSpPr>
      <cdr:spPr>
        <a:xfrm xmlns:a="http://schemas.openxmlformats.org/drawingml/2006/main">
          <a:off x="1264052" y="2474575"/>
          <a:ext cx="2715801" cy="416076"/>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400" b="1" dirty="0">
              <a:solidFill>
                <a:schemeClr val="bg1"/>
              </a:solidFill>
            </a:rPr>
            <a:t>F(6.87, 92.37) = 4.013, p &lt; .001</a:t>
          </a:r>
        </a:p>
      </cdr:txBody>
    </cdr:sp>
  </cdr:relSizeAnchor>
</c:userShapes>
</file>

<file path=ppt/drawings/drawing4.xml><?xml version="1.0" encoding="utf-8"?>
<c:userShapes xmlns:c="http://schemas.openxmlformats.org/drawingml/2006/chart">
  <cdr:relSizeAnchor xmlns:cdr="http://schemas.openxmlformats.org/drawingml/2006/chartDrawing">
    <cdr:from>
      <cdr:x>0.11019</cdr:x>
      <cdr:y>0.67086</cdr:y>
    </cdr:from>
    <cdr:to>
      <cdr:x>0.51745</cdr:x>
      <cdr:y>0.76031</cdr:y>
    </cdr:to>
    <cdr:sp macro="" textlink="">
      <cdr:nvSpPr>
        <cdr:cNvPr id="3" name="Rounded Rectangle 2"/>
        <cdr:cNvSpPr/>
      </cdr:nvSpPr>
      <cdr:spPr>
        <a:xfrm xmlns:a="http://schemas.openxmlformats.org/drawingml/2006/main">
          <a:off x="1139197" y="3711557"/>
          <a:ext cx="4210522" cy="494884"/>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solidFill>
                <a:schemeClr val="bg1"/>
              </a:solidFill>
            </a:rPr>
            <a:t>Last RAP: X2 (2, 20.294) = 24.918, p &lt; .001</a:t>
          </a:r>
        </a:p>
      </cdr:txBody>
    </cdr:sp>
  </cdr:relSizeAnchor>
</c:userShapes>
</file>

<file path=ppt/drawings/drawing5.xml><?xml version="1.0" encoding="utf-8"?>
<c:userShapes xmlns:c="http://schemas.openxmlformats.org/drawingml/2006/chart">
  <cdr:relSizeAnchor xmlns:cdr="http://schemas.openxmlformats.org/drawingml/2006/chartDrawing">
    <cdr:from>
      <cdr:x>0.17432</cdr:x>
      <cdr:y>0.25951</cdr:y>
    </cdr:from>
    <cdr:to>
      <cdr:x>0.56603</cdr:x>
      <cdr:y>0.33071</cdr:y>
    </cdr:to>
    <cdr:sp macro="" textlink="">
      <cdr:nvSpPr>
        <cdr:cNvPr id="4" name="Rounded Rectangle 3"/>
        <cdr:cNvSpPr/>
      </cdr:nvSpPr>
      <cdr:spPr>
        <a:xfrm xmlns:a="http://schemas.openxmlformats.org/drawingml/2006/main">
          <a:off x="1802195" y="1481212"/>
          <a:ext cx="4049800" cy="406374"/>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solidFill>
                <a:schemeClr val="bg1"/>
              </a:solidFill>
            </a:rPr>
            <a:t>Last RAP: X2 (2, 4295) = 124.138, p &lt; .001</a:t>
          </a:r>
        </a:p>
      </cdr:txBody>
    </cdr:sp>
  </cdr:relSizeAnchor>
</c:userShapes>
</file>

<file path=ppt/drawings/drawing6.xml><?xml version="1.0" encoding="utf-8"?>
<c:userShapes xmlns:c="http://schemas.openxmlformats.org/drawingml/2006/chart">
  <cdr:relSizeAnchor xmlns:cdr="http://schemas.openxmlformats.org/drawingml/2006/chartDrawing">
    <cdr:from>
      <cdr:x>0.14834</cdr:x>
      <cdr:y>0.16892</cdr:y>
    </cdr:from>
    <cdr:to>
      <cdr:x>0.48797</cdr:x>
      <cdr:y>0.22679</cdr:y>
    </cdr:to>
    <cdr:sp macro="" textlink="">
      <cdr:nvSpPr>
        <cdr:cNvPr id="2" name="Rounded Rectangle 1"/>
        <cdr:cNvSpPr/>
      </cdr:nvSpPr>
      <cdr:spPr>
        <a:xfrm xmlns:a="http://schemas.openxmlformats.org/drawingml/2006/main">
          <a:off x="1226622" y="751995"/>
          <a:ext cx="2808430" cy="257624"/>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solidFill>
                <a:schemeClr val="bg1"/>
              </a:solidFill>
            </a:rPr>
            <a:t>All: X2 (1, 4294) = 78.365, p &lt; .001</a:t>
          </a:r>
        </a:p>
      </cdr:txBody>
    </cdr:sp>
  </cdr:relSizeAnchor>
  <cdr:relSizeAnchor xmlns:cdr="http://schemas.openxmlformats.org/drawingml/2006/chartDrawing">
    <cdr:from>
      <cdr:x>0.14497</cdr:x>
      <cdr:y>0.24323</cdr:y>
    </cdr:from>
    <cdr:to>
      <cdr:x>0.5013</cdr:x>
      <cdr:y>0.29782</cdr:y>
    </cdr:to>
    <cdr:sp macro="" textlink="">
      <cdr:nvSpPr>
        <cdr:cNvPr id="3" name="Rounded Rectangle 2"/>
        <cdr:cNvSpPr/>
      </cdr:nvSpPr>
      <cdr:spPr>
        <a:xfrm xmlns:a="http://schemas.openxmlformats.org/drawingml/2006/main">
          <a:off x="1198755" y="1082806"/>
          <a:ext cx="2946524" cy="243023"/>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solidFill>
                <a:schemeClr val="bg1"/>
              </a:solidFill>
            </a:rPr>
            <a:t>Natural: X2 (1, 255) = 6.681, p = .01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52A59D2-84A3-4961-B549-70A0FFD0B0EB}" type="datetimeFigureOut">
              <a:rPr lang="en-US" smtClean="0"/>
              <a:t>10/21/2021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872A510-6471-4300-84C5-2BBD2EC6CDE9}" type="slidenum">
              <a:rPr lang="en-US" smtClean="0"/>
              <a:t>‹#›</a:t>
            </a:fld>
            <a:endParaRPr lang="en-US"/>
          </a:p>
        </p:txBody>
      </p:sp>
    </p:spTree>
    <p:extLst>
      <p:ext uri="{BB962C8B-B14F-4D97-AF65-F5344CB8AC3E}">
        <p14:creationId xmlns:p14="http://schemas.microsoft.com/office/powerpoint/2010/main" val="150647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8C136C0-7FE4-45AC-82C9-542B73A04B11}" type="datetimeFigureOut">
              <a:rPr lang="en-US" smtClean="0"/>
              <a:t>10/21/2021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F2DD1F2-F530-409E-8E5D-1A406395A750}" type="slidenum">
              <a:rPr lang="en-US" smtClean="0"/>
              <a:t>‹#›</a:t>
            </a:fld>
            <a:endParaRPr lang="en-US"/>
          </a:p>
        </p:txBody>
      </p:sp>
    </p:spTree>
    <p:extLst>
      <p:ext uri="{BB962C8B-B14F-4D97-AF65-F5344CB8AC3E}">
        <p14:creationId xmlns:p14="http://schemas.microsoft.com/office/powerpoint/2010/main" val="266396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A3C2E-E173-49E4-8AFF-0E7BE9E4D6DC}" type="slidenum">
              <a:rPr lang="en-US" smtClean="0"/>
              <a:t>3</a:t>
            </a:fld>
            <a:endParaRPr lang="en-US"/>
          </a:p>
        </p:txBody>
      </p:sp>
    </p:spTree>
    <p:extLst>
      <p:ext uri="{BB962C8B-B14F-4D97-AF65-F5344CB8AC3E}">
        <p14:creationId xmlns:p14="http://schemas.microsoft.com/office/powerpoint/2010/main" val="9826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eaLnBrk="1" hangingPunct="1">
              <a:spcBef>
                <a:spcPct val="20000"/>
              </a:spcBef>
            </a:pPr>
            <a:fld id="{430E66A8-CBE3-41A4-A58A-315E1AE12E84}" type="slidenum">
              <a:rPr kumimoji="0" lang="en-US" altLang="en-US">
                <a:latin typeface="Comic Sans MS" panose="030F0702030302020204" pitchFamily="66" charset="0"/>
              </a:rPr>
              <a:pPr eaLnBrk="1" hangingPunct="1">
                <a:spcBef>
                  <a:spcPct val="20000"/>
                </a:spcBef>
              </a:pPr>
              <a:t>25</a:t>
            </a:fld>
            <a:endParaRPr kumimoji="0" lang="en-US" altLang="en-US">
              <a:latin typeface="Comic Sans MS" panose="030F0702030302020204" pitchFamily="66" charset="0"/>
            </a:endParaRPr>
          </a:p>
        </p:txBody>
      </p:sp>
      <p:sp>
        <p:nvSpPr>
          <p:cNvPr id="45059" name="Rectangle 2"/>
          <p:cNvSpPr>
            <a:spLocks noGrp="1" noRot="1" noChangeAspect="1" noChangeArrowheads="1" noTextEdit="1"/>
          </p:cNvSpPr>
          <p:nvPr>
            <p:ph type="sldImg"/>
          </p:nvPr>
        </p:nvSpPr>
        <p:spPr>
          <a:xfrm>
            <a:off x="1149350" y="735013"/>
            <a:ext cx="4779963" cy="3586162"/>
          </a:xfrm>
          <a:ln/>
        </p:spPr>
      </p:sp>
      <p:sp>
        <p:nvSpPr>
          <p:cNvPr id="45060" name="Rectangle 3"/>
          <p:cNvSpPr>
            <a:spLocks noGrp="1" noChangeArrowheads="1"/>
          </p:cNvSpPr>
          <p:nvPr>
            <p:ph type="body" idx="1"/>
          </p:nvPr>
        </p:nvSpPr>
        <p:spPr>
          <a:xfrm>
            <a:off x="942976" y="4486805"/>
            <a:ext cx="5191125" cy="43173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t>Welcome </a:t>
            </a:r>
          </a:p>
          <a:p>
            <a:pPr eaLnBrk="1" hangingPunct="1">
              <a:buFontTx/>
              <a:buChar char="•"/>
            </a:pPr>
            <a:r>
              <a:rPr lang="en-US" altLang="en-US" sz="1400"/>
              <a:t>Have Group Introduce Selves and Why They Came (size allowing)</a:t>
            </a:r>
          </a:p>
          <a:p>
            <a:pPr eaLnBrk="1" hangingPunct="1">
              <a:buFontTx/>
              <a:buChar char="•"/>
            </a:pPr>
            <a:r>
              <a:rPr lang="en-US" altLang="en-US" sz="1400"/>
              <a:t>Introduce Self &amp; Background Leading to ZONE</a:t>
            </a:r>
          </a:p>
          <a:p>
            <a:pPr lvl="2" eaLnBrk="1" hangingPunct="1">
              <a:buFontTx/>
              <a:buChar char="•"/>
            </a:pPr>
            <a:r>
              <a:rPr lang="en-US" altLang="en-US" sz="1400"/>
              <a:t>Individual Counseling and Classes on Nutrition, Attunement &amp; Stress Management</a:t>
            </a:r>
          </a:p>
          <a:p>
            <a:pPr lvl="2" eaLnBrk="1" hangingPunct="1">
              <a:buFontTx/>
              <a:buChar char="•"/>
            </a:pPr>
            <a:r>
              <a:rPr lang="en-US" altLang="en-US" sz="1400"/>
              <a:t>25 years experience</a:t>
            </a:r>
          </a:p>
          <a:p>
            <a:pPr lvl="2" eaLnBrk="1" hangingPunct="1">
              <a:buFontTx/>
              <a:buChar char="•"/>
            </a:pPr>
            <a:r>
              <a:rPr lang="en-US" altLang="en-US" sz="1400"/>
              <a:t>How I found The ZONE</a:t>
            </a:r>
          </a:p>
        </p:txBody>
      </p:sp>
    </p:spTree>
    <p:extLst>
      <p:ext uri="{BB962C8B-B14F-4D97-AF65-F5344CB8AC3E}">
        <p14:creationId xmlns:p14="http://schemas.microsoft.com/office/powerpoint/2010/main" val="296265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hdr" sz="quarter"/>
          </p:nvPr>
        </p:nvSpPr>
        <p:spPr>
          <a:ln/>
        </p:spPr>
        <p:txBody>
          <a:bodyPr/>
          <a:lstStyle/>
          <a:p>
            <a:r>
              <a:rPr lang="en-US"/>
              <a:t>Introducing The ZONE</a:t>
            </a:r>
          </a:p>
        </p:txBody>
      </p:sp>
      <p:sp>
        <p:nvSpPr>
          <p:cNvPr id="5" name="Rectangle 1027"/>
          <p:cNvSpPr>
            <a:spLocks noGrp="1" noChangeArrowheads="1"/>
          </p:cNvSpPr>
          <p:nvPr>
            <p:ph type="dt" idx="1"/>
          </p:nvPr>
        </p:nvSpPr>
        <p:spPr>
          <a:ln/>
        </p:spPr>
        <p:txBody>
          <a:bodyPr/>
          <a:lstStyle/>
          <a:p>
            <a:r>
              <a:rPr lang="en-US"/>
              <a:t>October 26, 1999</a:t>
            </a:r>
          </a:p>
        </p:txBody>
      </p:sp>
      <p:sp>
        <p:nvSpPr>
          <p:cNvPr id="6" name="Rectangle 1030"/>
          <p:cNvSpPr>
            <a:spLocks noGrp="1" noChangeArrowheads="1"/>
          </p:cNvSpPr>
          <p:nvPr>
            <p:ph type="ftr" sz="quarter" idx="4"/>
          </p:nvPr>
        </p:nvSpPr>
        <p:spPr>
          <a:ln/>
        </p:spPr>
        <p:txBody>
          <a:bodyPr/>
          <a:lstStyle/>
          <a:p>
            <a:r>
              <a:rPr lang="en-US"/>
              <a:t>copyright 1999 Johansen's NUTRITION INFORMATION</a:t>
            </a:r>
          </a:p>
        </p:txBody>
      </p:sp>
      <p:sp>
        <p:nvSpPr>
          <p:cNvPr id="7" name="Rectangle 1031"/>
          <p:cNvSpPr>
            <a:spLocks noGrp="1" noChangeArrowheads="1"/>
          </p:cNvSpPr>
          <p:nvPr>
            <p:ph type="sldNum" sz="quarter" idx="5"/>
          </p:nvPr>
        </p:nvSpPr>
        <p:spPr>
          <a:ln/>
        </p:spPr>
        <p:txBody>
          <a:bodyPr/>
          <a:lstStyle/>
          <a:p>
            <a:fld id="{3B21DA51-D7F2-40FE-9681-DD5AB1B07EA7}" type="slidenum">
              <a:rPr lang="en-US"/>
              <a:pPr/>
              <a:t>29</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xfrm>
            <a:off x="974706" y="4597905"/>
            <a:ext cx="5365793" cy="4430437"/>
          </a:xfrm>
        </p:spPr>
        <p:txBody>
          <a:bodyPr/>
          <a:lstStyle/>
          <a:p>
            <a:pPr>
              <a:buFontTx/>
              <a:buChar char="•"/>
            </a:pPr>
            <a:endParaRPr lang="en-US" dirty="0"/>
          </a:p>
        </p:txBody>
      </p:sp>
    </p:spTree>
    <p:extLst>
      <p:ext uri="{BB962C8B-B14F-4D97-AF65-F5344CB8AC3E}">
        <p14:creationId xmlns:p14="http://schemas.microsoft.com/office/powerpoint/2010/main" val="311930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Introducing The ZONE</a:t>
            </a:r>
          </a:p>
        </p:txBody>
      </p:sp>
      <p:sp>
        <p:nvSpPr>
          <p:cNvPr id="59395" name="Rectangle 1027"/>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October 26, 1999</a:t>
            </a:r>
          </a:p>
        </p:txBody>
      </p:sp>
      <p:sp>
        <p:nvSpPr>
          <p:cNvPr id="59396" name="Rectangle 1030"/>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copyright 1999 Johansen's NUTRITION INFORMATION</a:t>
            </a:r>
          </a:p>
        </p:txBody>
      </p:sp>
      <p:sp>
        <p:nvSpPr>
          <p:cNvPr id="593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fld id="{3F4FB40E-B2FF-41E9-A2CD-1CAFA62B69AE}" type="slidenum">
              <a:rPr lang="en-US" altLang="en-US" sz="1200" b="0"/>
              <a:pPr eaLnBrk="1" hangingPunct="1"/>
              <a:t>37</a:t>
            </a:fld>
            <a:endParaRPr lang="en-US" altLang="en-US" sz="1200" b="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6247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Introducing The ZONE</a:t>
            </a:r>
          </a:p>
        </p:txBody>
      </p:sp>
      <p:sp>
        <p:nvSpPr>
          <p:cNvPr id="60419" name="Rectangle 1027"/>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October 26, 1999</a:t>
            </a:r>
          </a:p>
        </p:txBody>
      </p:sp>
      <p:sp>
        <p:nvSpPr>
          <p:cNvPr id="60420" name="Rectangle 1030"/>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r>
              <a:rPr lang="en-US" altLang="en-US" sz="1200" b="0"/>
              <a:t>copyright 1999 Johansen's NUTRITION INFORMATION</a:t>
            </a:r>
          </a:p>
        </p:txBody>
      </p:sp>
      <p:sp>
        <p:nvSpPr>
          <p:cNvPr id="604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Comic Sans MS" pitchFamily="66" charset="0"/>
              </a:defRPr>
            </a:lvl1pPr>
            <a:lvl2pPr marL="790411" indent="-304005" eaLnBrk="0" hangingPunct="0">
              <a:defRPr sz="3200" b="1">
                <a:solidFill>
                  <a:schemeClr val="tx1"/>
                </a:solidFill>
                <a:latin typeface="Comic Sans MS" pitchFamily="66" charset="0"/>
              </a:defRPr>
            </a:lvl2pPr>
            <a:lvl3pPr marL="1216018" indent="-243203" eaLnBrk="0" hangingPunct="0">
              <a:defRPr sz="3200" b="1">
                <a:solidFill>
                  <a:schemeClr val="tx1"/>
                </a:solidFill>
                <a:latin typeface="Comic Sans MS" pitchFamily="66" charset="0"/>
              </a:defRPr>
            </a:lvl3pPr>
            <a:lvl4pPr marL="1702425" indent="-243203" eaLnBrk="0" hangingPunct="0">
              <a:defRPr sz="3200" b="1">
                <a:solidFill>
                  <a:schemeClr val="tx1"/>
                </a:solidFill>
                <a:latin typeface="Comic Sans MS" pitchFamily="66" charset="0"/>
              </a:defRPr>
            </a:lvl4pPr>
            <a:lvl5pPr marL="2188832" indent="-243203" eaLnBrk="0" hangingPunct="0">
              <a:defRPr sz="3200" b="1">
                <a:solidFill>
                  <a:schemeClr val="tx1"/>
                </a:solidFill>
                <a:latin typeface="Comic Sans MS" pitchFamily="66" charset="0"/>
              </a:defRPr>
            </a:lvl5pPr>
            <a:lvl6pPr marL="2675239" indent="-243203" algn="ctr" eaLnBrk="0" fontAlgn="base" hangingPunct="0">
              <a:spcBef>
                <a:spcPct val="0"/>
              </a:spcBef>
              <a:spcAft>
                <a:spcPct val="0"/>
              </a:spcAft>
              <a:defRPr sz="3200" b="1">
                <a:solidFill>
                  <a:schemeClr val="tx1"/>
                </a:solidFill>
                <a:latin typeface="Comic Sans MS" pitchFamily="66" charset="0"/>
              </a:defRPr>
            </a:lvl6pPr>
            <a:lvl7pPr marL="3161646" indent="-243203" algn="ctr" eaLnBrk="0" fontAlgn="base" hangingPunct="0">
              <a:spcBef>
                <a:spcPct val="0"/>
              </a:spcBef>
              <a:spcAft>
                <a:spcPct val="0"/>
              </a:spcAft>
              <a:defRPr sz="3200" b="1">
                <a:solidFill>
                  <a:schemeClr val="tx1"/>
                </a:solidFill>
                <a:latin typeface="Comic Sans MS" pitchFamily="66" charset="0"/>
              </a:defRPr>
            </a:lvl7pPr>
            <a:lvl8pPr marL="3648053" indent="-243203" algn="ctr" eaLnBrk="0" fontAlgn="base" hangingPunct="0">
              <a:spcBef>
                <a:spcPct val="0"/>
              </a:spcBef>
              <a:spcAft>
                <a:spcPct val="0"/>
              </a:spcAft>
              <a:defRPr sz="3200" b="1">
                <a:solidFill>
                  <a:schemeClr val="tx1"/>
                </a:solidFill>
                <a:latin typeface="Comic Sans MS" pitchFamily="66" charset="0"/>
              </a:defRPr>
            </a:lvl8pPr>
            <a:lvl9pPr marL="4134461" indent="-243203" algn="ctr" eaLnBrk="0" fontAlgn="base" hangingPunct="0">
              <a:spcBef>
                <a:spcPct val="0"/>
              </a:spcBef>
              <a:spcAft>
                <a:spcPct val="0"/>
              </a:spcAft>
              <a:defRPr sz="3200" b="1">
                <a:solidFill>
                  <a:schemeClr val="tx1"/>
                </a:solidFill>
                <a:latin typeface="Comic Sans MS" pitchFamily="66" charset="0"/>
              </a:defRPr>
            </a:lvl9pPr>
          </a:lstStyle>
          <a:p>
            <a:pPr eaLnBrk="1" hangingPunct="1"/>
            <a:fld id="{661A64A5-2084-4B23-B102-5AD60475B056}" type="slidenum">
              <a:rPr lang="en-US" altLang="en-US" sz="1200" b="0"/>
              <a:pPr eaLnBrk="1" hangingPunct="1"/>
              <a:t>38</a:t>
            </a:fld>
            <a:endParaRPr lang="en-US" altLang="en-US" sz="1200" b="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565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chemeClr val="accent2"/>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34" name="Group 33"/>
          <p:cNvGrpSpPr/>
          <p:nvPr userDrawn="1"/>
        </p:nvGrpSpPr>
        <p:grpSpPr>
          <a:xfrm>
            <a:off x="0" y="-28097"/>
            <a:ext cx="9144000" cy="597057"/>
            <a:chOff x="0" y="-28097"/>
            <a:chExt cx="12192000" cy="840897"/>
          </a:xfrm>
        </p:grpSpPr>
        <p:sp>
          <p:nvSpPr>
            <p:cNvPr id="35" name="Rectangle 34"/>
            <p:cNvSpPr/>
            <p:nvPr userDrawn="1"/>
          </p:nvSpPr>
          <p:spPr>
            <a:xfrm>
              <a:off x="0" y="-23589"/>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userDrawn="1"/>
          </p:nvSpPr>
          <p:spPr>
            <a:xfrm>
              <a:off x="555116" y="-23589"/>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userDrawn="1"/>
          </p:nvSpPr>
          <p:spPr>
            <a:xfrm>
              <a:off x="1110233" y="-23589"/>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userDrawn="1"/>
          </p:nvSpPr>
          <p:spPr>
            <a:xfrm>
              <a:off x="1665349" y="-23589"/>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userDrawn="1"/>
          </p:nvSpPr>
          <p:spPr>
            <a:xfrm>
              <a:off x="2220465" y="-28097"/>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userDrawn="1"/>
          </p:nvSpPr>
          <p:spPr>
            <a:xfrm>
              <a:off x="2775582" y="-28097"/>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userDrawn="1"/>
          </p:nvSpPr>
          <p:spPr>
            <a:xfrm>
              <a:off x="3330698" y="-28097"/>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userDrawn="1"/>
          </p:nvSpPr>
          <p:spPr>
            <a:xfrm>
              <a:off x="3885815" y="-28097"/>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userDrawn="1"/>
          </p:nvSpPr>
          <p:spPr>
            <a:xfrm>
              <a:off x="4420371" y="-28097"/>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userDrawn="1"/>
          </p:nvSpPr>
          <p:spPr>
            <a:xfrm>
              <a:off x="4975487" y="-28097"/>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userDrawn="1"/>
          </p:nvSpPr>
          <p:spPr>
            <a:xfrm>
              <a:off x="5530604" y="-28097"/>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userDrawn="1"/>
          </p:nvSpPr>
          <p:spPr>
            <a:xfrm>
              <a:off x="6085720" y="-28097"/>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userDrawn="1"/>
          </p:nvSpPr>
          <p:spPr>
            <a:xfrm>
              <a:off x="6640836" y="-20861"/>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p:cNvSpPr/>
            <p:nvPr userDrawn="1"/>
          </p:nvSpPr>
          <p:spPr>
            <a:xfrm>
              <a:off x="7195953" y="-20861"/>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userDrawn="1"/>
          </p:nvSpPr>
          <p:spPr>
            <a:xfrm>
              <a:off x="7751069" y="-20861"/>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userDrawn="1"/>
          </p:nvSpPr>
          <p:spPr>
            <a:xfrm>
              <a:off x="8306185" y="-20861"/>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userDrawn="1"/>
          </p:nvSpPr>
          <p:spPr>
            <a:xfrm>
              <a:off x="8861302" y="-20861"/>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userDrawn="1"/>
          </p:nvSpPr>
          <p:spPr>
            <a:xfrm>
              <a:off x="9416418" y="-20861"/>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userDrawn="1"/>
          </p:nvSpPr>
          <p:spPr>
            <a:xfrm>
              <a:off x="9971535" y="-20861"/>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userDrawn="1"/>
          </p:nvSpPr>
          <p:spPr>
            <a:xfrm>
              <a:off x="10526651" y="-20861"/>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userDrawn="1"/>
          </p:nvSpPr>
          <p:spPr>
            <a:xfrm>
              <a:off x="11081767" y="-25369"/>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userDrawn="1"/>
          </p:nvSpPr>
          <p:spPr>
            <a:xfrm>
              <a:off x="11636884" y="-25369"/>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7" name="Picture 56" descr="http://happywithgame.com/wp-content/uploads/2015/03/life-game-board-pieces-cubbmntc.jpg"/>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19" t="11035" r="38649" b="36672"/>
          <a:stretch/>
        </p:blipFill>
        <p:spPr bwMode="auto">
          <a:xfrm flipH="1">
            <a:off x="7193280" y="4978401"/>
            <a:ext cx="1340120" cy="15304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54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6FE3F-AF05-4F8D-AF23-A43307C1053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200271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6FE3F-AF05-4F8D-AF23-A43307C1053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33623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337" y="964631"/>
            <a:ext cx="8099014" cy="1030220"/>
          </a:xfrm>
        </p:spPr>
        <p:txBody>
          <a:bodyPr/>
          <a:lstStyle>
            <a:lvl1pPr>
              <a:defRPr b="1">
                <a:solidFill>
                  <a:schemeClr val="accent3"/>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416337" y="2174239"/>
            <a:ext cx="8311325" cy="3998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28097"/>
            <a:ext cx="9144000" cy="597057"/>
            <a:chOff x="0" y="-28097"/>
            <a:chExt cx="12192000" cy="840897"/>
          </a:xfrm>
        </p:grpSpPr>
        <p:sp>
          <p:nvSpPr>
            <p:cNvPr id="31" name="Rectangle 30"/>
            <p:cNvSpPr/>
            <p:nvPr userDrawn="1"/>
          </p:nvSpPr>
          <p:spPr>
            <a:xfrm>
              <a:off x="0" y="-23589"/>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userDrawn="1"/>
          </p:nvSpPr>
          <p:spPr>
            <a:xfrm>
              <a:off x="555116" y="-23589"/>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userDrawn="1"/>
          </p:nvSpPr>
          <p:spPr>
            <a:xfrm>
              <a:off x="1110233" y="-23589"/>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userDrawn="1"/>
          </p:nvSpPr>
          <p:spPr>
            <a:xfrm>
              <a:off x="1665349" y="-23589"/>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userDrawn="1"/>
          </p:nvSpPr>
          <p:spPr>
            <a:xfrm>
              <a:off x="2220465" y="-28097"/>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userDrawn="1"/>
          </p:nvSpPr>
          <p:spPr>
            <a:xfrm>
              <a:off x="2775582" y="-28097"/>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userDrawn="1"/>
          </p:nvSpPr>
          <p:spPr>
            <a:xfrm>
              <a:off x="3330698" y="-28097"/>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userDrawn="1"/>
          </p:nvSpPr>
          <p:spPr>
            <a:xfrm>
              <a:off x="3885815" y="-28097"/>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userDrawn="1"/>
          </p:nvSpPr>
          <p:spPr>
            <a:xfrm>
              <a:off x="4420371" y="-28097"/>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userDrawn="1"/>
          </p:nvSpPr>
          <p:spPr>
            <a:xfrm>
              <a:off x="4975487" y="-28097"/>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userDrawn="1"/>
          </p:nvSpPr>
          <p:spPr>
            <a:xfrm>
              <a:off x="5530604" y="-28097"/>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userDrawn="1"/>
          </p:nvSpPr>
          <p:spPr>
            <a:xfrm>
              <a:off x="6085720" y="-28097"/>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userDrawn="1"/>
          </p:nvSpPr>
          <p:spPr>
            <a:xfrm>
              <a:off x="6640836" y="-20861"/>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userDrawn="1"/>
          </p:nvSpPr>
          <p:spPr>
            <a:xfrm>
              <a:off x="7195953" y="-20861"/>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userDrawn="1"/>
          </p:nvSpPr>
          <p:spPr>
            <a:xfrm>
              <a:off x="7751069" y="-20861"/>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userDrawn="1"/>
          </p:nvSpPr>
          <p:spPr>
            <a:xfrm>
              <a:off x="8306185" y="-20861"/>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userDrawn="1"/>
          </p:nvSpPr>
          <p:spPr>
            <a:xfrm>
              <a:off x="8861302" y="-20861"/>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p:cNvSpPr/>
            <p:nvPr userDrawn="1"/>
          </p:nvSpPr>
          <p:spPr>
            <a:xfrm>
              <a:off x="9416418" y="-20861"/>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userDrawn="1"/>
          </p:nvSpPr>
          <p:spPr>
            <a:xfrm>
              <a:off x="9971535" y="-20861"/>
              <a:ext cx="555116" cy="8336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userDrawn="1"/>
          </p:nvSpPr>
          <p:spPr>
            <a:xfrm>
              <a:off x="10526651" y="-20861"/>
              <a:ext cx="555116" cy="833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userDrawn="1"/>
          </p:nvSpPr>
          <p:spPr>
            <a:xfrm>
              <a:off x="11081767" y="-25369"/>
              <a:ext cx="555116" cy="8336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userDrawn="1"/>
          </p:nvSpPr>
          <p:spPr>
            <a:xfrm>
              <a:off x="11636884" y="-25369"/>
              <a:ext cx="555116" cy="833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3" name="Picture 52" descr="http://usaopoly.com/sites/default/files/life-logo.png"/>
          <p:cNvPicPr/>
          <p:nvPr userDrawn="1"/>
        </p:nvPicPr>
        <p:blipFill rotWithShape="1">
          <a:blip r:embed="rId2" cstate="print">
            <a:extLst>
              <a:ext uri="{28A0092B-C50C-407E-A947-70E740481C1C}">
                <a14:useLocalDpi xmlns:a14="http://schemas.microsoft.com/office/drawing/2010/main" val="0"/>
              </a:ext>
            </a:extLst>
          </a:blip>
          <a:srcRect l="15909" b="6544"/>
          <a:stretch/>
        </p:blipFill>
        <p:spPr bwMode="auto">
          <a:xfrm>
            <a:off x="346710" y="6237922"/>
            <a:ext cx="1238250" cy="473710"/>
          </a:xfrm>
          <a:prstGeom prst="rect">
            <a:avLst/>
          </a:prstGeom>
          <a:noFill/>
          <a:ln>
            <a:noFill/>
          </a:ln>
          <a:extLst>
            <a:ext uri="{53640926-AAD7-44D8-BBD7-CCE9431645EC}">
              <a14:shadowObscured xmlns:a14="http://schemas.microsoft.com/office/drawing/2010/main"/>
            </a:ext>
          </a:extLst>
        </p:spPr>
      </p:pic>
      <p:sp>
        <p:nvSpPr>
          <p:cNvPr id="54" name="Rectangle 53"/>
          <p:cNvSpPr/>
          <p:nvPr userDrawn="1"/>
        </p:nvSpPr>
        <p:spPr>
          <a:xfrm>
            <a:off x="1584960" y="6342300"/>
            <a:ext cx="7142702" cy="300082"/>
          </a:xfrm>
          <a:prstGeom prst="rect">
            <a:avLst/>
          </a:prstGeom>
        </p:spPr>
        <p:txBody>
          <a:bodyPr wrap="square">
            <a:spAutoFit/>
          </a:bodyPr>
          <a:lstStyle/>
          <a:p>
            <a:r>
              <a:rPr lang="en-US" sz="1350" b="1" dirty="0">
                <a:solidFill>
                  <a:srgbClr val="CD63B9"/>
                </a:solidFill>
                <a:effectLst/>
                <a:latin typeface="Gill Sans MT" panose="020B0502020104020203" pitchFamily="34" charset="0"/>
                <a:ea typeface="Calibri" panose="020F0502020204030204" pitchFamily="34" charset="0"/>
                <a:cs typeface="Times New Roman" panose="02020603050405020304" pitchFamily="18" charset="0"/>
              </a:rPr>
              <a:t>L</a:t>
            </a:r>
            <a:r>
              <a:rPr lang="en-US" sz="1350" b="1" dirty="0">
                <a:effectLst/>
                <a:latin typeface="Gill Sans MT" panose="020B0502020104020203" pitchFamily="34" charset="0"/>
                <a:ea typeface="Calibri" panose="020F0502020204030204" pitchFamily="34" charset="0"/>
                <a:cs typeface="Times New Roman" panose="02020603050405020304" pitchFamily="18" charset="0"/>
              </a:rPr>
              <a:t>earning</a:t>
            </a:r>
            <a:r>
              <a:rPr lang="en-US" sz="1350" b="1" dirty="0">
                <a:solidFill>
                  <a:srgbClr val="71BF7E"/>
                </a:solidFill>
                <a:effectLst/>
                <a:latin typeface="Gill Sans MT" panose="020B0502020104020203" pitchFamily="34" charset="0"/>
                <a:ea typeface="Calibri" panose="020F0502020204030204" pitchFamily="34" charset="0"/>
                <a:cs typeface="Times New Roman" panose="02020603050405020304" pitchFamily="18" charset="0"/>
              </a:rPr>
              <a:t> </a:t>
            </a:r>
            <a:r>
              <a:rPr lang="en-US" sz="1350" b="1" dirty="0">
                <a:solidFill>
                  <a:srgbClr val="00B0F0"/>
                </a:solidFill>
                <a:effectLst/>
                <a:latin typeface="Gill Sans MT" panose="020B0502020104020203" pitchFamily="34" charset="0"/>
                <a:ea typeface="Calibri" panose="020F0502020204030204" pitchFamily="34" charset="0"/>
                <a:cs typeface="Times New Roman" panose="02020603050405020304" pitchFamily="18" charset="0"/>
              </a:rPr>
              <a:t>I</a:t>
            </a:r>
            <a:r>
              <a:rPr lang="en-US" sz="1350" b="1" dirty="0">
                <a:effectLst/>
                <a:latin typeface="Gill Sans MT" panose="020B0502020104020203" pitchFamily="34" charset="0"/>
                <a:ea typeface="Calibri" panose="020F0502020204030204" pitchFamily="34" charset="0"/>
                <a:cs typeface="Times New Roman" panose="02020603050405020304" pitchFamily="18" charset="0"/>
              </a:rPr>
              <a:t>deas</a:t>
            </a:r>
            <a:r>
              <a:rPr lang="en-US" sz="1350" b="1" dirty="0">
                <a:solidFill>
                  <a:srgbClr val="71BF7E"/>
                </a:solidFill>
                <a:effectLst/>
                <a:latin typeface="Gill Sans MT" panose="020B0502020104020203" pitchFamily="34" charset="0"/>
                <a:ea typeface="Calibri" panose="020F0502020204030204" pitchFamily="34" charset="0"/>
                <a:cs typeface="Times New Roman" panose="02020603050405020304" pitchFamily="18" charset="0"/>
              </a:rPr>
              <a:t> </a:t>
            </a:r>
            <a:r>
              <a:rPr lang="en-US" sz="1350" b="1" dirty="0">
                <a:solidFill>
                  <a:srgbClr val="00B050"/>
                </a:solidFill>
                <a:effectLst/>
                <a:latin typeface="Gill Sans MT" panose="020B0502020104020203" pitchFamily="34" charset="0"/>
                <a:ea typeface="Calibri" panose="020F0502020204030204" pitchFamily="34" charset="0"/>
                <a:cs typeface="Times New Roman" panose="02020603050405020304" pitchFamily="18" charset="0"/>
              </a:rPr>
              <a:t>F</a:t>
            </a:r>
            <a:r>
              <a:rPr lang="en-US" sz="1350" b="1" dirty="0">
                <a:effectLst/>
                <a:latin typeface="Gill Sans MT" panose="020B0502020104020203" pitchFamily="34" charset="0"/>
                <a:ea typeface="Calibri" panose="020F0502020204030204" pitchFamily="34" charset="0"/>
                <a:cs typeface="Times New Roman" panose="02020603050405020304" pitchFamily="18" charset="0"/>
              </a:rPr>
              <a:t>or</a:t>
            </a:r>
            <a:r>
              <a:rPr lang="en-US" sz="1350" b="1" dirty="0">
                <a:solidFill>
                  <a:srgbClr val="71BF7E"/>
                </a:solidFill>
                <a:effectLst/>
                <a:latin typeface="Gill Sans MT" panose="020B0502020104020203" pitchFamily="34" charset="0"/>
                <a:ea typeface="Calibri" panose="020F0502020204030204" pitchFamily="34" charset="0"/>
                <a:cs typeface="Times New Roman" panose="02020603050405020304" pitchFamily="18" charset="0"/>
              </a:rPr>
              <a:t> </a:t>
            </a:r>
            <a:r>
              <a:rPr lang="en-US" sz="1350" b="1" dirty="0">
                <a:solidFill>
                  <a:srgbClr val="FFC000"/>
                </a:solidFill>
                <a:effectLst/>
                <a:latin typeface="Gill Sans MT" panose="020B0502020104020203" pitchFamily="34" charset="0"/>
                <a:ea typeface="Calibri" panose="020F0502020204030204" pitchFamily="34" charset="0"/>
                <a:cs typeface="Times New Roman" panose="02020603050405020304" pitchFamily="18" charset="0"/>
              </a:rPr>
              <a:t>E</a:t>
            </a:r>
            <a:r>
              <a:rPr lang="en-US" sz="1350" b="1" dirty="0">
                <a:effectLst/>
                <a:latin typeface="Gill Sans MT" panose="020B0502020104020203" pitchFamily="34" charset="0"/>
                <a:ea typeface="Calibri" panose="020F0502020204030204" pitchFamily="34" charset="0"/>
                <a:cs typeface="Times New Roman" panose="02020603050405020304" pitchFamily="18" charset="0"/>
              </a:rPr>
              <a:t>nduring		     </a:t>
            </a:r>
            <a:r>
              <a:rPr lang="en-US" sz="1350" b="1" dirty="0">
                <a:solidFill>
                  <a:schemeClr val="accent2"/>
                </a:solidFill>
                <a:effectLst/>
                <a:latin typeface="Gill Sans MT" panose="020B0502020104020203" pitchFamily="34" charset="0"/>
                <a:ea typeface="Calibri" panose="020F0502020204030204" pitchFamily="34" charset="0"/>
                <a:cs typeface="Times New Roman" panose="02020603050405020304" pitchFamily="18" charset="0"/>
              </a:rPr>
              <a:t>Where</a:t>
            </a:r>
            <a:r>
              <a:rPr lang="en-US" sz="1350" b="1" baseline="0" dirty="0">
                <a:solidFill>
                  <a:schemeClr val="accent2"/>
                </a:solidFill>
                <a:effectLst/>
                <a:latin typeface="Gill Sans MT" panose="020B0502020104020203" pitchFamily="34" charset="0"/>
                <a:ea typeface="Calibri" panose="020F0502020204030204" pitchFamily="34" charset="0"/>
                <a:cs typeface="Times New Roman" panose="02020603050405020304" pitchFamily="18" charset="0"/>
              </a:rPr>
              <a:t> the </a:t>
            </a:r>
            <a:r>
              <a:rPr lang="en-US" sz="1350" b="1" baseline="0" dirty="0">
                <a:effectLst/>
                <a:latin typeface="Gill Sans MT" panose="020B0502020104020203" pitchFamily="34" charset="0"/>
                <a:ea typeface="Calibri" panose="020F0502020204030204" pitchFamily="34" charset="0"/>
                <a:cs typeface="Times New Roman" panose="02020603050405020304" pitchFamily="18" charset="0"/>
              </a:rPr>
              <a:t>HEALTHIEST </a:t>
            </a:r>
            <a:r>
              <a:rPr lang="en-US" sz="1350" b="1" baseline="0" dirty="0">
                <a:solidFill>
                  <a:srgbClr val="00B050"/>
                </a:solidFill>
                <a:effectLst/>
                <a:latin typeface="Gill Sans MT" panose="020B0502020104020203" pitchFamily="34" charset="0"/>
                <a:ea typeface="Calibri" panose="020F0502020204030204" pitchFamily="34" charset="0"/>
                <a:cs typeface="Times New Roman" panose="02020603050405020304" pitchFamily="18" charset="0"/>
              </a:rPr>
              <a:t>PLAYERS</a:t>
            </a:r>
            <a:r>
              <a:rPr lang="en-US" sz="135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US" sz="1350" b="1" baseline="0" dirty="0">
                <a:solidFill>
                  <a:srgbClr val="FFC000"/>
                </a:solidFill>
                <a:effectLst/>
                <a:latin typeface="Gill Sans MT" panose="020B0502020104020203" pitchFamily="34" charset="0"/>
                <a:ea typeface="Calibri" panose="020F0502020204030204" pitchFamily="34" charset="0"/>
                <a:cs typeface="Times New Roman" panose="02020603050405020304" pitchFamily="18" charset="0"/>
              </a:rPr>
              <a:t>WIN!</a:t>
            </a:r>
            <a:endParaRPr lang="en-US" sz="1350" dirty="0">
              <a:solidFill>
                <a:srgbClr val="FFC000"/>
              </a:solidFill>
            </a:endParaRPr>
          </a:p>
        </p:txBody>
      </p:sp>
      <p:cxnSp>
        <p:nvCxnSpPr>
          <p:cNvPr id="56" name="Straight Connector 55"/>
          <p:cNvCxnSpPr/>
          <p:nvPr userDrawn="1"/>
        </p:nvCxnSpPr>
        <p:spPr>
          <a:xfrm>
            <a:off x="0" y="563822"/>
            <a:ext cx="91440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392430" y="6197796"/>
            <a:ext cx="833523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8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6FE3F-AF05-4F8D-AF23-A43307C10534}"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189288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6FE3F-AF05-4F8D-AF23-A43307C1053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242489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6FE3F-AF05-4F8D-AF23-A43307C10534}"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416965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6FE3F-AF05-4F8D-AF23-A43307C10534}"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380619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6FE3F-AF05-4F8D-AF23-A43307C10534}"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97502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76FE3F-AF05-4F8D-AF23-A43307C1053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146743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76FE3F-AF05-4F8D-AF23-A43307C10534}"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DEC83-A929-4C96-9BC7-3AA181F894D0}" type="slidenum">
              <a:rPr lang="en-US" smtClean="0"/>
              <a:t>‹#›</a:t>
            </a:fld>
            <a:endParaRPr lang="en-US"/>
          </a:p>
        </p:txBody>
      </p:sp>
    </p:spTree>
    <p:extLst>
      <p:ext uri="{BB962C8B-B14F-4D97-AF65-F5344CB8AC3E}">
        <p14:creationId xmlns:p14="http://schemas.microsoft.com/office/powerpoint/2010/main" val="15452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76FE3F-AF05-4F8D-AF23-A43307C10534}" type="datetimeFigureOut">
              <a:rPr lang="en-US" smtClean="0"/>
              <a:t>10/21/2021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2DEC83-A929-4C96-9BC7-3AA181F894D0}" type="slidenum">
              <a:rPr lang="en-US" smtClean="0"/>
              <a:t>‹#›</a:t>
            </a:fld>
            <a:endParaRPr lang="en-US"/>
          </a:p>
        </p:txBody>
      </p:sp>
    </p:spTree>
    <p:extLst>
      <p:ext uri="{BB962C8B-B14F-4D97-AF65-F5344CB8AC3E}">
        <p14:creationId xmlns:p14="http://schemas.microsoft.com/office/powerpoint/2010/main" val="1945957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127.0.0.1:8081/plosone/article?id=info:doi/10.1371/journal.pone.0107879"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midcalc.org/?sid=7722560&amp;newtest=Y#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oosemyplate.gov/MyPlat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ntent.govdelivery.com/accounts/USDACNPP/bulletins/1307c5e" TargetMode="External"/><Relationship Id="rId2" Type="http://schemas.openxmlformats.org/officeDocument/2006/relationships/hyperlink" Target="http://www.leannebrown.com/" TargetMode="External"/><Relationship Id="rId1" Type="http://schemas.openxmlformats.org/officeDocument/2006/relationships/slideLayout" Target="../slideLayouts/slideLayout2.xml"/><Relationship Id="rId6" Type="http://schemas.openxmlformats.org/officeDocument/2006/relationships/hyperlink" Target="https://www.servsafe.com/home" TargetMode="External"/><Relationship Id="rId5" Type="http://schemas.openxmlformats.org/officeDocument/2006/relationships/hyperlink" Target="https://www.dhs.wisconsin.gov/fsrl/certificates.htm" TargetMode="External"/><Relationship Id="rId4" Type="http://schemas.openxmlformats.org/officeDocument/2006/relationships/hyperlink" Target="http://www.farmfreshsewi.org/index.ht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http://chsra.wisc.edu/exchange/Corey.Zetts/Inbox/PDSA%20Icons.EML/1_multipart_xF8FF_6_PDSA5.jpg?attach=1"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Amy.Moebius@milwaukeecountywi.gov" TargetMode="External"/><Relationship Id="rId2" Type="http://schemas.openxmlformats.org/officeDocument/2006/relationships/hyperlink" Target="mailto:Janet.Fleege@milwaukeecountywi.gov" TargetMode="External"/><Relationship Id="rId1" Type="http://schemas.openxmlformats.org/officeDocument/2006/relationships/slideLayout" Target="../slideLayouts/slideLayout2.xml"/><Relationship Id="rId6" Type="http://schemas.openxmlformats.org/officeDocument/2006/relationships/hyperlink" Target="mailto:Michael.Nunley@milwaukeecountywi.gov" TargetMode="External"/><Relationship Id="rId5" Type="http://schemas.openxmlformats.org/officeDocument/2006/relationships/hyperlink" Target="mailto:Walter.Drymalski@milwaukeecountywi.gov" TargetMode="External"/><Relationship Id="rId4" Type="http://schemas.openxmlformats.org/officeDocument/2006/relationships/hyperlink" Target="mailto:Jennifer.Wittwer@milwaukeecountywi.gov"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592" y="5221536"/>
            <a:ext cx="6858000" cy="763732"/>
          </a:xfrm>
        </p:spPr>
        <p:txBody>
          <a:bodyPr>
            <a:normAutofit/>
          </a:bodyPr>
          <a:lstStyle/>
          <a:p>
            <a:r>
              <a:rPr lang="en-US" sz="3000" dirty="0"/>
              <a:t>2016 CARS system-wide </a:t>
            </a:r>
            <a:r>
              <a:rPr lang="en-US" sz="3000" dirty="0" err="1"/>
              <a:t>NIATx</a:t>
            </a:r>
            <a:r>
              <a:rPr lang="en-US" sz="3000" dirty="0"/>
              <a:t> Project</a:t>
            </a:r>
          </a:p>
        </p:txBody>
      </p:sp>
      <p:pic>
        <p:nvPicPr>
          <p:cNvPr id="4" name="Picture 3" descr="http://usaopoly.com/sites/default/files/life-logo.png"/>
          <p:cNvPicPr/>
          <p:nvPr/>
        </p:nvPicPr>
        <p:blipFill rotWithShape="1">
          <a:blip r:embed="rId2">
            <a:extLst>
              <a:ext uri="{28A0092B-C50C-407E-A947-70E740481C1C}">
                <a14:useLocalDpi xmlns:a14="http://schemas.microsoft.com/office/drawing/2010/main" val="0"/>
              </a:ext>
            </a:extLst>
          </a:blip>
          <a:srcRect l="15909" t="3372" b="6543"/>
          <a:stretch/>
        </p:blipFill>
        <p:spPr bwMode="auto">
          <a:xfrm>
            <a:off x="1808019" y="1776846"/>
            <a:ext cx="5595505" cy="207298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870364" y="3740830"/>
            <a:ext cx="6000750" cy="611706"/>
          </a:xfrm>
          <a:prstGeom prst="rect">
            <a:avLst/>
          </a:prstGeom>
          <a:noFill/>
        </p:spPr>
        <p:txBody>
          <a:bodyPr wrap="square" rtlCol="0">
            <a:spAutoFit/>
          </a:bodyPr>
          <a:lstStyle/>
          <a:p>
            <a:pPr defTabSz="685800"/>
            <a:r>
              <a:rPr lang="en-US" sz="3375" b="1" dirty="0">
                <a:solidFill>
                  <a:srgbClr val="CC0066"/>
                </a:solidFill>
                <a:latin typeface="Calibri" panose="020F0502020204030204"/>
              </a:rPr>
              <a:t>L</a:t>
            </a:r>
            <a:r>
              <a:rPr lang="en-US" sz="3375" b="1" dirty="0">
                <a:solidFill>
                  <a:srgbClr val="000000"/>
                </a:solidFill>
                <a:latin typeface="Calibri" panose="020F0502020204030204"/>
              </a:rPr>
              <a:t>earning  </a:t>
            </a:r>
            <a:r>
              <a:rPr lang="en-US" sz="3375" b="1" dirty="0">
                <a:solidFill>
                  <a:srgbClr val="0070C0"/>
                </a:solidFill>
                <a:latin typeface="Calibri" panose="020F0502020204030204"/>
              </a:rPr>
              <a:t>I</a:t>
            </a:r>
            <a:r>
              <a:rPr lang="en-US" sz="3375" b="1" dirty="0">
                <a:solidFill>
                  <a:srgbClr val="000000"/>
                </a:solidFill>
                <a:latin typeface="Calibri" panose="020F0502020204030204"/>
              </a:rPr>
              <a:t>deas  </a:t>
            </a:r>
            <a:r>
              <a:rPr lang="en-US" sz="3375" b="1" dirty="0">
                <a:solidFill>
                  <a:srgbClr val="00B050"/>
                </a:solidFill>
                <a:latin typeface="Calibri" panose="020F0502020204030204"/>
              </a:rPr>
              <a:t>F</a:t>
            </a:r>
            <a:r>
              <a:rPr lang="en-US" sz="3375" b="1" dirty="0">
                <a:solidFill>
                  <a:srgbClr val="000000"/>
                </a:solidFill>
                <a:latin typeface="Calibri" panose="020F0502020204030204"/>
              </a:rPr>
              <a:t>or  </a:t>
            </a:r>
            <a:r>
              <a:rPr lang="en-US" sz="3375" b="1" dirty="0">
                <a:solidFill>
                  <a:srgbClr val="FFC000"/>
                </a:solidFill>
                <a:latin typeface="Calibri" panose="020F0502020204030204"/>
              </a:rPr>
              <a:t>E</a:t>
            </a:r>
            <a:r>
              <a:rPr lang="en-US" sz="3375" b="1" dirty="0">
                <a:solidFill>
                  <a:srgbClr val="000000"/>
                </a:solidFill>
                <a:latin typeface="Calibri" panose="020F0502020204030204"/>
              </a:rPr>
              <a:t>nduring</a:t>
            </a:r>
            <a:endParaRPr lang="en-US" sz="3375" dirty="0">
              <a:solidFill>
                <a:srgbClr val="000000"/>
              </a:solidFill>
              <a:latin typeface="Calibri" panose="020F0502020204030204"/>
            </a:endParaRPr>
          </a:p>
        </p:txBody>
      </p:sp>
    </p:spTree>
    <p:extLst>
      <p:ext uri="{BB962C8B-B14F-4D97-AF65-F5344CB8AC3E}">
        <p14:creationId xmlns:p14="http://schemas.microsoft.com/office/powerpoint/2010/main" val="125081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6" y="690592"/>
            <a:ext cx="8850440" cy="822323"/>
          </a:xfrm>
        </p:spPr>
        <p:txBody>
          <a:bodyPr>
            <a:noAutofit/>
          </a:bodyPr>
          <a:lstStyle/>
          <a:p>
            <a:r>
              <a:rPr lang="en-US" sz="2400" dirty="0"/>
              <a:t>“New Symptoms” or “Unstable” Health Status </a:t>
            </a:r>
            <a:br>
              <a:rPr lang="en-US" sz="2400" dirty="0"/>
            </a:br>
            <a:r>
              <a:rPr lang="en-US" sz="2400" dirty="0"/>
              <a:t>Over 5 RAP Period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1628927"/>
              </p:ext>
            </p:extLst>
          </p:nvPr>
        </p:nvGraphicFramePr>
        <p:xfrm>
          <a:off x="199104" y="1720031"/>
          <a:ext cx="8605684" cy="4136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760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81396"/>
            <a:ext cx="8269085" cy="751995"/>
          </a:xfrm>
        </p:spPr>
        <p:txBody>
          <a:bodyPr>
            <a:noAutofit/>
          </a:bodyPr>
          <a:lstStyle/>
          <a:p>
            <a:r>
              <a:rPr lang="en-US" sz="2250" dirty="0"/>
              <a:t>Relationship of “New Symptoms” or “Unstable” </a:t>
            </a:r>
            <a:br>
              <a:rPr lang="en-US" sz="2250" dirty="0"/>
            </a:br>
            <a:r>
              <a:rPr lang="en-US" sz="2250" dirty="0"/>
              <a:t>Health Status to Inactivity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3205231"/>
              </p:ext>
            </p:extLst>
          </p:nvPr>
        </p:nvGraphicFramePr>
        <p:xfrm>
          <a:off x="342900" y="1533391"/>
          <a:ext cx="8269085" cy="4451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463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22" y="1002136"/>
            <a:ext cx="8029580" cy="311275"/>
          </a:xfrm>
        </p:spPr>
        <p:txBody>
          <a:bodyPr>
            <a:normAutofit fontScale="90000"/>
          </a:bodyPr>
          <a:lstStyle/>
          <a:p>
            <a:r>
              <a:rPr lang="en-US" dirty="0"/>
              <a:t>Multivariate Results – 6170 Clients Alive and Deceased of Natural Causes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1779907"/>
              </p:ext>
            </p:extLst>
          </p:nvPr>
        </p:nvGraphicFramePr>
        <p:xfrm>
          <a:off x="5535621" y="1157773"/>
          <a:ext cx="3123841" cy="1219200"/>
        </p:xfrm>
        <a:graphic>
          <a:graphicData uri="http://schemas.openxmlformats.org/drawingml/2006/table">
            <a:tbl>
              <a:tblPr/>
              <a:tblGrid>
                <a:gridCol w="1308360">
                  <a:extLst>
                    <a:ext uri="{9D8B030D-6E8A-4147-A177-3AD203B41FA5}">
                      <a16:colId xmlns:a16="http://schemas.microsoft.com/office/drawing/2014/main" val="20000"/>
                    </a:ext>
                  </a:extLst>
                </a:gridCol>
                <a:gridCol w="907295">
                  <a:extLst>
                    <a:ext uri="{9D8B030D-6E8A-4147-A177-3AD203B41FA5}">
                      <a16:colId xmlns:a16="http://schemas.microsoft.com/office/drawing/2014/main" val="20001"/>
                    </a:ext>
                  </a:extLst>
                </a:gridCol>
                <a:gridCol w="908186">
                  <a:extLst>
                    <a:ext uri="{9D8B030D-6E8A-4147-A177-3AD203B41FA5}">
                      <a16:colId xmlns:a16="http://schemas.microsoft.com/office/drawing/2014/main" val="20002"/>
                    </a:ext>
                  </a:extLst>
                </a:gridCol>
              </a:tblGrid>
              <a:tr h="152400">
                <a:tc gridSpan="3">
                  <a:txBody>
                    <a:bodyPr/>
                    <a:lstStyle/>
                    <a:p>
                      <a:pPr marL="38100" marR="38100" algn="ctr">
                        <a:lnSpc>
                          <a:spcPts val="1600"/>
                        </a:lnSpc>
                        <a:spcBef>
                          <a:spcPts val="0"/>
                        </a:spcBef>
                        <a:spcAft>
                          <a:spcPts val="0"/>
                        </a:spcAft>
                      </a:pPr>
                      <a:r>
                        <a:rPr lang="en-US"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Omnibus </a:t>
                      </a:r>
                      <a:r>
                        <a:rPr lang="en-US" sz="7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a:t>
                      </a:r>
                      <a:r>
                        <a:rPr lang="en-US" sz="700" b="1" baseline="30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2400">
                <a:tc>
                  <a:txBody>
                    <a:bodyPr/>
                    <a:lstStyle/>
                    <a:p>
                      <a:pPr marL="38100" marR="38100" algn="ctr">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Likelihood Ratio Chi-Square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2400">
                <a:tc>
                  <a:txBody>
                    <a:bodyPr/>
                    <a:lstStyle/>
                    <a:p>
                      <a:pPr marL="38100" marR="38100" algn="r">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156.038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4800">
                <a:tc gridSpan="3">
                  <a:txBody>
                    <a:bodyPr/>
                    <a:lstStyle/>
                    <a:p>
                      <a:pPr marL="38100" marR="38100">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Dependent Variable: FinalMannerTripartite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nSpc>
                          <a:spcPts val="16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Model: (Intercept), StressRecode1, HealthStatus1, Activity1, RAP_AXIS5.1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2400">
                <a:tc gridSpan="3">
                  <a:txBody>
                    <a:bodyPr/>
                    <a:lstStyle/>
                    <a:p>
                      <a:pPr marL="38100" marR="38100">
                        <a:lnSpc>
                          <a:spcPts val="1600"/>
                        </a:lnSpc>
                        <a:spcBef>
                          <a:spcPts val="0"/>
                        </a:spcBef>
                        <a:spcAft>
                          <a:spcPts val="0"/>
                        </a:spcAft>
                      </a:pPr>
                      <a:r>
                        <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Compares the fitted model against the intercept-only model.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16857872"/>
              </p:ext>
            </p:extLst>
          </p:nvPr>
        </p:nvGraphicFramePr>
        <p:xfrm>
          <a:off x="266522" y="2376974"/>
          <a:ext cx="8611468" cy="4306464"/>
        </p:xfrm>
        <a:graphic>
          <a:graphicData uri="http://schemas.openxmlformats.org/drawingml/2006/table">
            <a:tbl>
              <a:tblPr/>
              <a:tblGrid>
                <a:gridCol w="1236891">
                  <a:extLst>
                    <a:ext uri="{9D8B030D-6E8A-4147-A177-3AD203B41FA5}">
                      <a16:colId xmlns:a16="http://schemas.microsoft.com/office/drawing/2014/main" val="20000"/>
                    </a:ext>
                  </a:extLst>
                </a:gridCol>
                <a:gridCol w="579842">
                  <a:extLst>
                    <a:ext uri="{9D8B030D-6E8A-4147-A177-3AD203B41FA5}">
                      <a16:colId xmlns:a16="http://schemas.microsoft.com/office/drawing/2014/main" val="20001"/>
                    </a:ext>
                  </a:extLst>
                </a:gridCol>
                <a:gridCol w="608992">
                  <a:extLst>
                    <a:ext uri="{9D8B030D-6E8A-4147-A177-3AD203B41FA5}">
                      <a16:colId xmlns:a16="http://schemas.microsoft.com/office/drawing/2014/main" val="20002"/>
                    </a:ext>
                  </a:extLst>
                </a:gridCol>
                <a:gridCol w="800433">
                  <a:extLst>
                    <a:ext uri="{9D8B030D-6E8A-4147-A177-3AD203B41FA5}">
                      <a16:colId xmlns:a16="http://schemas.microsoft.com/office/drawing/2014/main" val="20003"/>
                    </a:ext>
                  </a:extLst>
                </a:gridCol>
                <a:gridCol w="836673">
                  <a:extLst>
                    <a:ext uri="{9D8B030D-6E8A-4147-A177-3AD203B41FA5}">
                      <a16:colId xmlns:a16="http://schemas.microsoft.com/office/drawing/2014/main" val="20004"/>
                    </a:ext>
                  </a:extLst>
                </a:gridCol>
                <a:gridCol w="836673">
                  <a:extLst>
                    <a:ext uri="{9D8B030D-6E8A-4147-A177-3AD203B41FA5}">
                      <a16:colId xmlns:a16="http://schemas.microsoft.com/office/drawing/2014/main" val="20005"/>
                    </a:ext>
                  </a:extLst>
                </a:gridCol>
                <a:gridCol w="581417">
                  <a:extLst>
                    <a:ext uri="{9D8B030D-6E8A-4147-A177-3AD203B41FA5}">
                      <a16:colId xmlns:a16="http://schemas.microsoft.com/office/drawing/2014/main" val="20006"/>
                    </a:ext>
                  </a:extLst>
                </a:gridCol>
                <a:gridCol w="836673">
                  <a:extLst>
                    <a:ext uri="{9D8B030D-6E8A-4147-A177-3AD203B41FA5}">
                      <a16:colId xmlns:a16="http://schemas.microsoft.com/office/drawing/2014/main" val="20007"/>
                    </a:ext>
                  </a:extLst>
                </a:gridCol>
                <a:gridCol w="580630">
                  <a:extLst>
                    <a:ext uri="{9D8B030D-6E8A-4147-A177-3AD203B41FA5}">
                      <a16:colId xmlns:a16="http://schemas.microsoft.com/office/drawing/2014/main" val="20008"/>
                    </a:ext>
                  </a:extLst>
                </a:gridCol>
                <a:gridCol w="836673">
                  <a:extLst>
                    <a:ext uri="{9D8B030D-6E8A-4147-A177-3AD203B41FA5}">
                      <a16:colId xmlns:a16="http://schemas.microsoft.com/office/drawing/2014/main" val="20009"/>
                    </a:ext>
                  </a:extLst>
                </a:gridCol>
                <a:gridCol w="836673">
                  <a:extLst>
                    <a:ext uri="{9D8B030D-6E8A-4147-A177-3AD203B41FA5}">
                      <a16:colId xmlns:a16="http://schemas.microsoft.com/office/drawing/2014/main" val="20010"/>
                    </a:ext>
                  </a:extLst>
                </a:gridCol>
                <a:gridCol w="39898">
                  <a:extLst>
                    <a:ext uri="{9D8B030D-6E8A-4147-A177-3AD203B41FA5}">
                      <a16:colId xmlns:a16="http://schemas.microsoft.com/office/drawing/2014/main" val="20011"/>
                    </a:ext>
                  </a:extLst>
                </a:gridCol>
              </a:tblGrid>
              <a:tr h="202003">
                <a:tc gridSpan="12">
                  <a:txBody>
                    <a:bodyPr/>
                    <a:lstStyle/>
                    <a:p>
                      <a:pPr marL="38100" marR="38100" algn="ctr">
                        <a:lnSpc>
                          <a:spcPts val="1600"/>
                        </a:lnSpc>
                        <a:spcBef>
                          <a:spcPts val="0"/>
                        </a:spcBef>
                        <a:spcAft>
                          <a:spcPts val="0"/>
                        </a:spcAft>
                      </a:pPr>
                      <a:r>
                        <a:rPr lang="en-US"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Parameter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4006">
                <a:tc rowSpan="2">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Parameter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Std. Error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 Wald Confidence Interval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3">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Hypothesis Test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rowSpan="2">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 Wald Confidence Interval for Exp(B)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4040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Upper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Wald Chi-Square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df</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Upper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02003">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(Intercept)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45.787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3.869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404006">
                <a:tc>
                  <a:txBody>
                    <a:bodyPr/>
                    <a:lstStyle/>
                    <a:p>
                      <a:pPr marL="38100" marR="38100">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[StressRecode1=1.00]</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.462</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.1336</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.200</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.724</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11.961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.001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1.587</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404006">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[StressRecode1=2.00]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lang="en-US"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404006">
                <a:tc>
                  <a:txBody>
                    <a:bodyPr/>
                    <a:lstStyle/>
                    <a:p>
                      <a:pPr marL="38100" marR="38100">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[HealthStatus1=1.00]</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1.309</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.1281</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1.058</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1.560</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104.418</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.000</a:t>
                      </a:r>
                      <a:endParaRPr lang="en-US" sz="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3.702</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4.758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66404">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[HealthStatus1=2.00]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lang="en-US"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02003">
                <a:tc>
                  <a:txBody>
                    <a:bodyPr/>
                    <a:lstStyle/>
                    <a:p>
                      <a:pPr marL="38100" marR="38100">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[Activity1=1.00]</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.402</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.1216</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.164</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.641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10.961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.001</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1.495</a:t>
                      </a:r>
                      <a:endParaRPr lang="en-US" sz="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02003">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[Activity1=2.00]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lang="en-US"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02003">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RAP_AXIS5.1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02003">
                <a:tc>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(Scale)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r>
                        <a:rPr lang="en-US" sz="800"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8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404006">
                <a:tc gridSpan="12">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Dependent Variable: FinalMannerTripartite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Model: (Intercept), StressRecode1, HealthStatus1, Activity1, RAP_AXIS5.1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202003">
                <a:tc gridSpan="12">
                  <a:txBody>
                    <a:bodyPr/>
                    <a:lstStyle/>
                    <a:p>
                      <a:pPr marL="38100" marR="38100">
                        <a:lnSpc>
                          <a:spcPts val="1600"/>
                        </a:lnSpc>
                        <a:spcBef>
                          <a:spcPts val="0"/>
                        </a:spcBef>
                        <a:spcAft>
                          <a:spcPts val="0"/>
                        </a:spcAft>
                      </a:pPr>
                      <a:r>
                        <a:rPr lang="en-US"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Set to zero because this parameter is redundant.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02003">
                <a:tc gridSpan="12">
                  <a:txBody>
                    <a:bodyPr/>
                    <a:lstStyle/>
                    <a:p>
                      <a:pPr marL="38100" marR="38100">
                        <a:lnSpc>
                          <a:spcPts val="1600"/>
                        </a:lnSpc>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Fixed at the displayed value.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9357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altLang="en-US" sz="2000" dirty="0">
                <a:solidFill>
                  <a:srgbClr val="00B050"/>
                </a:solidFill>
              </a:rPr>
              <a:t>Figure 3. Estimated prevalence of poor self-rated health during the </a:t>
            </a:r>
            <a:br>
              <a:rPr lang="en-US" altLang="en-US" sz="2000" dirty="0">
                <a:solidFill>
                  <a:srgbClr val="00B050"/>
                </a:solidFill>
              </a:rPr>
            </a:br>
            <a:r>
              <a:rPr lang="en-US" altLang="en-US" sz="2000" dirty="0">
                <a:solidFill>
                  <a:srgbClr val="00B050"/>
                </a:solidFill>
              </a:rPr>
              <a:t>12 years prior to death in deceased cases and surviving controls </a:t>
            </a:r>
            <a:br>
              <a:rPr lang="en-US" altLang="en-US" sz="2000" dirty="0">
                <a:solidFill>
                  <a:srgbClr val="00B050"/>
                </a:solidFill>
              </a:rPr>
            </a:br>
            <a:r>
              <a:rPr lang="en-US" altLang="en-US" sz="2000" dirty="0">
                <a:solidFill>
                  <a:srgbClr val="00B050"/>
                </a:solidFill>
              </a:rPr>
              <a:t>by age groups (men and women).</a:t>
            </a:r>
            <a:br>
              <a:rPr lang="en-US" altLang="en-US" sz="2000" dirty="0">
                <a:solidFill>
                  <a:srgbClr val="00B050"/>
                </a:solidFill>
              </a:rPr>
            </a:br>
            <a:endParaRPr lang="en-US" sz="2000" dirty="0"/>
          </a:p>
        </p:txBody>
      </p:sp>
      <p:sp>
        <p:nvSpPr>
          <p:cNvPr id="4100" name="Text Box 4"/>
          <p:cNvSpPr txBox="1">
            <a:spLocks noChangeArrowheads="1"/>
          </p:cNvSpPr>
          <p:nvPr/>
        </p:nvSpPr>
        <p:spPr bwMode="auto">
          <a:xfrm>
            <a:off x="416337" y="5581714"/>
            <a:ext cx="6076390" cy="45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794" dirty="0">
                <a:solidFill>
                  <a:schemeClr val="tx1">
                    <a:lumMod val="75000"/>
                  </a:schemeClr>
                </a:solidFill>
              </a:rPr>
              <a:t>Stenholm S, </a:t>
            </a:r>
            <a:r>
              <a:rPr lang="en-US" altLang="en-US" sz="794" dirty="0" err="1">
                <a:solidFill>
                  <a:schemeClr val="tx1">
                    <a:lumMod val="75000"/>
                  </a:schemeClr>
                </a:solidFill>
              </a:rPr>
              <a:t>Pentti</a:t>
            </a:r>
            <a:r>
              <a:rPr lang="en-US" altLang="en-US" sz="794" dirty="0">
                <a:solidFill>
                  <a:schemeClr val="tx1">
                    <a:lumMod val="75000"/>
                  </a:schemeClr>
                </a:solidFill>
              </a:rPr>
              <a:t> J, </a:t>
            </a:r>
            <a:r>
              <a:rPr lang="en-US" altLang="en-US" sz="794" dirty="0" err="1">
                <a:solidFill>
                  <a:schemeClr val="tx1">
                    <a:lumMod val="75000"/>
                  </a:schemeClr>
                </a:solidFill>
              </a:rPr>
              <a:t>Kawachi</a:t>
            </a:r>
            <a:r>
              <a:rPr lang="en-US" altLang="en-US" sz="794" dirty="0">
                <a:solidFill>
                  <a:schemeClr val="tx1">
                    <a:lumMod val="75000"/>
                  </a:schemeClr>
                </a:solidFill>
              </a:rPr>
              <a:t> I, </a:t>
            </a:r>
            <a:r>
              <a:rPr lang="en-US" altLang="en-US" sz="794" dirty="0" err="1">
                <a:solidFill>
                  <a:schemeClr val="tx1">
                    <a:lumMod val="75000"/>
                  </a:schemeClr>
                </a:solidFill>
              </a:rPr>
              <a:t>Westerlund</a:t>
            </a:r>
            <a:r>
              <a:rPr lang="en-US" altLang="en-US" sz="794" dirty="0">
                <a:solidFill>
                  <a:schemeClr val="tx1">
                    <a:lumMod val="75000"/>
                  </a:schemeClr>
                </a:solidFill>
              </a:rPr>
              <a:t> H, </a:t>
            </a:r>
            <a:r>
              <a:rPr lang="en-US" altLang="en-US" sz="794" dirty="0" err="1">
                <a:solidFill>
                  <a:schemeClr val="tx1">
                    <a:lumMod val="75000"/>
                  </a:schemeClr>
                </a:solidFill>
              </a:rPr>
              <a:t>Kivimäki</a:t>
            </a:r>
            <a:r>
              <a:rPr lang="en-US" altLang="en-US" sz="794" dirty="0">
                <a:solidFill>
                  <a:schemeClr val="tx1">
                    <a:lumMod val="75000"/>
                  </a:schemeClr>
                </a:solidFill>
              </a:rPr>
              <a:t> M, et al. (2014) Self-Rated Health in the Last 12 Years of Life Compared to Matched Surviving Controls: The Health and Retirement Study. </a:t>
            </a:r>
            <a:r>
              <a:rPr lang="en-US" altLang="en-US" sz="794" dirty="0" err="1">
                <a:solidFill>
                  <a:schemeClr val="tx1">
                    <a:lumMod val="75000"/>
                  </a:schemeClr>
                </a:solidFill>
              </a:rPr>
              <a:t>PLoS</a:t>
            </a:r>
            <a:r>
              <a:rPr lang="en-US" altLang="en-US" sz="794" dirty="0">
                <a:solidFill>
                  <a:schemeClr val="tx1">
                    <a:lumMod val="75000"/>
                  </a:schemeClr>
                </a:solidFill>
              </a:rPr>
              <a:t> ONE 9(9): e107879. doi:10.1371/journal.pone.0107879</a:t>
            </a:r>
          </a:p>
          <a:p>
            <a:pPr eaLnBrk="1" hangingPunct="1"/>
            <a:r>
              <a:rPr lang="en-US" altLang="en-US" sz="794" dirty="0">
                <a:solidFill>
                  <a:schemeClr val="tx1">
                    <a:lumMod val="75000"/>
                  </a:schemeClr>
                </a:solidFill>
                <a:hlinkClick r:id="rId2"/>
              </a:rPr>
              <a:t>http://127.0.0.1:8081/plosone/article?id=info:doi/10.1371/journal.pone.0107879</a:t>
            </a:r>
            <a:endParaRPr lang="en-US" altLang="en-US" sz="794" dirty="0">
              <a:solidFill>
                <a:schemeClr val="tx1">
                  <a:lumMod val="75000"/>
                </a:schemeClr>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549" y="5614147"/>
            <a:ext cx="1605243" cy="3445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65" y="1844853"/>
            <a:ext cx="8662727" cy="3608295"/>
          </a:xfrm>
          <a:prstGeom prst="rect">
            <a:avLst/>
          </a:prstGeom>
        </p:spPr>
      </p:pic>
    </p:spTree>
    <p:extLst>
      <p:ext uri="{BB962C8B-B14F-4D97-AF65-F5344CB8AC3E}">
        <p14:creationId xmlns:p14="http://schemas.microsoft.com/office/powerpoint/2010/main" val="3804391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6703"/>
            <a:ext cx="8616142" cy="437321"/>
          </a:xfrm>
        </p:spPr>
        <p:txBody>
          <a:bodyPr>
            <a:noAutofit/>
          </a:bodyPr>
          <a:lstStyle/>
          <a:p>
            <a:r>
              <a:rPr lang="en-US" sz="2400" dirty="0"/>
              <a:t>Self-Rated Health – Early Identification of at Risk Individuals </a:t>
            </a:r>
            <a:br>
              <a:rPr lang="en-US" sz="2400" dirty="0"/>
            </a:br>
            <a:r>
              <a:rPr lang="en-US" sz="2400" dirty="0"/>
              <a:t>CARS Comprehensive Assessment</a:t>
            </a:r>
          </a:p>
        </p:txBody>
      </p:sp>
      <p:pic>
        <p:nvPicPr>
          <p:cNvPr id="8" name="Content Placeholder 7"/>
          <p:cNvPicPr>
            <a:picLocks noGrp="1" noChangeAspect="1"/>
          </p:cNvPicPr>
          <p:nvPr>
            <p:ph idx="1"/>
          </p:nvPr>
        </p:nvPicPr>
        <p:blipFill>
          <a:blip r:embed="rId2"/>
          <a:stretch>
            <a:fillRect/>
          </a:stretch>
        </p:blipFill>
        <p:spPr>
          <a:xfrm>
            <a:off x="400734" y="1726572"/>
            <a:ext cx="8011745" cy="4348439"/>
          </a:xfrm>
          <a:prstGeom prst="rect">
            <a:avLst/>
          </a:prstGeom>
        </p:spPr>
      </p:pic>
    </p:spTree>
    <p:extLst>
      <p:ext uri="{BB962C8B-B14F-4D97-AF65-F5344CB8AC3E}">
        <p14:creationId xmlns:p14="http://schemas.microsoft.com/office/powerpoint/2010/main" val="220543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86229"/>
            <a:ext cx="6447501" cy="779172"/>
          </a:xfrm>
        </p:spPr>
        <p:txBody>
          <a:bodyPr/>
          <a:lstStyle/>
          <a:p>
            <a:r>
              <a:rPr lang="en-US" dirty="0" err="1"/>
              <a:t>Charlson</a:t>
            </a:r>
            <a:r>
              <a:rPr lang="en-US" dirty="0"/>
              <a:t> Comorbidity Index</a:t>
            </a:r>
          </a:p>
        </p:txBody>
      </p:sp>
      <p:sp>
        <p:nvSpPr>
          <p:cNvPr id="3" name="Content Placeholder 2"/>
          <p:cNvSpPr>
            <a:spLocks noGrp="1"/>
          </p:cNvSpPr>
          <p:nvPr>
            <p:ph idx="1"/>
          </p:nvPr>
        </p:nvSpPr>
        <p:spPr>
          <a:xfrm>
            <a:off x="508001" y="2093623"/>
            <a:ext cx="6447501" cy="3294650"/>
          </a:xfrm>
        </p:spPr>
        <p:txBody>
          <a:bodyPr/>
          <a:lstStyle/>
          <a:p>
            <a:endParaRPr lang="en-US" dirty="0"/>
          </a:p>
          <a:p>
            <a:r>
              <a:rPr lang="en-US" sz="2400" dirty="0"/>
              <a:t>As Comorbidities			Expected Mortality</a:t>
            </a:r>
          </a:p>
          <a:p>
            <a:endParaRPr lang="en-US" sz="2400" dirty="0"/>
          </a:p>
          <a:p>
            <a:r>
              <a:rPr lang="en-US" sz="2400" dirty="0" err="1"/>
              <a:t>Charlson</a:t>
            </a:r>
            <a:r>
              <a:rPr lang="en-US" sz="2400" dirty="0"/>
              <a:t> Comorbidity Calculator</a:t>
            </a:r>
          </a:p>
          <a:p>
            <a:endParaRPr lang="en-US" dirty="0"/>
          </a:p>
          <a:p>
            <a:pPr marL="0" indent="0">
              <a:buNone/>
            </a:pPr>
            <a:r>
              <a:rPr lang="en-US" dirty="0">
                <a:hlinkClick r:id="rId2"/>
              </a:rPr>
              <a:t>http://www.pmidcalc.org/?sid=7722560&amp;newtest=Y#6</a:t>
            </a:r>
            <a:endParaRPr lang="en-US" dirty="0"/>
          </a:p>
          <a:p>
            <a:endParaRPr lang="en-US" dirty="0"/>
          </a:p>
        </p:txBody>
      </p:sp>
      <p:sp>
        <p:nvSpPr>
          <p:cNvPr id="4" name="Up Arrow 3"/>
          <p:cNvSpPr/>
          <p:nvPr/>
        </p:nvSpPr>
        <p:spPr>
          <a:xfrm>
            <a:off x="3038545" y="2287274"/>
            <a:ext cx="444322" cy="71477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Up Arrow 4"/>
          <p:cNvSpPr/>
          <p:nvPr/>
        </p:nvSpPr>
        <p:spPr>
          <a:xfrm>
            <a:off x="6188796" y="2287274"/>
            <a:ext cx="444322" cy="71477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9324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txBox="1">
            <a:spLocks noGrp="1"/>
          </p:cNvSpPr>
          <p:nvPr/>
        </p:nvSpPr>
        <p:spPr bwMode="auto">
          <a:xfrm>
            <a:off x="344978" y="5771566"/>
            <a:ext cx="1905000" cy="39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47625" rIns="95250" bIns="47625"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25" dirty="0">
                <a:solidFill>
                  <a:srgbClr val="999999"/>
                </a:solidFill>
                <a:latin typeface="Helvetica" panose="020B0604020202020204" pitchFamily="34" charset="0"/>
              </a:rPr>
              <a:t>Date of download:  8/3/2015</a:t>
            </a:r>
          </a:p>
        </p:txBody>
      </p:sp>
      <p:sp>
        <p:nvSpPr>
          <p:cNvPr id="14340" name="Footer Placeholder 4"/>
          <p:cNvSpPr txBox="1">
            <a:spLocks noGrp="1"/>
          </p:cNvSpPr>
          <p:nvPr/>
        </p:nvSpPr>
        <p:spPr bwMode="auto">
          <a:xfrm>
            <a:off x="4965123" y="5771566"/>
            <a:ext cx="4026477" cy="39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825" dirty="0">
                <a:solidFill>
                  <a:srgbClr val="999999"/>
                </a:solidFill>
                <a:latin typeface="Helvetica" panose="020B0604020202020204" pitchFamily="34" charset="0"/>
              </a:rPr>
              <a:t>Copyright © 2015 American Medical Association. All rights reserved.</a:t>
            </a:r>
          </a:p>
        </p:txBody>
      </p:sp>
      <p:sp>
        <p:nvSpPr>
          <p:cNvPr id="14341" name="Text Placeholder 2"/>
          <p:cNvSpPr txBox="1">
            <a:spLocks/>
          </p:cNvSpPr>
          <p:nvPr/>
        </p:nvSpPr>
        <p:spPr bwMode="auto">
          <a:xfrm>
            <a:off x="-57150" y="681125"/>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47625" rIns="9525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latin typeface="Helvetica" panose="020B0604020202020204" pitchFamily="34" charset="0"/>
              </a:rPr>
              <a:t>From: </a:t>
            </a:r>
            <a:r>
              <a:rPr lang="en-US" altLang="en-US" sz="1200" b="1" dirty="0">
                <a:latin typeface="Helvetica" panose="020B0604020202020204" pitchFamily="34" charset="0"/>
              </a:rPr>
              <a:t>Influence of Individual and Combined Health Behaviors on Total and Cause-Specific Mortality in Men and Women:  The United Kingdom Health and Lifestyle Survey</a:t>
            </a:r>
          </a:p>
        </p:txBody>
      </p:sp>
      <p:sp>
        <p:nvSpPr>
          <p:cNvPr id="14343" name="Text Placeholder 2"/>
          <p:cNvSpPr txBox="1">
            <a:spLocks/>
          </p:cNvSpPr>
          <p:nvPr/>
        </p:nvSpPr>
        <p:spPr bwMode="auto">
          <a:xfrm>
            <a:off x="-57150" y="1214144"/>
            <a:ext cx="6858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0" rIns="9525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dirty="0">
                <a:latin typeface="Helvetica" panose="020B0604020202020204" pitchFamily="34" charset="0"/>
              </a:rPr>
              <a:t>Arch Intern Med. 2010;170(8):711-718. doi:10.1001/archinternmed.2010.76</a:t>
            </a:r>
          </a:p>
        </p:txBody>
      </p:sp>
      <p:sp>
        <p:nvSpPr>
          <p:cNvPr id="14344" name="Text Placeholder 2"/>
          <p:cNvSpPr txBox="1">
            <a:spLocks/>
          </p:cNvSpPr>
          <p:nvPr/>
        </p:nvSpPr>
        <p:spPr bwMode="auto">
          <a:xfrm>
            <a:off x="344978" y="5362201"/>
            <a:ext cx="8333509" cy="60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latin typeface="Helvetica" panose="020B0604020202020204" pitchFamily="34" charset="0"/>
              </a:rPr>
              <a:t>Survival function by number of poor health behaviors in 4886 men and women 18 years or older, adjusted for age, sex, occupational social class, body mass index, blood pressure, and prior illness. Health and Lifestyle Survey, 1984-1985 to 2005.
</a:t>
            </a:r>
          </a:p>
        </p:txBody>
      </p:sp>
      <p:cxnSp>
        <p:nvCxnSpPr>
          <p:cNvPr id="14346" name="Straight Connector 5"/>
          <p:cNvCxnSpPr>
            <a:cxnSpLocks noChangeShapeType="1"/>
          </p:cNvCxnSpPr>
          <p:nvPr/>
        </p:nvCxnSpPr>
        <p:spPr bwMode="auto">
          <a:xfrm>
            <a:off x="152400" y="1191544"/>
            <a:ext cx="6858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293"/>
            <a:ext cx="1981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43" y="1527995"/>
            <a:ext cx="7462057" cy="375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5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698269"/>
            <a:ext cx="8540657" cy="835122"/>
          </a:xfrm>
        </p:spPr>
        <p:txBody>
          <a:bodyPr>
            <a:normAutofit/>
          </a:bodyPr>
          <a:lstStyle/>
          <a:p>
            <a:r>
              <a:rPr lang="en-US" sz="2100" dirty="0"/>
              <a:t>Disease Categories and Risk Factors for Early Morbidity/Mortality Among Those with SPMI</a:t>
            </a:r>
          </a:p>
        </p:txBody>
      </p:sp>
      <p:sp>
        <p:nvSpPr>
          <p:cNvPr id="3" name="Content Placeholder 2"/>
          <p:cNvSpPr>
            <a:spLocks noGrp="1"/>
          </p:cNvSpPr>
          <p:nvPr>
            <p:ph idx="1"/>
          </p:nvPr>
        </p:nvSpPr>
        <p:spPr>
          <a:xfrm>
            <a:off x="353961" y="1533391"/>
            <a:ext cx="8540657" cy="4635122"/>
          </a:xfrm>
        </p:spPr>
        <p:txBody>
          <a:bodyPr>
            <a:normAutofit fontScale="92500" lnSpcReduction="20000"/>
          </a:bodyPr>
          <a:lstStyle/>
          <a:p>
            <a:r>
              <a:rPr lang="en-US" b="1" u="sng" dirty="0"/>
              <a:t>Disease</a:t>
            </a:r>
          </a:p>
          <a:p>
            <a:r>
              <a:rPr lang="en-US" dirty="0"/>
              <a:t>Cardiovascular disease – Most prevalent cause of death</a:t>
            </a:r>
          </a:p>
          <a:p>
            <a:r>
              <a:rPr lang="en-US" dirty="0"/>
              <a:t>Cancer</a:t>
            </a:r>
          </a:p>
          <a:p>
            <a:r>
              <a:rPr lang="en-US" dirty="0"/>
              <a:t>Pulmonary Disorders</a:t>
            </a:r>
          </a:p>
          <a:p>
            <a:r>
              <a:rPr lang="en-US" dirty="0"/>
              <a:t>Metabolic Disorders</a:t>
            </a:r>
          </a:p>
          <a:p>
            <a:pPr lvl="1"/>
            <a:r>
              <a:rPr lang="en-US" sz="1700" dirty="0"/>
              <a:t>Diabetes</a:t>
            </a:r>
          </a:p>
          <a:p>
            <a:pPr lvl="1"/>
            <a:r>
              <a:rPr lang="en-US" sz="1700" dirty="0"/>
              <a:t>Metabolic syndrome (abdominal obesity, elevated blood pressure, dyslipidemia, insulin resistance, etc.)</a:t>
            </a:r>
          </a:p>
          <a:p>
            <a:r>
              <a:rPr lang="en-US" b="1" u="sng" dirty="0"/>
              <a:t>Risk Factors</a:t>
            </a:r>
          </a:p>
          <a:p>
            <a:r>
              <a:rPr lang="en-US" dirty="0"/>
              <a:t>Lifestyle (</a:t>
            </a:r>
            <a:r>
              <a:rPr lang="en-US" sz="1350" dirty="0"/>
              <a:t>Sedentary lifestyle; poor diet)</a:t>
            </a:r>
          </a:p>
          <a:p>
            <a:r>
              <a:rPr lang="en-US" dirty="0"/>
              <a:t>Smoking</a:t>
            </a:r>
          </a:p>
          <a:p>
            <a:r>
              <a:rPr lang="en-US" sz="1350" dirty="0"/>
              <a:t>Antipsychotics</a:t>
            </a:r>
          </a:p>
          <a:p>
            <a:r>
              <a:rPr lang="en-US" dirty="0"/>
              <a:t>Obesity</a:t>
            </a:r>
            <a:endParaRPr lang="en-US" sz="1350" dirty="0"/>
          </a:p>
          <a:p>
            <a:r>
              <a:rPr lang="en-US" dirty="0"/>
              <a:t>Others</a:t>
            </a:r>
          </a:p>
          <a:p>
            <a:pPr lvl="1"/>
            <a:r>
              <a:rPr lang="en-US" sz="1700" dirty="0"/>
              <a:t>Depression – predictor of poorer outcomes in CVD and diabetes – severity dependent</a:t>
            </a:r>
          </a:p>
          <a:p>
            <a:pPr lvl="1"/>
            <a:r>
              <a:rPr lang="en-US" sz="1700" dirty="0"/>
              <a:t>Quality of Life</a:t>
            </a:r>
          </a:p>
          <a:p>
            <a:pPr lvl="1"/>
            <a:r>
              <a:rPr lang="en-US" sz="1700" dirty="0"/>
              <a:t>Substance use</a:t>
            </a:r>
          </a:p>
          <a:p>
            <a:endParaRPr lang="en-US" dirty="0"/>
          </a:p>
        </p:txBody>
      </p:sp>
    </p:spTree>
    <p:extLst>
      <p:ext uri="{BB962C8B-B14F-4D97-AF65-F5344CB8AC3E}">
        <p14:creationId xmlns:p14="http://schemas.microsoft.com/office/powerpoint/2010/main" val="107490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693174"/>
          </a:xfrm>
        </p:spPr>
        <p:txBody>
          <a:bodyPr/>
          <a:lstStyle/>
          <a:p>
            <a:r>
              <a:rPr lang="en-US" dirty="0"/>
              <a:t>Four Key Areas of Focus</a:t>
            </a:r>
          </a:p>
        </p:txBody>
      </p:sp>
      <p:sp>
        <p:nvSpPr>
          <p:cNvPr id="3" name="Content Placeholder 2"/>
          <p:cNvSpPr>
            <a:spLocks noGrp="1"/>
          </p:cNvSpPr>
          <p:nvPr>
            <p:ph idx="1"/>
          </p:nvPr>
        </p:nvSpPr>
        <p:spPr>
          <a:xfrm>
            <a:off x="508001" y="2007625"/>
            <a:ext cx="6447501" cy="3380648"/>
          </a:xfrm>
        </p:spPr>
        <p:txBody>
          <a:bodyPr>
            <a:normAutofit/>
          </a:bodyPr>
          <a:lstStyle/>
          <a:p>
            <a:r>
              <a:rPr lang="en-US" sz="2800" dirty="0"/>
              <a:t>Metabolic syndrome</a:t>
            </a:r>
          </a:p>
          <a:p>
            <a:r>
              <a:rPr lang="en-US" sz="2800" dirty="0"/>
              <a:t>Nutrition</a:t>
            </a:r>
          </a:p>
          <a:p>
            <a:r>
              <a:rPr lang="en-US" sz="2800" dirty="0"/>
              <a:t>Smoking Cessation</a:t>
            </a:r>
          </a:p>
          <a:p>
            <a:r>
              <a:rPr lang="en-US" sz="2800" dirty="0"/>
              <a:t>Physical Activity</a:t>
            </a:r>
          </a:p>
        </p:txBody>
      </p:sp>
    </p:spTree>
    <p:extLst>
      <p:ext uri="{BB962C8B-B14F-4D97-AF65-F5344CB8AC3E}">
        <p14:creationId xmlns:p14="http://schemas.microsoft.com/office/powerpoint/2010/main" val="78532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592" y="5221536"/>
            <a:ext cx="6858000" cy="763732"/>
          </a:xfrm>
        </p:spPr>
        <p:txBody>
          <a:bodyPr>
            <a:normAutofit/>
          </a:bodyPr>
          <a:lstStyle/>
          <a:p>
            <a:r>
              <a:rPr lang="en-US" sz="3000" dirty="0"/>
              <a:t>2016 CARS system-wide </a:t>
            </a:r>
            <a:r>
              <a:rPr lang="en-US" sz="3000" dirty="0" err="1"/>
              <a:t>NIATx</a:t>
            </a:r>
            <a:r>
              <a:rPr lang="en-US" sz="3000" dirty="0"/>
              <a:t> Project</a:t>
            </a:r>
          </a:p>
        </p:txBody>
      </p:sp>
      <p:pic>
        <p:nvPicPr>
          <p:cNvPr id="4" name="Picture 3" descr="http://usaopoly.com/sites/default/files/life-logo.png"/>
          <p:cNvPicPr/>
          <p:nvPr/>
        </p:nvPicPr>
        <p:blipFill rotWithShape="1">
          <a:blip r:embed="rId2">
            <a:extLst>
              <a:ext uri="{28A0092B-C50C-407E-A947-70E740481C1C}">
                <a14:useLocalDpi xmlns:a14="http://schemas.microsoft.com/office/drawing/2010/main" val="0"/>
              </a:ext>
            </a:extLst>
          </a:blip>
          <a:srcRect l="15909" t="3372" b="6543"/>
          <a:stretch/>
        </p:blipFill>
        <p:spPr bwMode="auto">
          <a:xfrm>
            <a:off x="1808019" y="1776846"/>
            <a:ext cx="5595505" cy="2072986"/>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870364" y="3740830"/>
            <a:ext cx="6000750" cy="611706"/>
          </a:xfrm>
          <a:prstGeom prst="rect">
            <a:avLst/>
          </a:prstGeom>
          <a:noFill/>
        </p:spPr>
        <p:txBody>
          <a:bodyPr wrap="square" rtlCol="0">
            <a:spAutoFit/>
          </a:bodyPr>
          <a:lstStyle/>
          <a:p>
            <a:pPr defTabSz="685800"/>
            <a:r>
              <a:rPr lang="en-US" sz="3375" b="1" dirty="0">
                <a:solidFill>
                  <a:srgbClr val="CC0066"/>
                </a:solidFill>
                <a:latin typeface="Calibri" panose="020F0502020204030204"/>
              </a:rPr>
              <a:t>L</a:t>
            </a:r>
            <a:r>
              <a:rPr lang="en-US" sz="3375" b="1" dirty="0">
                <a:solidFill>
                  <a:srgbClr val="000000"/>
                </a:solidFill>
                <a:latin typeface="Calibri" panose="020F0502020204030204"/>
              </a:rPr>
              <a:t>earning  </a:t>
            </a:r>
            <a:r>
              <a:rPr lang="en-US" sz="3375" b="1" dirty="0">
                <a:solidFill>
                  <a:srgbClr val="0070C0"/>
                </a:solidFill>
                <a:latin typeface="Calibri" panose="020F0502020204030204"/>
              </a:rPr>
              <a:t>I</a:t>
            </a:r>
            <a:r>
              <a:rPr lang="en-US" sz="3375" b="1" dirty="0">
                <a:solidFill>
                  <a:srgbClr val="000000"/>
                </a:solidFill>
                <a:latin typeface="Calibri" panose="020F0502020204030204"/>
              </a:rPr>
              <a:t>deas  </a:t>
            </a:r>
            <a:r>
              <a:rPr lang="en-US" sz="3375" b="1" dirty="0">
                <a:solidFill>
                  <a:srgbClr val="00B050"/>
                </a:solidFill>
                <a:latin typeface="Calibri" panose="020F0502020204030204"/>
              </a:rPr>
              <a:t>F</a:t>
            </a:r>
            <a:r>
              <a:rPr lang="en-US" sz="3375" b="1" dirty="0">
                <a:solidFill>
                  <a:srgbClr val="000000"/>
                </a:solidFill>
                <a:latin typeface="Calibri" panose="020F0502020204030204"/>
              </a:rPr>
              <a:t>or  </a:t>
            </a:r>
            <a:r>
              <a:rPr lang="en-US" sz="3375" b="1" dirty="0">
                <a:solidFill>
                  <a:srgbClr val="FFC000"/>
                </a:solidFill>
                <a:latin typeface="Calibri" panose="020F0502020204030204"/>
              </a:rPr>
              <a:t>E</a:t>
            </a:r>
            <a:r>
              <a:rPr lang="en-US" sz="3375" b="1" dirty="0">
                <a:solidFill>
                  <a:srgbClr val="000000"/>
                </a:solidFill>
                <a:latin typeface="Calibri" panose="020F0502020204030204"/>
              </a:rPr>
              <a:t>nduring</a:t>
            </a:r>
            <a:endParaRPr lang="en-US" sz="3375" dirty="0">
              <a:solidFill>
                <a:srgbClr val="000000"/>
              </a:solidFill>
              <a:latin typeface="Calibri" panose="020F0502020204030204"/>
            </a:endParaRPr>
          </a:p>
        </p:txBody>
      </p:sp>
    </p:spTree>
    <p:extLst>
      <p:ext uri="{BB962C8B-B14F-4D97-AF65-F5344CB8AC3E}">
        <p14:creationId xmlns:p14="http://schemas.microsoft.com/office/powerpoint/2010/main" val="53829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1557"/>
            <a:ext cx="9143999" cy="1234727"/>
          </a:xfrm>
        </p:spPr>
        <p:txBody>
          <a:bodyPr>
            <a:normAutofit fontScale="90000"/>
          </a:bodyPr>
          <a:lstStyle/>
          <a:p>
            <a:r>
              <a:rPr lang="en-US" dirty="0"/>
              <a:t>Deaths of Clients in </a:t>
            </a:r>
            <a:br>
              <a:rPr lang="en-US" dirty="0"/>
            </a:br>
            <a:r>
              <a:rPr lang="en-US" dirty="0"/>
              <a:t>MCBHD CARS Services</a:t>
            </a:r>
          </a:p>
        </p:txBody>
      </p:sp>
      <p:sp>
        <p:nvSpPr>
          <p:cNvPr id="3" name="Subtitle 2"/>
          <p:cNvSpPr>
            <a:spLocks noGrp="1"/>
          </p:cNvSpPr>
          <p:nvPr>
            <p:ph type="subTitle" idx="1"/>
          </p:nvPr>
        </p:nvSpPr>
        <p:spPr>
          <a:xfrm>
            <a:off x="1" y="3773979"/>
            <a:ext cx="9143998" cy="1729014"/>
          </a:xfrm>
        </p:spPr>
        <p:txBody>
          <a:bodyPr>
            <a:normAutofit/>
          </a:bodyPr>
          <a:lstStyle/>
          <a:p>
            <a:r>
              <a:rPr lang="en-US" sz="2100" dirty="0"/>
              <a:t>January, 2016</a:t>
            </a:r>
          </a:p>
          <a:p>
            <a:endParaRPr lang="en-US" dirty="0"/>
          </a:p>
          <a:p>
            <a:endParaRPr lang="en-US" dirty="0"/>
          </a:p>
        </p:txBody>
      </p:sp>
    </p:spTree>
    <p:extLst>
      <p:ext uri="{BB962C8B-B14F-4D97-AF65-F5344CB8AC3E}">
        <p14:creationId xmlns:p14="http://schemas.microsoft.com/office/powerpoint/2010/main" val="145220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332" y="1961014"/>
            <a:ext cx="6109856" cy="1790700"/>
          </a:xfrm>
        </p:spPr>
        <p:txBody>
          <a:bodyPr/>
          <a:lstStyle/>
          <a:p>
            <a:r>
              <a:rPr lang="en-US" dirty="0">
                <a:solidFill>
                  <a:srgbClr val="1C1C1C"/>
                </a:solidFill>
              </a:rPr>
              <a:t>O’Donnell</a:t>
            </a:r>
          </a:p>
        </p:txBody>
      </p:sp>
      <p:sp>
        <p:nvSpPr>
          <p:cNvPr id="3" name="Subtitle 2"/>
          <p:cNvSpPr>
            <a:spLocks noGrp="1"/>
          </p:cNvSpPr>
          <p:nvPr>
            <p:ph type="subTitle" idx="1"/>
          </p:nvPr>
        </p:nvSpPr>
        <p:spPr>
          <a:xfrm>
            <a:off x="1259619" y="3810875"/>
            <a:ext cx="6609279" cy="1241822"/>
          </a:xfrm>
        </p:spPr>
        <p:txBody>
          <a:bodyPr>
            <a:normAutofit/>
          </a:bodyPr>
          <a:lstStyle/>
          <a:p>
            <a:r>
              <a:rPr lang="en-US" sz="3600" dirty="0">
                <a:solidFill>
                  <a:schemeClr val="tx1">
                    <a:lumMod val="85000"/>
                    <a:lumOff val="15000"/>
                  </a:schemeClr>
                </a:solidFill>
              </a:rPr>
              <a:t>Metabolic</a:t>
            </a:r>
            <a:endParaRPr lang="en-US" sz="3600" dirty="0"/>
          </a:p>
        </p:txBody>
      </p:sp>
      <p:sp>
        <p:nvSpPr>
          <p:cNvPr id="4" name="TextBox 3"/>
          <p:cNvSpPr txBox="1"/>
          <p:nvPr/>
        </p:nvSpPr>
        <p:spPr>
          <a:xfrm>
            <a:off x="2398332" y="177485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D</a:t>
            </a:r>
          </a:p>
        </p:txBody>
      </p:sp>
      <p:sp>
        <p:nvSpPr>
          <p:cNvPr id="5" name="TextBox 4"/>
          <p:cNvSpPr txBox="1"/>
          <p:nvPr/>
        </p:nvSpPr>
        <p:spPr>
          <a:xfrm>
            <a:off x="3271168" y="177485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I</a:t>
            </a:r>
          </a:p>
        </p:txBody>
      </p:sp>
      <p:sp>
        <p:nvSpPr>
          <p:cNvPr id="6" name="TextBox 5"/>
          <p:cNvSpPr txBox="1"/>
          <p:nvPr/>
        </p:nvSpPr>
        <p:spPr>
          <a:xfrm>
            <a:off x="4144005" y="177485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A</a:t>
            </a:r>
          </a:p>
        </p:txBody>
      </p:sp>
      <p:cxnSp>
        <p:nvCxnSpPr>
          <p:cNvPr id="8" name="Straight Connector 7"/>
          <p:cNvCxnSpPr/>
          <p:nvPr/>
        </p:nvCxnSpPr>
        <p:spPr>
          <a:xfrm>
            <a:off x="1387239" y="3692552"/>
            <a:ext cx="6354041" cy="0"/>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6841" y="1774853"/>
            <a:ext cx="872837" cy="1200329"/>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N</a:t>
            </a:r>
          </a:p>
        </p:txBody>
      </p:sp>
      <p:sp>
        <p:nvSpPr>
          <p:cNvPr id="10" name="TextBox 9"/>
          <p:cNvSpPr txBox="1"/>
          <p:nvPr/>
        </p:nvSpPr>
        <p:spPr>
          <a:xfrm>
            <a:off x="5889678" y="1774852"/>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E</a:t>
            </a:r>
          </a:p>
        </p:txBody>
      </p:sp>
    </p:spTree>
    <p:extLst>
      <p:ext uri="{BB962C8B-B14F-4D97-AF65-F5344CB8AC3E}">
        <p14:creationId xmlns:p14="http://schemas.microsoft.com/office/powerpoint/2010/main" val="411166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332" y="2723014"/>
            <a:ext cx="6109856" cy="1790700"/>
          </a:xfrm>
        </p:spPr>
        <p:txBody>
          <a:bodyPr/>
          <a:lstStyle/>
          <a:p>
            <a:r>
              <a:rPr lang="en-US" dirty="0">
                <a:solidFill>
                  <a:srgbClr val="1C1C1C"/>
                </a:solidFill>
              </a:rPr>
              <a:t>Johansen</a:t>
            </a:r>
          </a:p>
        </p:txBody>
      </p:sp>
      <p:sp>
        <p:nvSpPr>
          <p:cNvPr id="4" name="TextBox 3"/>
          <p:cNvSpPr txBox="1"/>
          <p:nvPr/>
        </p:nvSpPr>
        <p:spPr>
          <a:xfrm>
            <a:off x="2398332" y="253685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L</a:t>
            </a:r>
          </a:p>
        </p:txBody>
      </p:sp>
      <p:sp>
        <p:nvSpPr>
          <p:cNvPr id="5" name="TextBox 4"/>
          <p:cNvSpPr txBox="1"/>
          <p:nvPr/>
        </p:nvSpPr>
        <p:spPr>
          <a:xfrm>
            <a:off x="3271168" y="253685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A</a:t>
            </a:r>
          </a:p>
        </p:txBody>
      </p:sp>
      <p:sp>
        <p:nvSpPr>
          <p:cNvPr id="6" name="TextBox 5"/>
          <p:cNvSpPr txBox="1"/>
          <p:nvPr/>
        </p:nvSpPr>
        <p:spPr>
          <a:xfrm>
            <a:off x="4144005" y="253685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R</a:t>
            </a:r>
          </a:p>
        </p:txBody>
      </p:sp>
      <p:cxnSp>
        <p:nvCxnSpPr>
          <p:cNvPr id="8" name="Straight Connector 7"/>
          <p:cNvCxnSpPr/>
          <p:nvPr/>
        </p:nvCxnSpPr>
        <p:spPr>
          <a:xfrm>
            <a:off x="1387239" y="4581552"/>
            <a:ext cx="6354041" cy="0"/>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6841" y="2536853"/>
            <a:ext cx="872837" cy="1200329"/>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R</a:t>
            </a:r>
          </a:p>
        </p:txBody>
      </p:sp>
      <p:sp>
        <p:nvSpPr>
          <p:cNvPr id="10" name="TextBox 9"/>
          <p:cNvSpPr txBox="1"/>
          <p:nvPr/>
        </p:nvSpPr>
        <p:spPr>
          <a:xfrm>
            <a:off x="5889678" y="2536852"/>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Y</a:t>
            </a:r>
          </a:p>
        </p:txBody>
      </p:sp>
      <p:sp>
        <p:nvSpPr>
          <p:cNvPr id="11" name="Rectangle 3"/>
          <p:cNvSpPr txBox="1">
            <a:spLocks noChangeArrowheads="1"/>
          </p:cNvSpPr>
          <p:nvPr/>
        </p:nvSpPr>
        <p:spPr>
          <a:xfrm>
            <a:off x="923617" y="4700123"/>
            <a:ext cx="7313612" cy="36933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a:t>(414) 257-7643  or  laurence.johansen@milwaukeecountywi.gov</a:t>
            </a:r>
          </a:p>
        </p:txBody>
      </p:sp>
      <p:sp>
        <p:nvSpPr>
          <p:cNvPr id="12" name="Rectangle 2"/>
          <p:cNvSpPr txBox="1">
            <a:spLocks noChangeArrowheads="1"/>
          </p:cNvSpPr>
          <p:nvPr/>
        </p:nvSpPr>
        <p:spPr>
          <a:xfrm>
            <a:off x="0" y="57713"/>
            <a:ext cx="8839200" cy="21834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chemeClr val="accent2"/>
                </a:solidFill>
                <a:latin typeface="Cambria" panose="02040503050406030204" pitchFamily="18" charset="0"/>
                <a:ea typeface="+mj-ea"/>
                <a:cs typeface="+mj-cs"/>
              </a:defRPr>
            </a:lvl1pPr>
          </a:lstStyle>
          <a:p>
            <a:pPr>
              <a:lnSpc>
                <a:spcPct val="100000"/>
              </a:lnSpc>
              <a:spcBef>
                <a:spcPts val="3000"/>
              </a:spcBef>
              <a:spcAft>
                <a:spcPts val="1200"/>
              </a:spcAft>
            </a:pPr>
            <a:r>
              <a:rPr lang="en-US" sz="6000" dirty="0">
                <a:solidFill>
                  <a:srgbClr val="00B050"/>
                </a:solidFill>
              </a:rPr>
              <a:t>Nutrition &amp; Health:</a:t>
            </a:r>
            <a:br>
              <a:rPr lang="en-US" sz="5400" dirty="0">
                <a:solidFill>
                  <a:srgbClr val="00B050"/>
                </a:solidFill>
              </a:rPr>
            </a:br>
            <a:r>
              <a:rPr lang="en-US" sz="4000" dirty="0">
                <a:solidFill>
                  <a:srgbClr val="00B050"/>
                </a:solidFill>
              </a:rPr>
              <a:t>Fundamentals &amp; Resources</a:t>
            </a:r>
          </a:p>
        </p:txBody>
      </p:sp>
    </p:spTree>
    <p:extLst>
      <p:ext uri="{BB962C8B-B14F-4D97-AF65-F5344CB8AC3E}">
        <p14:creationId xmlns:p14="http://schemas.microsoft.com/office/powerpoint/2010/main" val="294210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19" y="700585"/>
            <a:ext cx="8596313" cy="1015663"/>
          </a:xfrm>
        </p:spPr>
        <p:txBody>
          <a:bodyPr/>
          <a:lstStyle/>
          <a:p>
            <a:r>
              <a:rPr lang="en-US" sz="6000" b="1" dirty="0"/>
              <a:t>Learning Objectives…</a:t>
            </a:r>
          </a:p>
        </p:txBody>
      </p:sp>
      <p:sp>
        <p:nvSpPr>
          <p:cNvPr id="3" name="Content Placeholder 2"/>
          <p:cNvSpPr>
            <a:spLocks noGrp="1"/>
          </p:cNvSpPr>
          <p:nvPr>
            <p:ph idx="1"/>
          </p:nvPr>
        </p:nvSpPr>
        <p:spPr>
          <a:xfrm>
            <a:off x="1066800" y="2057400"/>
            <a:ext cx="7772400" cy="4495800"/>
          </a:xfrm>
        </p:spPr>
        <p:txBody>
          <a:bodyPr/>
          <a:lstStyle/>
          <a:p>
            <a:r>
              <a:rPr lang="en-US" sz="4400" dirty="0"/>
              <a:t>What is </a:t>
            </a:r>
            <a:r>
              <a:rPr lang="en-US" sz="4400" i="1" dirty="0"/>
              <a:t>Nutrition.</a:t>
            </a:r>
          </a:p>
          <a:p>
            <a:r>
              <a:rPr lang="en-US" sz="4400" dirty="0"/>
              <a:t>Why is </a:t>
            </a:r>
            <a:r>
              <a:rPr lang="en-US" sz="4400" i="1" dirty="0"/>
              <a:t>Nutrition </a:t>
            </a:r>
            <a:r>
              <a:rPr lang="en-US" sz="4400" dirty="0"/>
              <a:t>important?</a:t>
            </a:r>
          </a:p>
          <a:p>
            <a:r>
              <a:rPr lang="en-US" sz="4400" dirty="0"/>
              <a:t>What do we teach clients?</a:t>
            </a:r>
          </a:p>
          <a:p>
            <a:r>
              <a:rPr lang="en-US" sz="4400" dirty="0"/>
              <a:t>What are 2 nutrition resources?</a:t>
            </a:r>
          </a:p>
        </p:txBody>
      </p:sp>
    </p:spTree>
    <p:extLst>
      <p:ext uri="{BB962C8B-B14F-4D97-AF65-F5344CB8AC3E}">
        <p14:creationId xmlns:p14="http://schemas.microsoft.com/office/powerpoint/2010/main" val="238337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728821"/>
            <a:ext cx="8596313" cy="923330"/>
          </a:xfrm>
        </p:spPr>
        <p:txBody>
          <a:bodyPr/>
          <a:lstStyle/>
          <a:p>
            <a:r>
              <a:rPr lang="en-US" sz="5400" b="1" dirty="0"/>
              <a:t>Nutrition: the Basics…</a:t>
            </a:r>
          </a:p>
        </p:txBody>
      </p:sp>
      <p:sp>
        <p:nvSpPr>
          <p:cNvPr id="3" name="Content Placeholder 2"/>
          <p:cNvSpPr>
            <a:spLocks noGrp="1"/>
          </p:cNvSpPr>
          <p:nvPr>
            <p:ph idx="1"/>
          </p:nvPr>
        </p:nvSpPr>
        <p:spPr>
          <a:xfrm>
            <a:off x="654843" y="1652151"/>
            <a:ext cx="8077200" cy="4724400"/>
          </a:xfrm>
        </p:spPr>
        <p:txBody>
          <a:bodyPr/>
          <a:lstStyle/>
          <a:p>
            <a:pPr>
              <a:lnSpc>
                <a:spcPct val="120000"/>
              </a:lnSpc>
              <a:spcBef>
                <a:spcPts val="1200"/>
              </a:spcBef>
            </a:pPr>
            <a:r>
              <a:rPr lang="en-US" sz="3600" dirty="0"/>
              <a:t>Eat 3 Meals a Day…Don’t Skip!!</a:t>
            </a:r>
          </a:p>
          <a:p>
            <a:pPr>
              <a:lnSpc>
                <a:spcPct val="120000"/>
              </a:lnSpc>
              <a:spcBef>
                <a:spcPts val="1200"/>
              </a:spcBef>
            </a:pPr>
            <a:r>
              <a:rPr lang="en-US" sz="3600" dirty="0"/>
              <a:t>Eat 3-4 Ounces Protein-rich Foods Every Meal.</a:t>
            </a:r>
          </a:p>
          <a:p>
            <a:pPr>
              <a:lnSpc>
                <a:spcPct val="120000"/>
              </a:lnSpc>
              <a:spcBef>
                <a:spcPts val="1200"/>
              </a:spcBef>
            </a:pPr>
            <a:r>
              <a:rPr lang="en-US" sz="3600" dirty="0"/>
              <a:t>Decrease/Eliminate Soda &amp; Juice</a:t>
            </a:r>
          </a:p>
          <a:p>
            <a:pPr>
              <a:lnSpc>
                <a:spcPct val="120000"/>
              </a:lnSpc>
              <a:spcBef>
                <a:spcPts val="1200"/>
              </a:spcBef>
            </a:pPr>
            <a:r>
              <a:rPr lang="en-US" sz="3600" dirty="0"/>
              <a:t>Careful with Starch and Grains</a:t>
            </a:r>
          </a:p>
          <a:p>
            <a:pPr>
              <a:lnSpc>
                <a:spcPct val="120000"/>
              </a:lnSpc>
              <a:spcBef>
                <a:spcPts val="1200"/>
              </a:spcBef>
            </a:pPr>
            <a:r>
              <a:rPr lang="en-US" sz="3600" dirty="0"/>
              <a:t>Relax when you eat</a:t>
            </a:r>
          </a:p>
        </p:txBody>
      </p:sp>
    </p:spTree>
    <p:extLst>
      <p:ext uri="{BB962C8B-B14F-4D97-AF65-F5344CB8AC3E}">
        <p14:creationId xmlns:p14="http://schemas.microsoft.com/office/powerpoint/2010/main" val="263751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681317"/>
            <a:ext cx="6315635" cy="5417175"/>
          </a:xfrm>
          <a:prstGeom prst="rect">
            <a:avLst/>
          </a:prstGeom>
          <a:noFill/>
          <a:ln>
            <a:noFill/>
          </a:ln>
          <a:effectLst/>
        </p:spPr>
      </p:pic>
      <p:sp>
        <p:nvSpPr>
          <p:cNvPr id="2" name="TextBox 1"/>
          <p:cNvSpPr txBox="1"/>
          <p:nvPr/>
        </p:nvSpPr>
        <p:spPr>
          <a:xfrm>
            <a:off x="4408394" y="1846729"/>
            <a:ext cx="1447800" cy="769441"/>
          </a:xfrm>
          <a:prstGeom prst="rect">
            <a:avLst/>
          </a:prstGeom>
          <a:noFill/>
        </p:spPr>
        <p:txBody>
          <a:bodyPr wrap="square" rtlCol="0">
            <a:spAutoFit/>
          </a:bodyPr>
          <a:lstStyle/>
          <a:p>
            <a:r>
              <a:rPr lang="en-US" sz="2200" b="1" dirty="0">
                <a:solidFill>
                  <a:schemeClr val="bg1"/>
                </a:solidFill>
              </a:rPr>
              <a:t>Starches</a:t>
            </a:r>
            <a:br>
              <a:rPr lang="en-US" sz="2200" b="1" dirty="0">
                <a:solidFill>
                  <a:schemeClr val="bg1"/>
                </a:solidFill>
              </a:rPr>
            </a:br>
            <a:r>
              <a:rPr lang="en-US" sz="2200" b="1" dirty="0">
                <a:solidFill>
                  <a:schemeClr val="bg1"/>
                </a:solidFill>
              </a:rPr>
              <a:t> &amp;</a:t>
            </a:r>
          </a:p>
        </p:txBody>
      </p:sp>
    </p:spTree>
    <p:extLst>
      <p:ext uri="{BB962C8B-B14F-4D97-AF65-F5344CB8AC3E}">
        <p14:creationId xmlns:p14="http://schemas.microsoft.com/office/powerpoint/2010/main" val="230040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14"/>
          <p:cNvGraphicFramePr>
            <a:graphicFrameLocks noChangeAspect="1"/>
          </p:cNvGraphicFramePr>
          <p:nvPr>
            <p:extLst>
              <p:ext uri="{D42A27DB-BD31-4B8C-83A1-F6EECF244321}">
                <p14:modId xmlns:p14="http://schemas.microsoft.com/office/powerpoint/2010/main" val="2330321745"/>
              </p:ext>
            </p:extLst>
          </p:nvPr>
        </p:nvGraphicFramePr>
        <p:xfrm>
          <a:off x="661988" y="655078"/>
          <a:ext cx="7807325" cy="4611687"/>
        </p:xfrm>
        <a:graphic>
          <a:graphicData uri="http://schemas.openxmlformats.org/presentationml/2006/ole">
            <mc:AlternateContent xmlns:mc="http://schemas.openxmlformats.org/markup-compatibility/2006">
              <mc:Choice xmlns:v="urn:schemas-microsoft-com:vml" Requires="v">
                <p:oleObj spid="_x0000_s1032" name="Document" r:id="rId4" imgW="7863120" imgH="4649040" progId="Word.Document.8">
                  <p:embed/>
                </p:oleObj>
              </mc:Choice>
              <mc:Fallback>
                <p:oleObj name="Document" r:id="rId4" imgW="7863120" imgH="4649040" progId="Word.Document.8">
                  <p:embed/>
                  <p:pic>
                    <p:nvPicPr>
                      <p:cNvPr id="0" name=""/>
                      <p:cNvPicPr>
                        <a:picLocks noChangeAspect="1" noChangeArrowheads="1"/>
                      </p:cNvPicPr>
                      <p:nvPr/>
                    </p:nvPicPr>
                    <p:blipFill>
                      <a:blip r:embed="rId5"/>
                      <a:srcRect/>
                      <a:stretch>
                        <a:fillRect/>
                      </a:stretch>
                    </p:blipFill>
                    <p:spPr bwMode="auto">
                      <a:xfrm>
                        <a:off x="661988" y="655078"/>
                        <a:ext cx="7807325" cy="46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20662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17525" y="487363"/>
            <a:ext cx="8596313" cy="869950"/>
          </a:xfrm>
        </p:spPr>
        <p:txBody>
          <a:bodyPr/>
          <a:lstStyle/>
          <a:p>
            <a:r>
              <a:rPr lang="en-US" sz="5100" b="1"/>
              <a:t>Camel Theory of Disease</a:t>
            </a:r>
          </a:p>
        </p:txBody>
      </p:sp>
      <p:sp>
        <p:nvSpPr>
          <p:cNvPr id="78851" name="Rectangle 3"/>
          <p:cNvSpPr>
            <a:spLocks noGrp="1" noChangeArrowheads="1"/>
          </p:cNvSpPr>
          <p:nvPr>
            <p:ph type="body" idx="1"/>
          </p:nvPr>
        </p:nvSpPr>
        <p:spPr>
          <a:xfrm>
            <a:off x="362549" y="1546709"/>
            <a:ext cx="8311325" cy="3998215"/>
          </a:xfrm>
        </p:spPr>
        <p:txBody>
          <a:bodyPr/>
          <a:lstStyle/>
          <a:p>
            <a:pPr marL="401638" indent="-401638">
              <a:spcBef>
                <a:spcPts val="3600"/>
              </a:spcBef>
            </a:pPr>
            <a:r>
              <a:rPr lang="en-US" sz="4400" dirty="0"/>
              <a:t>How many straws can you put on the camel’s back?</a:t>
            </a:r>
          </a:p>
          <a:p>
            <a:pPr marL="401638" indent="-401638">
              <a:spcBef>
                <a:spcPts val="3600"/>
              </a:spcBef>
            </a:pPr>
            <a:r>
              <a:rPr lang="en-US" sz="4400" dirty="0"/>
              <a:t>How about “the straw that broke the camel’s back”?</a:t>
            </a:r>
          </a:p>
        </p:txBody>
      </p:sp>
    </p:spTree>
    <p:extLst>
      <p:ext uri="{BB962C8B-B14F-4D97-AF65-F5344CB8AC3E}">
        <p14:creationId xmlns:p14="http://schemas.microsoft.com/office/powerpoint/2010/main" val="172003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16337" y="531148"/>
            <a:ext cx="8596313" cy="1323439"/>
          </a:xfrm>
        </p:spPr>
        <p:txBody>
          <a:bodyPr/>
          <a:lstStyle/>
          <a:p>
            <a:r>
              <a:rPr lang="en-US" sz="8000" b="1" dirty="0"/>
              <a:t>STRESSORS</a:t>
            </a:r>
          </a:p>
        </p:txBody>
      </p:sp>
      <p:sp>
        <p:nvSpPr>
          <p:cNvPr id="173059" name="Rectangle 3"/>
          <p:cNvSpPr>
            <a:spLocks noGrp="1" noChangeArrowheads="1"/>
          </p:cNvSpPr>
          <p:nvPr>
            <p:ph type="body" idx="1"/>
          </p:nvPr>
        </p:nvSpPr>
        <p:spPr/>
        <p:txBody>
          <a:bodyPr/>
          <a:lstStyle/>
          <a:p>
            <a:pPr marL="512763" indent="-512763"/>
            <a:r>
              <a:rPr lang="en-US" sz="6000" dirty="0"/>
              <a:t>Are the straws, leaves, twigs, branches and </a:t>
            </a:r>
            <a:r>
              <a:rPr lang="en-US" sz="6000" b="1" dirty="0"/>
              <a:t>LOGS</a:t>
            </a:r>
            <a:r>
              <a:rPr lang="en-US" sz="6000" dirty="0"/>
              <a:t> on the Camel’s back</a:t>
            </a:r>
          </a:p>
        </p:txBody>
      </p:sp>
    </p:spTree>
    <p:extLst>
      <p:ext uri="{BB962C8B-B14F-4D97-AF65-F5344CB8AC3E}">
        <p14:creationId xmlns:p14="http://schemas.microsoft.com/office/powerpoint/2010/main" val="251379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517525" y="700087"/>
            <a:ext cx="8596313" cy="1357313"/>
          </a:xfrm>
        </p:spPr>
        <p:txBody>
          <a:bodyPr/>
          <a:lstStyle/>
          <a:p>
            <a:r>
              <a:rPr lang="en-US" sz="8300" b="1" dirty="0"/>
              <a:t>Stressor Types</a:t>
            </a:r>
          </a:p>
        </p:txBody>
      </p:sp>
      <p:sp>
        <p:nvSpPr>
          <p:cNvPr id="329731" name="Rectangle 3"/>
          <p:cNvSpPr>
            <a:spLocks noGrp="1" noChangeArrowheads="1"/>
          </p:cNvSpPr>
          <p:nvPr>
            <p:ph type="body" idx="1"/>
          </p:nvPr>
        </p:nvSpPr>
        <p:spPr>
          <a:xfrm>
            <a:off x="914400" y="2057400"/>
            <a:ext cx="8199438" cy="4114800"/>
          </a:xfrm>
        </p:spPr>
        <p:txBody>
          <a:bodyPr/>
          <a:lstStyle/>
          <a:p>
            <a:pPr marL="565150" indent="-565150">
              <a:buFontTx/>
              <a:buNone/>
            </a:pPr>
            <a:r>
              <a:rPr lang="en-US" sz="6000"/>
              <a:t>Two Broad Categories:</a:t>
            </a:r>
          </a:p>
          <a:p>
            <a:pPr marL="565150" indent="-565150"/>
            <a:r>
              <a:rPr lang="en-US" sz="7200"/>
              <a:t>Emotional</a:t>
            </a:r>
          </a:p>
          <a:p>
            <a:pPr marL="565150" indent="-565150"/>
            <a:r>
              <a:rPr lang="en-US" sz="7200"/>
              <a:t>Physical</a:t>
            </a:r>
          </a:p>
        </p:txBody>
      </p:sp>
    </p:spTree>
    <p:extLst>
      <p:ext uri="{BB962C8B-B14F-4D97-AF65-F5344CB8AC3E}">
        <p14:creationId xmlns:p14="http://schemas.microsoft.com/office/powerpoint/2010/main" val="332433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fade">
                                      <p:cBhvr>
                                        <p:cTn id="7" dur="1000"/>
                                        <p:tgtEl>
                                          <p:spTgt spid="329731">
                                            <p:txEl>
                                              <p:pRg st="0" end="0"/>
                                            </p:txEl>
                                          </p:spTgt>
                                        </p:tgtEl>
                                      </p:cBhvr>
                                    </p:animEffect>
                                    <p:anim calcmode="lin" valueType="num">
                                      <p:cBhvr>
                                        <p:cTn id="8" dur="1000" fill="hold"/>
                                        <p:tgtEl>
                                          <p:spTgt spid="329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9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9731">
                                            <p:txEl>
                                              <p:pRg st="1" end="1"/>
                                            </p:txEl>
                                          </p:spTgt>
                                        </p:tgtEl>
                                        <p:attrNameLst>
                                          <p:attrName>style.visibility</p:attrName>
                                        </p:attrNameLst>
                                      </p:cBhvr>
                                      <p:to>
                                        <p:strVal val="visible"/>
                                      </p:to>
                                    </p:set>
                                    <p:animEffect transition="in" filter="fade">
                                      <p:cBhvr>
                                        <p:cTn id="14" dur="1000"/>
                                        <p:tgtEl>
                                          <p:spTgt spid="329731">
                                            <p:txEl>
                                              <p:pRg st="1" end="1"/>
                                            </p:txEl>
                                          </p:spTgt>
                                        </p:tgtEl>
                                      </p:cBhvr>
                                    </p:animEffect>
                                    <p:anim calcmode="lin" valueType="num">
                                      <p:cBhvr>
                                        <p:cTn id="15" dur="1000" fill="hold"/>
                                        <p:tgtEl>
                                          <p:spTgt spid="3297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9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9731">
                                            <p:txEl>
                                              <p:pRg st="2" end="2"/>
                                            </p:txEl>
                                          </p:spTgt>
                                        </p:tgtEl>
                                        <p:attrNameLst>
                                          <p:attrName>style.visibility</p:attrName>
                                        </p:attrNameLst>
                                      </p:cBhvr>
                                      <p:to>
                                        <p:strVal val="visible"/>
                                      </p:to>
                                    </p:set>
                                    <p:animEffect transition="in" filter="fade">
                                      <p:cBhvr>
                                        <p:cTn id="21" dur="1000"/>
                                        <p:tgtEl>
                                          <p:spTgt spid="329731">
                                            <p:txEl>
                                              <p:pRg st="2" end="2"/>
                                            </p:txEl>
                                          </p:spTgt>
                                        </p:tgtEl>
                                      </p:cBhvr>
                                    </p:animEffect>
                                    <p:anim calcmode="lin" valueType="num">
                                      <p:cBhvr>
                                        <p:cTn id="22" dur="1000" fill="hold"/>
                                        <p:tgtEl>
                                          <p:spTgt spid="3297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97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547687" y="700088"/>
            <a:ext cx="8596313" cy="1357312"/>
          </a:xfrm>
        </p:spPr>
        <p:txBody>
          <a:bodyPr/>
          <a:lstStyle/>
          <a:p>
            <a:r>
              <a:rPr lang="en-US" sz="8300" b="1" dirty="0"/>
              <a:t>Foundation Care</a:t>
            </a:r>
          </a:p>
        </p:txBody>
      </p:sp>
      <p:sp>
        <p:nvSpPr>
          <p:cNvPr id="330755" name="Rectangle 3"/>
          <p:cNvSpPr>
            <a:spLocks noGrp="1" noChangeArrowheads="1"/>
          </p:cNvSpPr>
          <p:nvPr>
            <p:ph type="body" idx="1"/>
          </p:nvPr>
        </p:nvSpPr>
        <p:spPr>
          <a:xfrm>
            <a:off x="1066800" y="2057400"/>
            <a:ext cx="7772400" cy="4572000"/>
          </a:xfrm>
        </p:spPr>
        <p:txBody>
          <a:bodyPr/>
          <a:lstStyle/>
          <a:p>
            <a:pPr marL="623888" indent="-623888">
              <a:spcBef>
                <a:spcPts val="2400"/>
              </a:spcBef>
            </a:pPr>
            <a:r>
              <a:rPr lang="en-US" sz="7000" dirty="0">
                <a:solidFill>
                  <a:srgbClr val="2DA02A"/>
                </a:solidFill>
                <a:effectLst>
                  <a:outerShdw blurRad="38100" dist="38100" dir="2700000" algn="tl">
                    <a:srgbClr val="000000"/>
                  </a:outerShdw>
                </a:effectLst>
              </a:rPr>
              <a:t>Managing Stress</a:t>
            </a:r>
          </a:p>
          <a:p>
            <a:pPr marL="623888" indent="-623888">
              <a:spcBef>
                <a:spcPts val="2400"/>
              </a:spcBef>
            </a:pPr>
            <a:r>
              <a:rPr lang="en-US" sz="7000" dirty="0">
                <a:solidFill>
                  <a:srgbClr val="2DA02A"/>
                </a:solidFill>
                <a:effectLst>
                  <a:outerShdw blurRad="38100" dist="38100" dir="2700000" algn="tl">
                    <a:srgbClr val="000000"/>
                  </a:outerShdw>
                </a:effectLst>
              </a:rPr>
              <a:t>Managing Diet</a:t>
            </a:r>
          </a:p>
          <a:p>
            <a:pPr marL="623888" indent="-623888">
              <a:spcBef>
                <a:spcPts val="2400"/>
              </a:spcBef>
              <a:buSzPct val="120000"/>
            </a:pPr>
            <a:r>
              <a:rPr lang="en-US" sz="6000" dirty="0"/>
              <a:t>Managing Exercise</a:t>
            </a:r>
          </a:p>
          <a:p>
            <a:pPr marL="623888" indent="-623888">
              <a:spcBef>
                <a:spcPts val="2400"/>
              </a:spcBef>
              <a:buSzPct val="120000"/>
            </a:pPr>
            <a:r>
              <a:rPr lang="en-US" sz="2400" dirty="0"/>
              <a:t>Managing Appropriate Dietary Supplements</a:t>
            </a:r>
          </a:p>
        </p:txBody>
      </p:sp>
    </p:spTree>
    <p:extLst>
      <p:ext uri="{BB962C8B-B14F-4D97-AF65-F5344CB8AC3E}">
        <p14:creationId xmlns:p14="http://schemas.microsoft.com/office/powerpoint/2010/main" val="463596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fade">
                                      <p:cBhvr>
                                        <p:cTn id="7" dur="1000"/>
                                        <p:tgtEl>
                                          <p:spTgt spid="330755">
                                            <p:txEl>
                                              <p:pRg st="0" end="0"/>
                                            </p:txEl>
                                          </p:spTgt>
                                        </p:tgtEl>
                                      </p:cBhvr>
                                    </p:animEffect>
                                    <p:anim calcmode="lin" valueType="num">
                                      <p:cBhvr>
                                        <p:cTn id="8" dur="1000" fill="hold"/>
                                        <p:tgtEl>
                                          <p:spTgt spid="3307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07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0755">
                                            <p:txEl>
                                              <p:pRg st="1" end="1"/>
                                            </p:txEl>
                                          </p:spTgt>
                                        </p:tgtEl>
                                        <p:attrNameLst>
                                          <p:attrName>style.visibility</p:attrName>
                                        </p:attrNameLst>
                                      </p:cBhvr>
                                      <p:to>
                                        <p:strVal val="visible"/>
                                      </p:to>
                                    </p:set>
                                    <p:animEffect transition="in" filter="fade">
                                      <p:cBhvr>
                                        <p:cTn id="14" dur="1000"/>
                                        <p:tgtEl>
                                          <p:spTgt spid="330755">
                                            <p:txEl>
                                              <p:pRg st="1" end="1"/>
                                            </p:txEl>
                                          </p:spTgt>
                                        </p:tgtEl>
                                      </p:cBhvr>
                                    </p:animEffect>
                                    <p:anim calcmode="lin" valueType="num">
                                      <p:cBhvr>
                                        <p:cTn id="15" dur="1000" fill="hold"/>
                                        <p:tgtEl>
                                          <p:spTgt spid="3307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07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0755">
                                            <p:txEl>
                                              <p:pRg st="2" end="2"/>
                                            </p:txEl>
                                          </p:spTgt>
                                        </p:tgtEl>
                                        <p:attrNameLst>
                                          <p:attrName>style.visibility</p:attrName>
                                        </p:attrNameLst>
                                      </p:cBhvr>
                                      <p:to>
                                        <p:strVal val="visible"/>
                                      </p:to>
                                    </p:set>
                                    <p:animEffect transition="in" filter="fade">
                                      <p:cBhvr>
                                        <p:cTn id="21" dur="1000"/>
                                        <p:tgtEl>
                                          <p:spTgt spid="330755">
                                            <p:txEl>
                                              <p:pRg st="2" end="2"/>
                                            </p:txEl>
                                          </p:spTgt>
                                        </p:tgtEl>
                                      </p:cBhvr>
                                    </p:animEffect>
                                    <p:anim calcmode="lin" valueType="num">
                                      <p:cBhvr>
                                        <p:cTn id="22" dur="1000" fill="hold"/>
                                        <p:tgtEl>
                                          <p:spTgt spid="3307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07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0755">
                                            <p:txEl>
                                              <p:pRg st="3" end="3"/>
                                            </p:txEl>
                                          </p:spTgt>
                                        </p:tgtEl>
                                        <p:attrNameLst>
                                          <p:attrName>style.visibility</p:attrName>
                                        </p:attrNameLst>
                                      </p:cBhvr>
                                      <p:to>
                                        <p:strVal val="visible"/>
                                      </p:to>
                                    </p:set>
                                    <p:animEffect transition="in" filter="fade">
                                      <p:cBhvr>
                                        <p:cTn id="28" dur="1000"/>
                                        <p:tgtEl>
                                          <p:spTgt spid="330755">
                                            <p:txEl>
                                              <p:pRg st="3" end="3"/>
                                            </p:txEl>
                                          </p:spTgt>
                                        </p:tgtEl>
                                      </p:cBhvr>
                                    </p:animEffect>
                                    <p:anim calcmode="lin" valueType="num">
                                      <p:cBhvr>
                                        <p:cTn id="29" dur="1000" fill="hold"/>
                                        <p:tgtEl>
                                          <p:spTgt spid="3307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07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19" y="1105719"/>
            <a:ext cx="6447501" cy="735037"/>
          </a:xfrm>
        </p:spPr>
        <p:txBody>
          <a:bodyPr>
            <a:normAutofit fontScale="90000"/>
          </a:bodyPr>
          <a:lstStyle/>
          <a:p>
            <a:r>
              <a:rPr lang="en-US" dirty="0"/>
              <a:t>Age at Death – Measures of Central Tendency – 770 Clients 2002 – 2014</a:t>
            </a:r>
            <a:br>
              <a:rPr lang="en-US"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4761070"/>
              </p:ext>
            </p:extLst>
          </p:nvPr>
        </p:nvGraphicFramePr>
        <p:xfrm>
          <a:off x="382385" y="1840756"/>
          <a:ext cx="7015942" cy="354801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265903" y="5388769"/>
            <a:ext cx="3364477" cy="6130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000" b="1" dirty="0">
                <a:solidFill>
                  <a:schemeClr val="accent2"/>
                </a:solidFill>
              </a:rPr>
              <a:t>Average Age of Death in MKE County: </a:t>
            </a:r>
          </a:p>
          <a:p>
            <a:r>
              <a:rPr lang="en-US" sz="1000" b="1" dirty="0">
                <a:solidFill>
                  <a:schemeClr val="accent2"/>
                </a:solidFill>
              </a:rPr>
              <a:t>Males = 74.5		Females = 79.7 </a:t>
            </a:r>
          </a:p>
        </p:txBody>
      </p:sp>
    </p:spTree>
    <p:extLst>
      <p:ext uri="{BB962C8B-B14F-4D97-AF65-F5344CB8AC3E}">
        <p14:creationId xmlns:p14="http://schemas.microsoft.com/office/powerpoint/2010/main" val="355793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547687" y="639763"/>
            <a:ext cx="8596313" cy="1143000"/>
          </a:xfrm>
        </p:spPr>
        <p:txBody>
          <a:bodyPr/>
          <a:lstStyle/>
          <a:p>
            <a:r>
              <a:rPr lang="en-US" sz="6900" b="1" dirty="0"/>
              <a:t>What is Nutrition?</a:t>
            </a:r>
          </a:p>
        </p:txBody>
      </p:sp>
      <p:sp>
        <p:nvSpPr>
          <p:cNvPr id="332803" name="Text Box 3"/>
          <p:cNvSpPr txBox="1">
            <a:spLocks noChangeArrowheads="1"/>
          </p:cNvSpPr>
          <p:nvPr/>
        </p:nvSpPr>
        <p:spPr bwMode="auto">
          <a:xfrm>
            <a:off x="685800" y="2057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n-US"/>
          </a:p>
        </p:txBody>
      </p:sp>
      <p:grpSp>
        <p:nvGrpSpPr>
          <p:cNvPr id="332804" name="Group 4"/>
          <p:cNvGrpSpPr>
            <a:grpSpLocks/>
          </p:cNvGrpSpPr>
          <p:nvPr/>
        </p:nvGrpSpPr>
        <p:grpSpPr bwMode="auto">
          <a:xfrm>
            <a:off x="455613" y="2284413"/>
            <a:ext cx="8455025" cy="3930650"/>
            <a:chOff x="287" y="1439"/>
            <a:chExt cx="5326" cy="2476"/>
          </a:xfrm>
        </p:grpSpPr>
        <p:sp>
          <p:nvSpPr>
            <p:cNvPr id="332805" name="Rectangle 5"/>
            <p:cNvSpPr>
              <a:spLocks noChangeArrowheads="1"/>
            </p:cNvSpPr>
            <p:nvPr/>
          </p:nvSpPr>
          <p:spPr bwMode="auto">
            <a:xfrm>
              <a:off x="287" y="1439"/>
              <a:ext cx="5326" cy="2476"/>
            </a:xfrm>
            <a:prstGeom prst="rect">
              <a:avLst/>
            </a:prstGeom>
            <a:solidFill>
              <a:srgbClr val="FFFFFF"/>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32806" name="Text Box 6"/>
            <p:cNvSpPr txBox="1">
              <a:spLocks noChangeArrowheads="1"/>
            </p:cNvSpPr>
            <p:nvPr/>
          </p:nvSpPr>
          <p:spPr bwMode="auto">
            <a:xfrm>
              <a:off x="4358" y="1900"/>
              <a:ext cx="1210" cy="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400"/>
                <a:t>Growth</a:t>
              </a:r>
            </a:p>
            <a:p>
              <a:pPr>
                <a:spcBef>
                  <a:spcPct val="150000"/>
                </a:spcBef>
              </a:pPr>
              <a:r>
                <a:rPr lang="en-US" sz="2400"/>
                <a:t>Repair</a:t>
              </a:r>
            </a:p>
            <a:p>
              <a:pPr>
                <a:spcBef>
                  <a:spcPct val="150000"/>
                </a:spcBef>
              </a:pPr>
              <a:r>
                <a:rPr lang="en-US" sz="2400"/>
                <a:t>Metabolism</a:t>
              </a:r>
            </a:p>
          </p:txBody>
        </p:sp>
      </p:grpSp>
      <p:sp>
        <p:nvSpPr>
          <p:cNvPr id="332807" name="Oval 7"/>
          <p:cNvSpPr>
            <a:spLocks noChangeArrowheads="1"/>
          </p:cNvSpPr>
          <p:nvPr/>
        </p:nvSpPr>
        <p:spPr bwMode="auto">
          <a:xfrm>
            <a:off x="4191000" y="4114800"/>
            <a:ext cx="2286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grpSp>
        <p:nvGrpSpPr>
          <p:cNvPr id="332808" name="Group 8"/>
          <p:cNvGrpSpPr>
            <a:grpSpLocks/>
          </p:cNvGrpSpPr>
          <p:nvPr/>
        </p:nvGrpSpPr>
        <p:grpSpPr bwMode="auto">
          <a:xfrm>
            <a:off x="639763" y="2832100"/>
            <a:ext cx="6278562" cy="3292475"/>
            <a:chOff x="403" y="1784"/>
            <a:chExt cx="3955" cy="2074"/>
          </a:xfrm>
        </p:grpSpPr>
        <p:sp>
          <p:nvSpPr>
            <p:cNvPr id="332809" name="Text Box 9"/>
            <p:cNvSpPr txBox="1">
              <a:spLocks noChangeArrowheads="1"/>
            </p:cNvSpPr>
            <p:nvPr/>
          </p:nvSpPr>
          <p:spPr bwMode="auto">
            <a:xfrm>
              <a:off x="1968" y="2160"/>
              <a:ext cx="211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9000" dirty="0"/>
                <a:t>FOOD</a:t>
              </a:r>
            </a:p>
          </p:txBody>
        </p:sp>
        <p:sp>
          <p:nvSpPr>
            <p:cNvPr id="332810" name="Text Box 10"/>
            <p:cNvSpPr txBox="1">
              <a:spLocks noChangeArrowheads="1"/>
            </p:cNvSpPr>
            <p:nvPr/>
          </p:nvSpPr>
          <p:spPr bwMode="auto">
            <a:xfrm>
              <a:off x="403" y="1785"/>
              <a:ext cx="1382" cy="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100000"/>
                </a:spcBef>
              </a:pPr>
              <a:r>
                <a:rPr lang="en-US" sz="2400"/>
                <a:t>Ingestion</a:t>
              </a:r>
            </a:p>
            <a:p>
              <a:pPr>
                <a:spcBef>
                  <a:spcPct val="100000"/>
                </a:spcBef>
              </a:pPr>
              <a:r>
                <a:rPr lang="en-US" sz="2400"/>
                <a:t>Digestion</a:t>
              </a:r>
            </a:p>
            <a:p>
              <a:pPr>
                <a:spcBef>
                  <a:spcPct val="100000"/>
                </a:spcBef>
              </a:pPr>
              <a:r>
                <a:rPr lang="en-US" sz="2400"/>
                <a:t>Assimilation</a:t>
              </a:r>
            </a:p>
            <a:p>
              <a:pPr>
                <a:spcBef>
                  <a:spcPct val="100000"/>
                </a:spcBef>
              </a:pPr>
              <a:r>
                <a:rPr lang="en-US" sz="2400"/>
                <a:t>Utilization</a:t>
              </a:r>
            </a:p>
          </p:txBody>
        </p:sp>
        <p:sp>
          <p:nvSpPr>
            <p:cNvPr id="332811" name="AutoShape 11"/>
            <p:cNvSpPr>
              <a:spLocks noChangeArrowheads="1"/>
            </p:cNvSpPr>
            <p:nvPr/>
          </p:nvSpPr>
          <p:spPr bwMode="auto">
            <a:xfrm rot="5400000">
              <a:off x="988" y="2477"/>
              <a:ext cx="1623" cy="240"/>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32812" name="AutoShape 12"/>
            <p:cNvSpPr>
              <a:spLocks noChangeArrowheads="1"/>
            </p:cNvSpPr>
            <p:nvPr/>
          </p:nvSpPr>
          <p:spPr bwMode="auto">
            <a:xfrm>
              <a:off x="2592" y="2735"/>
              <a:ext cx="720" cy="672"/>
            </a:xfrm>
            <a:custGeom>
              <a:avLst/>
              <a:gdLst>
                <a:gd name="G0" fmla="+- 5400 0 0"/>
                <a:gd name="G1" fmla="+- 10800 0 0"/>
                <a:gd name="G2" fmla="+- 0 0 10800"/>
                <a:gd name="T0" fmla="*/ 0 256 1"/>
                <a:gd name="T1" fmla="*/ 180 256 1"/>
                <a:gd name="G3" fmla="+- 10800 T0 T1"/>
                <a:gd name="T2" fmla="*/ 0 256 1"/>
                <a:gd name="T3" fmla="*/ 90 256 1"/>
                <a:gd name="G4" fmla="+- 10800 T2 T3"/>
                <a:gd name="G5" fmla="*/ G4 2 1"/>
                <a:gd name="T4" fmla="*/ 90 256 1"/>
                <a:gd name="T5" fmla="*/ 0 256 1"/>
                <a:gd name="G6" fmla="+- 10800 T4 T5"/>
                <a:gd name="G7" fmla="*/ G6 2 1"/>
                <a:gd name="G8" fmla="abs 108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0800"/>
                <a:gd name="G21" fmla="sin G19 10800"/>
                <a:gd name="G22" fmla="+- G20 10800 0"/>
                <a:gd name="G23" fmla="+- G21 10800 0"/>
                <a:gd name="G24" fmla="+- 10800 0 G20"/>
                <a:gd name="G25" fmla="+- 5400 10800 0"/>
                <a:gd name="G26" fmla="?: G9 G17 G25"/>
                <a:gd name="G27" fmla="?: G9 0 21600"/>
                <a:gd name="G28" fmla="cos 10800 10800"/>
                <a:gd name="G29" fmla="sin 10800 10800"/>
                <a:gd name="G30" fmla="sin 5400 10800"/>
                <a:gd name="G31" fmla="+- G28 10800 0"/>
                <a:gd name="G32" fmla="+- G29 10800 0"/>
                <a:gd name="G33" fmla="+- G30 10800 0"/>
                <a:gd name="G34" fmla="?: G4 0 G31"/>
                <a:gd name="G35" fmla="?: 10800 G34 0"/>
                <a:gd name="G36" fmla="?: G6 G35 G31"/>
                <a:gd name="G37" fmla="+- 21600 0 G36"/>
                <a:gd name="G38" fmla="?: G4 0 G33"/>
                <a:gd name="G39" fmla="?: 10800 G38 G32"/>
                <a:gd name="G40" fmla="?: G6 G39 0"/>
                <a:gd name="G41" fmla="?: G4 G32 21600"/>
                <a:gd name="G42" fmla="?: G6 G41 G33"/>
                <a:gd name="T12" fmla="*/ 10800 w 21600"/>
                <a:gd name="T13" fmla="*/ 21600 h 21600"/>
                <a:gd name="T14" fmla="*/ 18899 w 21600"/>
                <a:gd name="T15" fmla="*/ 10823 h 21600"/>
                <a:gd name="T16" fmla="*/ 10800 w 21600"/>
                <a:gd name="T17" fmla="*/ 16200 h 21600"/>
                <a:gd name="T18" fmla="*/ 2701 w 21600"/>
                <a:gd name="T19" fmla="*/ 108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199" y="10815"/>
                  </a:moveTo>
                  <a:cubicBezTo>
                    <a:pt x="16191" y="13791"/>
                    <a:pt x="13776" y="16199"/>
                    <a:pt x="10800" y="16200"/>
                  </a:cubicBezTo>
                  <a:cubicBezTo>
                    <a:pt x="7823" y="16200"/>
                    <a:pt x="5408" y="13791"/>
                    <a:pt x="5400" y="10815"/>
                  </a:cubicBezTo>
                  <a:lnTo>
                    <a:pt x="0" y="10831"/>
                  </a:lnTo>
                  <a:cubicBezTo>
                    <a:pt x="17" y="16783"/>
                    <a:pt x="4847" y="21600"/>
                    <a:pt x="10800" y="21600"/>
                  </a:cubicBezTo>
                  <a:cubicBezTo>
                    <a:pt x="16752" y="21599"/>
                    <a:pt x="21582" y="16783"/>
                    <a:pt x="21599" y="10831"/>
                  </a:cubicBezTo>
                  <a:close/>
                </a:path>
              </a:pathLst>
            </a:cu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32813" name="AutoShape 13"/>
            <p:cNvSpPr>
              <a:spLocks noChangeArrowheads="1"/>
            </p:cNvSpPr>
            <p:nvPr/>
          </p:nvSpPr>
          <p:spPr bwMode="auto">
            <a:xfrm rot="16200000" flipH="1">
              <a:off x="3426" y="2476"/>
              <a:ext cx="1624" cy="240"/>
            </a:xfrm>
            <a:prstGeom prst="triangle">
              <a:avLst>
                <a:gd name="adj" fmla="val 50000"/>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32814" name="Oval 14"/>
            <p:cNvSpPr>
              <a:spLocks noChangeArrowheads="1"/>
            </p:cNvSpPr>
            <p:nvPr/>
          </p:nvSpPr>
          <p:spPr bwMode="auto">
            <a:xfrm>
              <a:off x="2592" y="2562"/>
              <a:ext cx="144" cy="192"/>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332815" name="Oval 15"/>
            <p:cNvSpPr>
              <a:spLocks noChangeArrowheads="1"/>
            </p:cNvSpPr>
            <p:nvPr/>
          </p:nvSpPr>
          <p:spPr bwMode="auto">
            <a:xfrm>
              <a:off x="3168" y="2562"/>
              <a:ext cx="144" cy="192"/>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grpSp>
    </p:spTree>
    <p:extLst>
      <p:ext uri="{BB962C8B-B14F-4D97-AF65-F5344CB8AC3E}">
        <p14:creationId xmlns:p14="http://schemas.microsoft.com/office/powerpoint/2010/main" val="205780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8040" y="485775"/>
            <a:ext cx="8596313" cy="1647825"/>
          </a:xfrm>
        </p:spPr>
        <p:txBody>
          <a:bodyPr/>
          <a:lstStyle/>
          <a:p>
            <a:r>
              <a:rPr lang="en-US" sz="4600" dirty="0"/>
              <a:t>What is Food?</a:t>
            </a:r>
            <a:br>
              <a:rPr lang="en-US" sz="4600" dirty="0"/>
            </a:br>
            <a:r>
              <a:rPr lang="en-US" sz="4600" dirty="0"/>
              <a:t>        </a:t>
            </a:r>
            <a:r>
              <a:rPr lang="en-US" sz="5600" b="1" dirty="0"/>
              <a:t>Macronutrients:</a:t>
            </a:r>
          </a:p>
        </p:txBody>
      </p:sp>
      <p:sp>
        <p:nvSpPr>
          <p:cNvPr id="220163" name="Rectangle 3"/>
          <p:cNvSpPr>
            <a:spLocks noGrp="1" noChangeArrowheads="1"/>
          </p:cNvSpPr>
          <p:nvPr>
            <p:ph type="body" idx="1"/>
          </p:nvPr>
        </p:nvSpPr>
        <p:spPr>
          <a:xfrm>
            <a:off x="2438400" y="2133600"/>
            <a:ext cx="4648200" cy="3962400"/>
          </a:xfrm>
          <a:solidFill>
            <a:schemeClr val="bg1"/>
          </a:solidFill>
          <a:ln w="25400">
            <a:solidFill>
              <a:schemeClr val="bg2"/>
            </a:solidFill>
            <a:miter lim="800000"/>
            <a:headEnd/>
            <a:tailEnd/>
          </a:ln>
        </p:spPr>
        <p:txBody>
          <a:bodyPr tIns="182880"/>
          <a:lstStyle/>
          <a:p>
            <a:pPr algn="ctr">
              <a:lnSpc>
                <a:spcPct val="90000"/>
              </a:lnSpc>
              <a:spcBef>
                <a:spcPct val="30000"/>
              </a:spcBef>
              <a:buFontTx/>
              <a:buNone/>
            </a:pPr>
            <a:r>
              <a:rPr lang="en-US" sz="5400"/>
              <a:t>Protein</a:t>
            </a:r>
          </a:p>
          <a:p>
            <a:pPr algn="ctr">
              <a:lnSpc>
                <a:spcPct val="90000"/>
              </a:lnSpc>
              <a:spcBef>
                <a:spcPct val="10000"/>
              </a:spcBef>
              <a:buFontTx/>
              <a:buNone/>
            </a:pPr>
            <a:r>
              <a:rPr lang="en-US" sz="4000">
                <a:sym typeface="Wingdings 3" pitchFamily="18" charset="2"/>
              </a:rPr>
              <a:t></a:t>
            </a:r>
          </a:p>
          <a:p>
            <a:pPr algn="ctr">
              <a:lnSpc>
                <a:spcPct val="90000"/>
              </a:lnSpc>
              <a:spcBef>
                <a:spcPct val="10000"/>
              </a:spcBef>
              <a:buFontTx/>
              <a:buNone/>
            </a:pPr>
            <a:r>
              <a:rPr lang="en-US" sz="5400">
                <a:sym typeface="Wingdings 3" pitchFamily="18" charset="2"/>
              </a:rPr>
              <a:t>Carbohydrate</a:t>
            </a:r>
          </a:p>
          <a:p>
            <a:pPr algn="ctr">
              <a:lnSpc>
                <a:spcPct val="90000"/>
              </a:lnSpc>
              <a:spcBef>
                <a:spcPct val="10000"/>
              </a:spcBef>
              <a:buFontTx/>
              <a:buNone/>
            </a:pPr>
            <a:r>
              <a:rPr lang="en-US" sz="4000">
                <a:sym typeface="Wingdings 3" pitchFamily="18" charset="2"/>
              </a:rPr>
              <a:t></a:t>
            </a:r>
          </a:p>
          <a:p>
            <a:pPr algn="ctr">
              <a:lnSpc>
                <a:spcPct val="90000"/>
              </a:lnSpc>
              <a:spcBef>
                <a:spcPct val="10000"/>
              </a:spcBef>
              <a:buFontTx/>
              <a:buNone/>
            </a:pPr>
            <a:r>
              <a:rPr lang="en-US" sz="5400">
                <a:sym typeface="Wingdings 3" pitchFamily="18" charset="2"/>
              </a:rPr>
              <a:t>Lipids</a:t>
            </a:r>
          </a:p>
        </p:txBody>
      </p:sp>
      <p:sp>
        <p:nvSpPr>
          <p:cNvPr id="220164" name="Text Box 4"/>
          <p:cNvSpPr txBox="1">
            <a:spLocks noChangeArrowheads="1"/>
          </p:cNvSpPr>
          <p:nvPr/>
        </p:nvSpPr>
        <p:spPr bwMode="auto">
          <a:xfrm>
            <a:off x="7315200" y="2895600"/>
            <a:ext cx="1447800" cy="787400"/>
          </a:xfrm>
          <a:prstGeom prst="rect">
            <a:avLst/>
          </a:prstGeom>
          <a:solidFill>
            <a:srgbClr val="FFFFFF"/>
          </a:solidFill>
          <a:ln w="254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5000" b="0"/>
              <a:t>H</a:t>
            </a:r>
            <a:r>
              <a:rPr lang="en-US" sz="5000" b="0" baseline="-16000"/>
              <a:t>2</a:t>
            </a:r>
            <a:r>
              <a:rPr lang="en-US" sz="5000" b="0"/>
              <a:t>O</a:t>
            </a:r>
          </a:p>
        </p:txBody>
      </p:sp>
    </p:spTree>
    <p:extLst>
      <p:ext uri="{BB962C8B-B14F-4D97-AF65-F5344CB8AC3E}">
        <p14:creationId xmlns:p14="http://schemas.microsoft.com/office/powerpoint/2010/main" val="410173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47687" y="593725"/>
            <a:ext cx="8596313" cy="1463675"/>
          </a:xfrm>
        </p:spPr>
        <p:txBody>
          <a:bodyPr/>
          <a:lstStyle/>
          <a:p>
            <a:r>
              <a:rPr lang="en-US" sz="9000" b="1" dirty="0"/>
              <a:t>Protein</a:t>
            </a:r>
            <a:r>
              <a:rPr lang="en-US" sz="6800" b="1" dirty="0"/>
              <a:t>	</a:t>
            </a:r>
          </a:p>
        </p:txBody>
      </p:sp>
      <p:sp>
        <p:nvSpPr>
          <p:cNvPr id="178179" name="Rectangle 3"/>
          <p:cNvSpPr>
            <a:spLocks noGrp="1" noChangeArrowheads="1"/>
          </p:cNvSpPr>
          <p:nvPr>
            <p:ph type="body" idx="1"/>
          </p:nvPr>
        </p:nvSpPr>
        <p:spPr>
          <a:xfrm>
            <a:off x="990600" y="2057400"/>
            <a:ext cx="8047038" cy="4495800"/>
          </a:xfrm>
        </p:spPr>
        <p:txBody>
          <a:bodyPr/>
          <a:lstStyle/>
          <a:p>
            <a:r>
              <a:rPr lang="en-US" sz="3600" b="1" dirty="0"/>
              <a:t>BUILDING MATERIALS</a:t>
            </a:r>
          </a:p>
          <a:p>
            <a:r>
              <a:rPr lang="en-US" sz="3600" dirty="0"/>
              <a:t>Animal derived and Soy and Lentils</a:t>
            </a:r>
          </a:p>
          <a:p>
            <a:r>
              <a:rPr lang="en-US" sz="3600" dirty="0"/>
              <a:t>Composed of Amino Acids</a:t>
            </a:r>
          </a:p>
          <a:p>
            <a:r>
              <a:rPr lang="en-US" sz="3600" dirty="0"/>
              <a:t>Structure &amp; Enzymes</a:t>
            </a:r>
          </a:p>
          <a:p>
            <a:pPr lvl="1"/>
            <a:r>
              <a:rPr lang="en-US" dirty="0"/>
              <a:t>Structural Materials &amp; Worker Bees</a:t>
            </a:r>
          </a:p>
          <a:p>
            <a:r>
              <a:rPr lang="en-US" sz="3600" dirty="0"/>
              <a:t>Essential Amino Acids: ~9</a:t>
            </a:r>
          </a:p>
          <a:p>
            <a:r>
              <a:rPr lang="en-US" sz="3600" dirty="0"/>
              <a:t>Excess will convert to Sugar</a:t>
            </a:r>
          </a:p>
        </p:txBody>
      </p:sp>
    </p:spTree>
    <p:extLst>
      <p:ext uri="{BB962C8B-B14F-4D97-AF65-F5344CB8AC3E}">
        <p14:creationId xmlns:p14="http://schemas.microsoft.com/office/powerpoint/2010/main" val="30042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517525" y="593725"/>
            <a:ext cx="8596313" cy="1463675"/>
          </a:xfrm>
        </p:spPr>
        <p:txBody>
          <a:bodyPr/>
          <a:lstStyle/>
          <a:p>
            <a:r>
              <a:rPr lang="en-US" sz="9000" b="1" dirty="0"/>
              <a:t>Carbohydrates</a:t>
            </a:r>
          </a:p>
        </p:txBody>
      </p:sp>
      <p:sp>
        <p:nvSpPr>
          <p:cNvPr id="179203" name="Rectangle 3"/>
          <p:cNvSpPr>
            <a:spLocks noGrp="1" noChangeArrowheads="1"/>
          </p:cNvSpPr>
          <p:nvPr>
            <p:ph type="body" idx="1"/>
          </p:nvPr>
        </p:nvSpPr>
        <p:spPr>
          <a:xfrm>
            <a:off x="914400" y="2057400"/>
            <a:ext cx="8199438" cy="4800600"/>
          </a:xfrm>
        </p:spPr>
        <p:txBody>
          <a:bodyPr/>
          <a:lstStyle/>
          <a:p>
            <a:pPr marL="400050" indent="-400050">
              <a:spcBef>
                <a:spcPct val="40000"/>
              </a:spcBef>
            </a:pPr>
            <a:r>
              <a:rPr lang="en-US" sz="4000" b="1" dirty="0"/>
              <a:t>ENERGY</a:t>
            </a:r>
          </a:p>
          <a:p>
            <a:pPr marL="400050" indent="-400050">
              <a:spcBef>
                <a:spcPct val="40000"/>
              </a:spcBef>
            </a:pPr>
            <a:r>
              <a:rPr lang="en-US" sz="2800" dirty="0"/>
              <a:t>Plant derived</a:t>
            </a:r>
          </a:p>
          <a:p>
            <a:pPr marL="400050" indent="-400050">
              <a:spcBef>
                <a:spcPct val="40000"/>
              </a:spcBef>
              <a:buFontTx/>
              <a:buAutoNum type="arabicPeriod"/>
            </a:pPr>
            <a:r>
              <a:rPr lang="en-US" sz="2800" b="1" dirty="0"/>
              <a:t>Sugars</a:t>
            </a:r>
            <a:r>
              <a:rPr lang="en-US" sz="2800" dirty="0"/>
              <a:t>:  mono- and di-saccharides</a:t>
            </a:r>
          </a:p>
          <a:p>
            <a:pPr marL="400050" indent="-400050">
              <a:spcBef>
                <a:spcPct val="40000"/>
              </a:spcBef>
              <a:buFontTx/>
              <a:buAutoNum type="arabicPeriod"/>
            </a:pPr>
            <a:r>
              <a:rPr lang="en-US" sz="2800" b="1" dirty="0"/>
              <a:t>Starch</a:t>
            </a:r>
            <a:r>
              <a:rPr lang="en-US" sz="2800" dirty="0"/>
              <a:t>: long chains of sugar that digest quickly and easily</a:t>
            </a:r>
          </a:p>
          <a:p>
            <a:pPr marL="400050" indent="-400050">
              <a:spcBef>
                <a:spcPct val="40000"/>
              </a:spcBef>
              <a:buFontTx/>
              <a:buAutoNum type="arabicPeriod"/>
            </a:pPr>
            <a:r>
              <a:rPr lang="en-US" sz="2800" b="1" dirty="0"/>
              <a:t>Fiber</a:t>
            </a:r>
            <a:r>
              <a:rPr lang="en-US" sz="2800" dirty="0"/>
              <a:t>: long sugar chains that do NOT digest</a:t>
            </a:r>
          </a:p>
          <a:p>
            <a:pPr marL="400050" indent="-400050">
              <a:spcBef>
                <a:spcPct val="40000"/>
              </a:spcBef>
            </a:pPr>
            <a:r>
              <a:rPr lang="en-US" sz="2800" dirty="0"/>
              <a:t>Excess ENERGY converts to STORED ENERGY…</a:t>
            </a:r>
          </a:p>
        </p:txBody>
      </p:sp>
    </p:spTree>
    <p:extLst>
      <p:ext uri="{BB962C8B-B14F-4D97-AF65-F5344CB8AC3E}">
        <p14:creationId xmlns:p14="http://schemas.microsoft.com/office/powerpoint/2010/main" val="3155800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17525" y="623888"/>
            <a:ext cx="8596313" cy="1585912"/>
          </a:xfrm>
        </p:spPr>
        <p:txBody>
          <a:bodyPr/>
          <a:lstStyle/>
          <a:p>
            <a:r>
              <a:rPr lang="en-US" sz="9800" b="1" dirty="0"/>
              <a:t>Lipids (Fat)</a:t>
            </a:r>
            <a:r>
              <a:rPr lang="en-US" sz="6800" b="1" dirty="0"/>
              <a:t> </a:t>
            </a:r>
          </a:p>
        </p:txBody>
      </p:sp>
      <p:sp>
        <p:nvSpPr>
          <p:cNvPr id="234499" name="Rectangle 3"/>
          <p:cNvSpPr>
            <a:spLocks noGrp="1" noChangeArrowheads="1"/>
          </p:cNvSpPr>
          <p:nvPr>
            <p:ph type="body" idx="1"/>
          </p:nvPr>
        </p:nvSpPr>
        <p:spPr>
          <a:xfrm>
            <a:off x="1066800" y="2209800"/>
            <a:ext cx="8047038" cy="4343400"/>
          </a:xfrm>
        </p:spPr>
        <p:txBody>
          <a:bodyPr/>
          <a:lstStyle/>
          <a:p>
            <a:pPr marL="401638" indent="-401638">
              <a:spcBef>
                <a:spcPct val="40000"/>
              </a:spcBef>
            </a:pPr>
            <a:r>
              <a:rPr lang="en-US" sz="5400" b="1" dirty="0"/>
              <a:t>STORED ENERGY </a:t>
            </a:r>
            <a:r>
              <a:rPr lang="en-US" dirty="0"/>
              <a:t>(generally)</a:t>
            </a:r>
          </a:p>
          <a:p>
            <a:pPr marL="401638" indent="-401638">
              <a:spcBef>
                <a:spcPct val="40000"/>
              </a:spcBef>
            </a:pPr>
            <a:r>
              <a:rPr lang="en-US" sz="4200" dirty="0"/>
              <a:t>Come from plants and animals</a:t>
            </a:r>
          </a:p>
          <a:p>
            <a:pPr marL="401638" indent="-401638">
              <a:spcBef>
                <a:spcPct val="40000"/>
              </a:spcBef>
            </a:pPr>
            <a:r>
              <a:rPr lang="en-US" sz="4200" dirty="0"/>
              <a:t>Fatty acids:  oils and fats</a:t>
            </a:r>
          </a:p>
          <a:p>
            <a:pPr marL="401638" indent="-401638">
              <a:spcBef>
                <a:spcPct val="40000"/>
              </a:spcBef>
            </a:pPr>
            <a:r>
              <a:rPr lang="en-US" sz="4200" dirty="0"/>
              <a:t>Essential Fatty Acids</a:t>
            </a:r>
          </a:p>
        </p:txBody>
      </p:sp>
    </p:spTree>
    <p:extLst>
      <p:ext uri="{BB962C8B-B14F-4D97-AF65-F5344CB8AC3E}">
        <p14:creationId xmlns:p14="http://schemas.microsoft.com/office/powerpoint/2010/main" val="924123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736443"/>
            <a:ext cx="8596313" cy="1015663"/>
          </a:xfrm>
        </p:spPr>
        <p:txBody>
          <a:bodyPr/>
          <a:lstStyle/>
          <a:p>
            <a:r>
              <a:rPr lang="en-US" sz="6000" b="1" dirty="0"/>
              <a:t>Test Time…</a:t>
            </a:r>
          </a:p>
        </p:txBody>
      </p:sp>
      <p:sp>
        <p:nvSpPr>
          <p:cNvPr id="3" name="Content Placeholder 2"/>
          <p:cNvSpPr>
            <a:spLocks noGrp="1"/>
          </p:cNvSpPr>
          <p:nvPr>
            <p:ph idx="1"/>
          </p:nvPr>
        </p:nvSpPr>
        <p:spPr>
          <a:xfrm>
            <a:off x="1066800" y="2057400"/>
            <a:ext cx="7772400" cy="4495800"/>
          </a:xfrm>
        </p:spPr>
        <p:txBody>
          <a:bodyPr/>
          <a:lstStyle/>
          <a:p>
            <a:r>
              <a:rPr lang="en-US" sz="3800" dirty="0"/>
              <a:t>Define </a:t>
            </a:r>
            <a:r>
              <a:rPr lang="en-US" sz="3800" i="1" dirty="0"/>
              <a:t>Nutrition.</a:t>
            </a:r>
          </a:p>
          <a:p>
            <a:r>
              <a:rPr lang="en-US" sz="3800" dirty="0"/>
              <a:t>List the major components of food and their role in metabolism.</a:t>
            </a:r>
          </a:p>
          <a:p>
            <a:r>
              <a:rPr lang="en-US" sz="3800" dirty="0"/>
              <a:t>Discuss how diet can impact healthcare, either to promote health or inhibit health.</a:t>
            </a:r>
          </a:p>
        </p:txBody>
      </p:sp>
    </p:spTree>
    <p:extLst>
      <p:ext uri="{BB962C8B-B14F-4D97-AF65-F5344CB8AC3E}">
        <p14:creationId xmlns:p14="http://schemas.microsoft.com/office/powerpoint/2010/main" val="605298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066800" y="1905000"/>
            <a:ext cx="7772400" cy="4800600"/>
          </a:xfrm>
        </p:spPr>
        <p:txBody>
          <a:bodyPr/>
          <a:lstStyle/>
          <a:p>
            <a:r>
              <a:rPr lang="en-US" i="1" dirty="0"/>
              <a:t>Good and Cheap </a:t>
            </a:r>
            <a:r>
              <a:rPr lang="en-US" sz="2000" dirty="0"/>
              <a:t>by Leanne Brown</a:t>
            </a:r>
            <a:br>
              <a:rPr lang="en-US" sz="2000" dirty="0"/>
            </a:br>
            <a:r>
              <a:rPr lang="en-US" sz="2000" dirty="0">
                <a:hlinkClick r:id="rId2"/>
              </a:rPr>
              <a:t>http://www.leannebrown.com</a:t>
            </a:r>
            <a:endParaRPr lang="en-US" dirty="0"/>
          </a:p>
          <a:p>
            <a:r>
              <a:rPr lang="en-US" dirty="0" err="1"/>
              <a:t>ChooseMyPlate</a:t>
            </a:r>
            <a:r>
              <a:rPr lang="en-US" dirty="0"/>
              <a:t> Daily Tips</a:t>
            </a:r>
            <a:br>
              <a:rPr lang="en-US" dirty="0"/>
            </a:br>
            <a:r>
              <a:rPr lang="en-US" sz="2000" dirty="0">
                <a:solidFill>
                  <a:srgbClr val="0070C0"/>
                </a:solidFill>
                <a:hlinkClick r:id="rId3"/>
              </a:rPr>
              <a:t>http://content.govdelivery.com/accounts/USDACNPP/bulletins/1307c5e</a:t>
            </a:r>
            <a:endParaRPr lang="en-US" sz="2000" dirty="0">
              <a:solidFill>
                <a:srgbClr val="0070C0"/>
              </a:solidFill>
            </a:endParaRPr>
          </a:p>
          <a:p>
            <a:r>
              <a:rPr lang="en-US" dirty="0"/>
              <a:t>Farmers Markets</a:t>
            </a:r>
            <a:br>
              <a:rPr lang="en-US" dirty="0"/>
            </a:br>
            <a:r>
              <a:rPr lang="en-US" sz="2000" dirty="0">
                <a:hlinkClick r:id="rId4"/>
              </a:rPr>
              <a:t>http://www.farmfreshsewi.org/index.htm</a:t>
            </a:r>
            <a:endParaRPr lang="en-US" sz="2000" dirty="0"/>
          </a:p>
          <a:p>
            <a:r>
              <a:rPr lang="en-US" dirty="0"/>
              <a:t>Wisconsin Food Manager Certification</a:t>
            </a:r>
            <a:br>
              <a:rPr lang="en-US" dirty="0"/>
            </a:br>
            <a:r>
              <a:rPr lang="en-US" sz="2000" dirty="0">
                <a:hlinkClick r:id="rId5"/>
              </a:rPr>
              <a:t>https://www.dhs.wisconsin.gov/fsrl/certificates.htm</a:t>
            </a:r>
            <a:endParaRPr lang="en-US" dirty="0">
              <a:hlinkClick r:id="rId5"/>
            </a:endParaRPr>
          </a:p>
          <a:p>
            <a:r>
              <a:rPr lang="en-US" dirty="0"/>
              <a:t>Food Handling and Management</a:t>
            </a:r>
            <a:br>
              <a:rPr lang="en-US" dirty="0"/>
            </a:br>
            <a:r>
              <a:rPr lang="en-US" sz="2000" dirty="0">
                <a:hlinkClick r:id="rId6"/>
              </a:rPr>
              <a:t>https://www.servsafe.com/home</a:t>
            </a:r>
            <a:endParaRPr lang="en-US" sz="2000" dirty="0"/>
          </a:p>
        </p:txBody>
      </p:sp>
    </p:spTree>
    <p:extLst>
      <p:ext uri="{BB962C8B-B14F-4D97-AF65-F5344CB8AC3E}">
        <p14:creationId xmlns:p14="http://schemas.microsoft.com/office/powerpoint/2010/main" val="4193982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17525" y="381000"/>
            <a:ext cx="8596313" cy="6001643"/>
          </a:xfrm>
        </p:spPr>
        <p:txBody>
          <a:bodyPr/>
          <a:lstStyle/>
          <a:p>
            <a:pPr algn="ctr" eaLnBrk="1" hangingPunct="1"/>
            <a:r>
              <a:rPr lang="en-US" altLang="en-US" sz="9600" b="1" dirty="0"/>
              <a:t>Be Proactive…</a:t>
            </a:r>
            <a:br>
              <a:rPr lang="en-US" altLang="en-US" sz="9600" b="1" dirty="0"/>
            </a:br>
            <a:r>
              <a:rPr lang="en-US" altLang="en-US" sz="9600" dirty="0"/>
              <a:t>Model </a:t>
            </a:r>
            <a:br>
              <a:rPr lang="en-US" altLang="en-US" sz="9600" dirty="0"/>
            </a:br>
            <a:r>
              <a:rPr lang="en-US" altLang="en-US" sz="9600" dirty="0"/>
              <a:t>Healthy Behavior!!</a:t>
            </a:r>
          </a:p>
        </p:txBody>
      </p:sp>
    </p:spTree>
    <p:extLst>
      <p:ext uri="{BB962C8B-B14F-4D97-AF65-F5344CB8AC3E}">
        <p14:creationId xmlns:p14="http://schemas.microsoft.com/office/powerpoint/2010/main" val="342394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58153" y="958850"/>
            <a:ext cx="8596313" cy="1555750"/>
          </a:xfrm>
        </p:spPr>
        <p:txBody>
          <a:bodyPr/>
          <a:lstStyle/>
          <a:p>
            <a:pPr eaLnBrk="1" hangingPunct="1"/>
            <a:r>
              <a:rPr lang="en-US" altLang="en-US" sz="9600" b="1" dirty="0"/>
              <a:t>Remember:</a:t>
            </a:r>
          </a:p>
        </p:txBody>
      </p:sp>
      <p:sp>
        <p:nvSpPr>
          <p:cNvPr id="189443" name="Rectangle 3"/>
          <p:cNvSpPr>
            <a:spLocks noGrp="1" noChangeArrowheads="1"/>
          </p:cNvSpPr>
          <p:nvPr>
            <p:ph type="body" idx="1"/>
          </p:nvPr>
        </p:nvSpPr>
        <p:spPr>
          <a:xfrm>
            <a:off x="838200" y="2514600"/>
            <a:ext cx="8275638" cy="3276600"/>
          </a:xfrm>
        </p:spPr>
        <p:txBody>
          <a:bodyPr>
            <a:normAutofit lnSpcReduction="10000"/>
          </a:bodyPr>
          <a:lstStyle/>
          <a:p>
            <a:pPr algn="ctr" eaLnBrk="1" hangingPunct="1">
              <a:lnSpc>
                <a:spcPct val="90000"/>
              </a:lnSpc>
              <a:buFontTx/>
              <a:buNone/>
              <a:defRPr/>
            </a:pPr>
            <a:r>
              <a:rPr lang="en-US" sz="8400" b="1"/>
              <a:t>No Free Lunch!</a:t>
            </a:r>
          </a:p>
          <a:p>
            <a:pPr algn="ctr" eaLnBrk="1" hangingPunct="1">
              <a:lnSpc>
                <a:spcPct val="90000"/>
              </a:lnSpc>
              <a:spcBef>
                <a:spcPct val="0"/>
              </a:spcBef>
              <a:buFontTx/>
              <a:buNone/>
              <a:defRPr/>
            </a:pPr>
            <a:r>
              <a:rPr lang="en-US" sz="16100" b="1">
                <a:solidFill>
                  <a:srgbClr val="FFFF00"/>
                </a:solidFill>
                <a:effectLst>
                  <a:outerShdw blurRad="38100" dist="38100" dir="2700000" algn="tl">
                    <a:srgbClr val="000000"/>
                  </a:outerShdw>
                </a:effectLst>
                <a:sym typeface="Wingdings" pitchFamily="2" charset="2"/>
              </a:rPr>
              <a:t></a:t>
            </a:r>
            <a:endParaRPr lang="en-US" sz="16100" b="1">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765148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332" y="253685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B</a:t>
            </a:r>
          </a:p>
        </p:txBody>
      </p:sp>
      <p:sp>
        <p:nvSpPr>
          <p:cNvPr id="5" name="TextBox 4"/>
          <p:cNvSpPr txBox="1"/>
          <p:nvPr/>
        </p:nvSpPr>
        <p:spPr>
          <a:xfrm>
            <a:off x="3271168" y="253685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R</a:t>
            </a:r>
          </a:p>
        </p:txBody>
      </p:sp>
      <p:sp>
        <p:nvSpPr>
          <p:cNvPr id="6" name="TextBox 5"/>
          <p:cNvSpPr txBox="1"/>
          <p:nvPr/>
        </p:nvSpPr>
        <p:spPr>
          <a:xfrm>
            <a:off x="4144005" y="253685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E</a:t>
            </a:r>
          </a:p>
        </p:txBody>
      </p:sp>
      <p:sp>
        <p:nvSpPr>
          <p:cNvPr id="9" name="TextBox 8"/>
          <p:cNvSpPr txBox="1"/>
          <p:nvPr/>
        </p:nvSpPr>
        <p:spPr>
          <a:xfrm>
            <a:off x="5016841" y="2536853"/>
            <a:ext cx="872837" cy="1200329"/>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A</a:t>
            </a:r>
          </a:p>
        </p:txBody>
      </p:sp>
      <p:sp>
        <p:nvSpPr>
          <p:cNvPr id="10" name="TextBox 9"/>
          <p:cNvSpPr txBox="1"/>
          <p:nvPr/>
        </p:nvSpPr>
        <p:spPr>
          <a:xfrm>
            <a:off x="5889678" y="2536852"/>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K</a:t>
            </a:r>
          </a:p>
        </p:txBody>
      </p:sp>
    </p:spTree>
    <p:extLst>
      <p:ext uri="{BB962C8B-B14F-4D97-AF65-F5344CB8AC3E}">
        <p14:creationId xmlns:p14="http://schemas.microsoft.com/office/powerpoint/2010/main" val="40155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43822043"/>
              </p:ext>
            </p:extLst>
          </p:nvPr>
        </p:nvGraphicFramePr>
        <p:xfrm>
          <a:off x="230239" y="865035"/>
          <a:ext cx="8481499" cy="5153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18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38" y="2857484"/>
            <a:ext cx="6109856" cy="1790700"/>
          </a:xfrm>
        </p:spPr>
        <p:txBody>
          <a:bodyPr/>
          <a:lstStyle/>
          <a:p>
            <a:r>
              <a:rPr lang="en-US" dirty="0">
                <a:solidFill>
                  <a:srgbClr val="1C1C1C"/>
                </a:solidFill>
              </a:rPr>
              <a:t>Gorilla</a:t>
            </a:r>
          </a:p>
        </p:txBody>
      </p:sp>
      <p:sp>
        <p:nvSpPr>
          <p:cNvPr id="3" name="Subtitle 2"/>
          <p:cNvSpPr>
            <a:spLocks noGrp="1"/>
          </p:cNvSpPr>
          <p:nvPr>
            <p:ph type="subTitle" idx="1"/>
          </p:nvPr>
        </p:nvSpPr>
        <p:spPr>
          <a:xfrm>
            <a:off x="1080325" y="4707345"/>
            <a:ext cx="6609279" cy="1241822"/>
          </a:xfrm>
        </p:spPr>
        <p:txBody>
          <a:bodyPr>
            <a:normAutofit/>
          </a:bodyPr>
          <a:lstStyle/>
          <a:p>
            <a:r>
              <a:rPr lang="en-US" sz="2400" b="0" i="1" dirty="0">
                <a:solidFill>
                  <a:schemeClr val="tx1">
                    <a:lumMod val="85000"/>
                    <a:lumOff val="15000"/>
                  </a:schemeClr>
                </a:solidFill>
              </a:rPr>
              <a:t>Outreach Specialist, University of Wisconsin-Center for Tobacco Research and Intervention</a:t>
            </a:r>
            <a:endParaRPr lang="en-US" sz="2400" dirty="0"/>
          </a:p>
        </p:txBody>
      </p:sp>
      <p:sp>
        <p:nvSpPr>
          <p:cNvPr id="4" name="TextBox 3"/>
          <p:cNvSpPr txBox="1"/>
          <p:nvPr/>
        </p:nvSpPr>
        <p:spPr>
          <a:xfrm>
            <a:off x="1330038" y="279832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A</a:t>
            </a:r>
          </a:p>
        </p:txBody>
      </p:sp>
      <p:sp>
        <p:nvSpPr>
          <p:cNvPr id="5" name="TextBox 4"/>
          <p:cNvSpPr txBox="1"/>
          <p:nvPr/>
        </p:nvSpPr>
        <p:spPr>
          <a:xfrm>
            <a:off x="2202874" y="279832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L</a:t>
            </a:r>
          </a:p>
        </p:txBody>
      </p:sp>
      <p:sp>
        <p:nvSpPr>
          <p:cNvPr id="6" name="TextBox 5"/>
          <p:cNvSpPr txBox="1"/>
          <p:nvPr/>
        </p:nvSpPr>
        <p:spPr>
          <a:xfrm>
            <a:off x="3075711" y="279832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L</a:t>
            </a:r>
          </a:p>
        </p:txBody>
      </p:sp>
      <p:cxnSp>
        <p:nvCxnSpPr>
          <p:cNvPr id="8" name="Straight Connector 7"/>
          <p:cNvCxnSpPr/>
          <p:nvPr/>
        </p:nvCxnSpPr>
        <p:spPr>
          <a:xfrm>
            <a:off x="1207945" y="4589022"/>
            <a:ext cx="6354041" cy="0"/>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48547" y="2798323"/>
            <a:ext cx="872837" cy="1200329"/>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I</a:t>
            </a:r>
          </a:p>
        </p:txBody>
      </p:sp>
      <p:sp>
        <p:nvSpPr>
          <p:cNvPr id="10" name="TextBox 9"/>
          <p:cNvSpPr txBox="1"/>
          <p:nvPr/>
        </p:nvSpPr>
        <p:spPr>
          <a:xfrm>
            <a:off x="4821384" y="2798322"/>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S</a:t>
            </a:r>
          </a:p>
        </p:txBody>
      </p:sp>
      <p:sp>
        <p:nvSpPr>
          <p:cNvPr id="11" name="TextBox 10"/>
          <p:cNvSpPr txBox="1"/>
          <p:nvPr/>
        </p:nvSpPr>
        <p:spPr>
          <a:xfrm>
            <a:off x="5694220" y="2798322"/>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O</a:t>
            </a:r>
          </a:p>
        </p:txBody>
      </p:sp>
      <p:sp>
        <p:nvSpPr>
          <p:cNvPr id="12" name="TextBox 11"/>
          <p:cNvSpPr txBox="1"/>
          <p:nvPr/>
        </p:nvSpPr>
        <p:spPr>
          <a:xfrm>
            <a:off x="6567057" y="2798322"/>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N</a:t>
            </a:r>
          </a:p>
        </p:txBody>
      </p:sp>
      <p:sp>
        <p:nvSpPr>
          <p:cNvPr id="13" name="Title 3"/>
          <p:cNvSpPr txBox="1">
            <a:spLocks/>
          </p:cNvSpPr>
          <p:nvPr/>
        </p:nvSpPr>
        <p:spPr>
          <a:xfrm>
            <a:off x="-124283" y="677284"/>
            <a:ext cx="9018494" cy="153066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chemeClr val="accent2"/>
                </a:solidFill>
                <a:latin typeface="Cambria" panose="02040503050406030204" pitchFamily="18" charset="0"/>
                <a:ea typeface="+mj-ea"/>
                <a:cs typeface="+mj-cs"/>
              </a:defRPr>
            </a:lvl1pPr>
          </a:lstStyle>
          <a:p>
            <a:r>
              <a:rPr lang="en-US" sz="4000" dirty="0">
                <a:solidFill>
                  <a:schemeClr val="accent3"/>
                </a:solidFill>
              </a:rPr>
              <a:t>Behavioral Health &amp;</a:t>
            </a:r>
            <a:br>
              <a:rPr lang="en-US" sz="4000" dirty="0">
                <a:solidFill>
                  <a:schemeClr val="accent3"/>
                </a:solidFill>
              </a:rPr>
            </a:br>
            <a:r>
              <a:rPr lang="en-US" sz="4000" dirty="0">
                <a:solidFill>
                  <a:schemeClr val="accent3"/>
                </a:solidFill>
              </a:rPr>
              <a:t>Tobacco Dependence Treatment</a:t>
            </a:r>
          </a:p>
        </p:txBody>
      </p:sp>
    </p:spTree>
    <p:extLst>
      <p:ext uri="{BB962C8B-B14F-4D97-AF65-F5344CB8AC3E}">
        <p14:creationId xmlns:p14="http://schemas.microsoft.com/office/powerpoint/2010/main" val="767059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solidFill>
                  <a:schemeClr val="accent3"/>
                </a:solidFill>
                <a:effectLst>
                  <a:outerShdw blurRad="38100" dist="38100" dir="2700000" algn="tl">
                    <a:srgbClr val="000000">
                      <a:alpha val="43137"/>
                    </a:srgbClr>
                  </a:outerShdw>
                </a:effectLst>
              </a:rPr>
              <a:t>Behavioral Health and </a:t>
            </a:r>
            <a:br>
              <a:rPr lang="en-US" sz="4800" dirty="0">
                <a:solidFill>
                  <a:schemeClr val="accent3"/>
                </a:solidFill>
                <a:effectLst>
                  <a:outerShdw blurRad="38100" dist="38100" dir="2700000" algn="tl">
                    <a:srgbClr val="000000">
                      <a:alpha val="43137"/>
                    </a:srgbClr>
                  </a:outerShdw>
                </a:effectLst>
              </a:rPr>
            </a:br>
            <a:r>
              <a:rPr lang="en-US" sz="4800" dirty="0">
                <a:solidFill>
                  <a:schemeClr val="accent3"/>
                </a:solidFill>
                <a:effectLst>
                  <a:outerShdw blurRad="38100" dist="38100" dir="2700000" algn="tl">
                    <a:srgbClr val="000000">
                      <a:alpha val="43137"/>
                    </a:srgbClr>
                  </a:outerShdw>
                </a:effectLst>
              </a:rPr>
              <a:t>Tobacco Dependence Treatment</a:t>
            </a:r>
            <a:endParaRPr lang="en-US" dirty="0">
              <a:solidFill>
                <a:schemeClr val="accent3"/>
              </a:solidFill>
            </a:endParaRPr>
          </a:p>
        </p:txBody>
      </p:sp>
      <p:sp>
        <p:nvSpPr>
          <p:cNvPr id="5" name="Subtitle 4"/>
          <p:cNvSpPr>
            <a:spLocks noGrp="1"/>
          </p:cNvSpPr>
          <p:nvPr>
            <p:ph type="subTitle" idx="1"/>
          </p:nvPr>
        </p:nvSpPr>
        <p:spPr/>
        <p:txBody>
          <a:bodyPr>
            <a:normAutofit/>
          </a:bodyPr>
          <a:lstStyle/>
          <a:p>
            <a:r>
              <a:rPr lang="en-US" sz="2400" b="0" i="1" dirty="0">
                <a:solidFill>
                  <a:schemeClr val="tx1">
                    <a:lumMod val="85000"/>
                    <a:lumOff val="15000"/>
                  </a:schemeClr>
                </a:solidFill>
              </a:rPr>
              <a:t>Allison Gorrilla, MPH</a:t>
            </a:r>
            <a:br>
              <a:rPr lang="en-US" sz="2400" b="0" i="1" dirty="0">
                <a:solidFill>
                  <a:schemeClr val="tx1">
                    <a:lumMod val="85000"/>
                    <a:lumOff val="15000"/>
                  </a:schemeClr>
                </a:solidFill>
              </a:rPr>
            </a:br>
            <a:r>
              <a:rPr lang="en-US" sz="2400" b="0" i="1" dirty="0">
                <a:solidFill>
                  <a:schemeClr val="tx1">
                    <a:lumMod val="85000"/>
                    <a:lumOff val="15000"/>
                  </a:schemeClr>
                </a:solidFill>
              </a:rPr>
              <a:t>Outreach Specialist</a:t>
            </a:r>
          </a:p>
          <a:p>
            <a:r>
              <a:rPr lang="en-US" sz="2400" b="0" i="1" dirty="0">
                <a:solidFill>
                  <a:schemeClr val="tx1">
                    <a:lumMod val="85000"/>
                    <a:lumOff val="15000"/>
                  </a:schemeClr>
                </a:solidFill>
              </a:rPr>
              <a:t>University of Wisconsin-Center for Tobacco Research and Intervention</a:t>
            </a:r>
            <a:endParaRPr lang="en-US" sz="2400" dirty="0"/>
          </a:p>
        </p:txBody>
      </p:sp>
    </p:spTree>
    <p:extLst>
      <p:ext uri="{BB962C8B-B14F-4D97-AF65-F5344CB8AC3E}">
        <p14:creationId xmlns:p14="http://schemas.microsoft.com/office/powerpoint/2010/main" val="68630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effectLst>
                  <a:outerShdw blurRad="38100" dist="38100" dir="2700000" algn="tl">
                    <a:srgbClr val="000000">
                      <a:alpha val="43137"/>
                    </a:srgbClr>
                  </a:outerShdw>
                </a:effectLst>
              </a:rPr>
              <a:t>Learning Objectives:</a:t>
            </a:r>
            <a:endParaRPr lang="en-US" dirty="0"/>
          </a:p>
        </p:txBody>
      </p:sp>
      <p:sp>
        <p:nvSpPr>
          <p:cNvPr id="7" name="Content Placeholder 6"/>
          <p:cNvSpPr>
            <a:spLocks noGrp="1"/>
          </p:cNvSpPr>
          <p:nvPr>
            <p:ph idx="1"/>
          </p:nvPr>
        </p:nvSpPr>
        <p:spPr>
          <a:xfrm>
            <a:off x="416337" y="2174239"/>
            <a:ext cx="8311325" cy="5324535"/>
          </a:xfrm>
          <a:prstGeom prst="rect">
            <a:avLst/>
          </a:prstGeom>
        </p:spPr>
        <p:txBody>
          <a:bodyPr wrap="square">
            <a:spAutoFit/>
          </a:bodyPr>
          <a:lstStyle/>
          <a:p>
            <a:endParaRPr lang="en-US" sz="2000" dirty="0"/>
          </a:p>
          <a:p>
            <a:r>
              <a:rPr lang="en-US" sz="2000" dirty="0"/>
              <a:t>Explain the benefits of  treating dependence tobacco as part of comprehensive, individualized behavioral health treatment planning</a:t>
            </a:r>
          </a:p>
          <a:p>
            <a:endParaRPr lang="en-US" sz="2000" dirty="0"/>
          </a:p>
          <a:p>
            <a:r>
              <a:rPr lang="en-US" sz="2000" dirty="0"/>
              <a:t>Understand how you can utilize evidence-based tobacco dependence treatment integration strategies to help people quit and remain quit</a:t>
            </a:r>
          </a:p>
          <a:p>
            <a:pPr marL="342900" indent="-342900">
              <a:buFont typeface="Arial" panose="020B0604020202020204" pitchFamily="34" charset="0"/>
              <a:buChar char="•"/>
            </a:pPr>
            <a:endParaRPr lang="en-US" sz="2000" dirty="0"/>
          </a:p>
          <a:p>
            <a:r>
              <a:rPr lang="en-US" sz="2000" dirty="0"/>
              <a:t>Identify the aim, work, and resources of  WiNTiP - Wisconsin Nicotine Treatment Integration Project (HelpUsQuit.org)</a:t>
            </a:r>
          </a:p>
          <a:p>
            <a:endParaRPr lang="en-US" sz="2000" dirty="0"/>
          </a:p>
          <a:p>
            <a:pPr marL="342900" indent="-342900">
              <a:buFont typeface="Arial" panose="020B0604020202020204" pitchFamily="34" charset="0"/>
              <a:buChar char="•"/>
            </a:pPr>
            <a:endParaRPr lang="en-US" sz="2000" dirty="0">
              <a:solidFill>
                <a:schemeClr val="accent1"/>
              </a:solidFill>
            </a:endParaRPr>
          </a:p>
          <a:p>
            <a:endParaRPr lang="en-US" sz="2000" dirty="0">
              <a:solidFill>
                <a:schemeClr val="accent1"/>
              </a:solidFill>
            </a:endParaRPr>
          </a:p>
          <a:p>
            <a:pPr lvl="2"/>
            <a:endParaRPr lang="en-US" sz="2000" dirty="0">
              <a:solidFill>
                <a:schemeClr val="accent1"/>
              </a:solidFill>
            </a:endParaRPr>
          </a:p>
          <a:p>
            <a:pPr marL="285750" indent="-285750">
              <a:buFont typeface="Arial" pitchFamily="34" charset="0"/>
              <a:buChar char="•"/>
              <a:defRPr/>
            </a:pPr>
            <a:endParaRPr lang="en-US" sz="2000" dirty="0"/>
          </a:p>
          <a:p>
            <a:pPr>
              <a:defRPr/>
            </a:pPr>
            <a:endParaRPr lang="en-US" sz="2000" dirty="0"/>
          </a:p>
        </p:txBody>
      </p:sp>
    </p:spTree>
    <p:extLst>
      <p:ext uri="{BB962C8B-B14F-4D97-AF65-F5344CB8AC3E}">
        <p14:creationId xmlns:p14="http://schemas.microsoft.com/office/powerpoint/2010/main" val="1935030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22" y="884732"/>
            <a:ext cx="8099014" cy="1030220"/>
          </a:xfrm>
        </p:spPr>
        <p:txBody>
          <a:bodyPr>
            <a:normAutofit fontScale="90000"/>
          </a:bodyPr>
          <a:lstStyle/>
          <a:p>
            <a:pPr lvl="0" algn="ctr"/>
            <a:r>
              <a:rPr lang="en-US" sz="3600" dirty="0">
                <a:effectLst>
                  <a:outerShdw blurRad="38100" dist="38100" dir="2700000" algn="tl">
                    <a:srgbClr val="000000">
                      <a:alpha val="43137"/>
                    </a:srgbClr>
                  </a:outerShdw>
                </a:effectLst>
                <a:latin typeface="Arial" pitchFamily="34" charset="0"/>
              </a:rPr>
              <a:t>Smoking Prevalence Among Adults</a:t>
            </a:r>
            <a:br>
              <a:rPr lang="en-US" sz="3600" dirty="0">
                <a:effectLst>
                  <a:outerShdw blurRad="38100" dist="38100" dir="2700000" algn="tl">
                    <a:srgbClr val="000000">
                      <a:alpha val="43137"/>
                    </a:srgbClr>
                  </a:outerShdw>
                </a:effectLst>
                <a:latin typeface="Arial" pitchFamily="34" charset="0"/>
              </a:rPr>
            </a:br>
            <a:r>
              <a:rPr lang="en-US" sz="3600" dirty="0">
                <a:effectLst>
                  <a:outerShdw blurRad="38100" dist="38100" dir="2700000" algn="tl">
                    <a:srgbClr val="000000">
                      <a:alpha val="43137"/>
                    </a:srgbClr>
                  </a:outerShdw>
                </a:effectLst>
                <a:latin typeface="Arial" pitchFamily="34" charset="0"/>
              </a:rPr>
              <a:t>18 and Older, United States, 1965-2012</a:t>
            </a:r>
            <a:br>
              <a:rPr lang="en-US" sz="3600" dirty="0">
                <a:solidFill>
                  <a:srgbClr val="C00000"/>
                </a:solidFill>
                <a:effectLst>
                  <a:outerShdw blurRad="38100" dist="38100" dir="2700000" algn="tl">
                    <a:srgbClr val="000000">
                      <a:alpha val="43137"/>
                    </a:srgbClr>
                  </a:outerShdw>
                </a:effectLst>
                <a:latin typeface="Arial" pitchFamily="34" charset="0"/>
              </a:rPr>
            </a:br>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34248"/>
            <a:ext cx="8007036" cy="4337952"/>
          </a:xfrm>
          <a:prstGeom prst="rect">
            <a:avLst/>
          </a:prstGeom>
        </p:spPr>
      </p:pic>
      <p:sp>
        <p:nvSpPr>
          <p:cNvPr id="7" name="TextBox 6"/>
          <p:cNvSpPr txBox="1"/>
          <p:nvPr/>
        </p:nvSpPr>
        <p:spPr>
          <a:xfrm>
            <a:off x="5392608" y="3349841"/>
            <a:ext cx="2161823" cy="415498"/>
          </a:xfrm>
          <a:prstGeom prst="rect">
            <a:avLst/>
          </a:prstGeom>
          <a:solidFill>
            <a:schemeClr val="bg1"/>
          </a:solidFill>
          <a:ln>
            <a:solidFill>
              <a:schemeClr val="tx1"/>
            </a:solidFill>
          </a:ln>
        </p:spPr>
        <p:txBody>
          <a:bodyPr wrap="square" rtlCol="0">
            <a:spAutoFit/>
          </a:bodyPr>
          <a:lstStyle/>
          <a:p>
            <a:pPr algn="ctr"/>
            <a:r>
              <a:rPr lang="en-US" sz="2100" b="1" dirty="0">
                <a:latin typeface="+mj-lt"/>
              </a:rPr>
              <a:t>2014 = 17.8%</a:t>
            </a:r>
          </a:p>
        </p:txBody>
      </p:sp>
    </p:spTree>
    <p:extLst>
      <p:ext uri="{BB962C8B-B14F-4D97-AF65-F5344CB8AC3E}">
        <p14:creationId xmlns:p14="http://schemas.microsoft.com/office/powerpoint/2010/main" val="2457524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Prevalence of Nicotine Dependence in Co-Occurring Disorders</a:t>
            </a:r>
          </a:p>
        </p:txBody>
      </p:sp>
      <p:sp>
        <p:nvSpPr>
          <p:cNvPr id="3" name="Content Placeholder 2"/>
          <p:cNvSpPr>
            <a:spLocks noGrp="1"/>
          </p:cNvSpPr>
          <p:nvPr>
            <p:ph idx="1"/>
          </p:nvPr>
        </p:nvSpPr>
        <p:spPr/>
        <p:txBody>
          <a:bodyPr/>
          <a:lstStyle/>
          <a:p>
            <a:r>
              <a:rPr lang="en-US" sz="2400" dirty="0"/>
              <a:t>Tobacco use of individuals with mental heath/substance use disorders continue to smoke at high rates - </a:t>
            </a:r>
            <a:r>
              <a:rPr lang="en-US" sz="2400" dirty="0">
                <a:cs typeface="Arial" panose="020B0604020202020204" pitchFamily="34" charset="0"/>
              </a:rPr>
              <a:t>about 41%</a:t>
            </a:r>
          </a:p>
          <a:p>
            <a:r>
              <a:rPr lang="en-US" sz="2400" dirty="0"/>
              <a:t>Individuals living with behavioral health conditions are dying up to 25 years earlier than the general population </a:t>
            </a:r>
          </a:p>
          <a:p>
            <a:pPr lvl="1"/>
            <a:r>
              <a:rPr lang="en-US" dirty="0">
                <a:solidFill>
                  <a:schemeClr val="accent2"/>
                </a:solidFill>
              </a:rPr>
              <a:t>Often due to tobacco related diseases – cancer, heart disease, lung disease</a:t>
            </a:r>
          </a:p>
          <a:p>
            <a:r>
              <a:rPr lang="en-US" sz="2400" dirty="0"/>
              <a:t>More likely to die from this disease than from their drug and/or alcohol use</a:t>
            </a:r>
          </a:p>
          <a:p>
            <a:pPr marL="171450" lvl="1">
              <a:spcBef>
                <a:spcPts val="750"/>
              </a:spcBef>
            </a:pPr>
            <a:r>
              <a:rPr lang="en-US" sz="2400" dirty="0">
                <a:cs typeface="Arial" panose="020B0604020202020204" pitchFamily="34" charset="0"/>
              </a:rPr>
              <a:t>This population consumes 45% of cigarettes smoked</a:t>
            </a:r>
          </a:p>
          <a:p>
            <a:endParaRPr lang="en-US" sz="2400" dirty="0"/>
          </a:p>
          <a:p>
            <a:endParaRPr lang="en-US" sz="2000" dirty="0">
              <a:cs typeface="Arial" panose="020B0604020202020204" pitchFamily="34" charset="0"/>
            </a:endParaRPr>
          </a:p>
        </p:txBody>
      </p:sp>
    </p:spTree>
    <p:extLst>
      <p:ext uri="{BB962C8B-B14F-4D97-AF65-F5344CB8AC3E}">
        <p14:creationId xmlns:p14="http://schemas.microsoft.com/office/powerpoint/2010/main" val="3257483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9398" y="1994851"/>
            <a:ext cx="4896225" cy="3997325"/>
          </a:xfrm>
          <a:prstGeom prst="rect">
            <a:avLst/>
          </a:prstGeom>
        </p:spPr>
      </p:pic>
      <p:sp>
        <p:nvSpPr>
          <p:cNvPr id="5" name="Title 1"/>
          <p:cNvSpPr>
            <a:spLocks noGrp="1"/>
          </p:cNvSpPr>
          <p:nvPr>
            <p:ph type="title"/>
          </p:nvPr>
        </p:nvSpPr>
        <p:spPr/>
        <p:txBody>
          <a:bodyPr/>
          <a:lstStyle/>
          <a:p>
            <a:pPr algn="ctr"/>
            <a:r>
              <a:rPr lang="en-US" dirty="0"/>
              <a:t>Prevalence of Nicotine Dependence in Co-Occurring Disorders</a:t>
            </a:r>
          </a:p>
        </p:txBody>
      </p:sp>
    </p:spTree>
    <p:extLst>
      <p:ext uri="{BB962C8B-B14F-4D97-AF65-F5344CB8AC3E}">
        <p14:creationId xmlns:p14="http://schemas.microsoft.com/office/powerpoint/2010/main" val="452338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4762" y="2174875"/>
            <a:ext cx="6834475" cy="3997325"/>
          </a:xfrm>
          <a:prstGeom prst="rect">
            <a:avLst/>
          </a:prstGeom>
        </p:spPr>
      </p:pic>
      <p:sp>
        <p:nvSpPr>
          <p:cNvPr id="5" name="Title 1"/>
          <p:cNvSpPr>
            <a:spLocks noGrp="1"/>
          </p:cNvSpPr>
          <p:nvPr>
            <p:ph type="title"/>
          </p:nvPr>
        </p:nvSpPr>
        <p:spPr/>
        <p:txBody>
          <a:bodyPr/>
          <a:lstStyle/>
          <a:p>
            <a:pPr algn="ctr"/>
            <a:r>
              <a:rPr lang="en-US" dirty="0"/>
              <a:t>Prevalence of Nicotine Dependence in Co-Occurring Disorders</a:t>
            </a:r>
          </a:p>
        </p:txBody>
      </p:sp>
    </p:spTree>
    <p:extLst>
      <p:ext uri="{BB962C8B-B14F-4D97-AF65-F5344CB8AC3E}">
        <p14:creationId xmlns:p14="http://schemas.microsoft.com/office/powerpoint/2010/main" val="1886754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Perceived and Real Barriers to Treatment</a:t>
            </a:r>
          </a:p>
        </p:txBody>
      </p:sp>
      <p:sp>
        <p:nvSpPr>
          <p:cNvPr id="3" name="Content Placeholder 2"/>
          <p:cNvSpPr>
            <a:spLocks noGrp="1"/>
          </p:cNvSpPr>
          <p:nvPr>
            <p:ph idx="1"/>
          </p:nvPr>
        </p:nvSpPr>
        <p:spPr/>
        <p:txBody>
          <a:bodyPr/>
          <a:lstStyle/>
          <a:p>
            <a:r>
              <a:rPr lang="en-US" dirty="0"/>
              <a:t>History of tobacco us in mental health and addictions treatment</a:t>
            </a:r>
          </a:p>
          <a:p>
            <a:r>
              <a:rPr lang="en-US" dirty="0"/>
              <a:t>Perceptions that quitting smoking will worsen mental health recovery</a:t>
            </a:r>
          </a:p>
          <a:p>
            <a:pPr lvl="1"/>
            <a:r>
              <a:rPr lang="en-US" dirty="0"/>
              <a:t>Tobacco is necessary self-medication for the mentally ill</a:t>
            </a:r>
          </a:p>
          <a:p>
            <a:r>
              <a:rPr lang="en-US" dirty="0"/>
              <a:t>Concern that smoking cessation will interfere with abstinence from other substances</a:t>
            </a:r>
          </a:p>
          <a:p>
            <a:r>
              <a:rPr lang="en-US" dirty="0"/>
              <a:t>Perception that those with mental illness/SUD are not interested or able to quit</a:t>
            </a:r>
          </a:p>
        </p:txBody>
      </p:sp>
    </p:spTree>
    <p:extLst>
      <p:ext uri="{BB962C8B-B14F-4D97-AF65-F5344CB8AC3E}">
        <p14:creationId xmlns:p14="http://schemas.microsoft.com/office/powerpoint/2010/main" val="2055694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Rationale for Nicotine Dependence Treatment</a:t>
            </a:r>
          </a:p>
        </p:txBody>
      </p:sp>
      <p:sp>
        <p:nvSpPr>
          <p:cNvPr id="3" name="Content Placeholder 2"/>
          <p:cNvSpPr>
            <a:spLocks noGrp="1"/>
          </p:cNvSpPr>
          <p:nvPr>
            <p:ph idx="1"/>
          </p:nvPr>
        </p:nvSpPr>
        <p:spPr/>
        <p:txBody>
          <a:bodyPr/>
          <a:lstStyle/>
          <a:p>
            <a:r>
              <a:rPr lang="en-US" dirty="0"/>
              <a:t>As likely as the general population to WANT quit.</a:t>
            </a:r>
          </a:p>
          <a:p>
            <a:r>
              <a:rPr lang="en-US" dirty="0"/>
              <a:t>More intensive, tailored treatment is needed, but MI/SUD tobacco users can quit</a:t>
            </a:r>
          </a:p>
          <a:p>
            <a:r>
              <a:rPr lang="en-US" dirty="0"/>
              <a:t>Concurrent treatment works</a:t>
            </a:r>
          </a:p>
          <a:p>
            <a:r>
              <a:rPr lang="en-US" dirty="0"/>
              <a:t>Enhances long-term abstinence from alcohol and drugs</a:t>
            </a:r>
          </a:p>
          <a:p>
            <a:r>
              <a:rPr lang="en-US" dirty="0"/>
              <a:t>Cessation improves depression, anxiety, and reduces stress </a:t>
            </a:r>
          </a:p>
          <a:p>
            <a:r>
              <a:rPr lang="en-US" dirty="0"/>
              <a:t>Immediate health benefits and long term impacts on quality and quantity of life</a:t>
            </a:r>
          </a:p>
          <a:p>
            <a:r>
              <a:rPr lang="en-US" dirty="0"/>
              <a:t>Clinical approaches in behavioral health treatment are applicable to tobacco treatment</a:t>
            </a:r>
          </a:p>
        </p:txBody>
      </p:sp>
    </p:spTree>
    <p:extLst>
      <p:ext uri="{BB962C8B-B14F-4D97-AF65-F5344CB8AC3E}">
        <p14:creationId xmlns:p14="http://schemas.microsoft.com/office/powerpoint/2010/main" val="420406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a:r>
            <a:r>
              <a:rPr lang="en-US" i="1" dirty="0"/>
              <a:t>Tobacco use is just another addictive substance. Everything we do to help people get off alcohol and drugs works for tobacco too. At the end of the day, we’re helping clients live healthier, longer lives.”</a:t>
            </a:r>
          </a:p>
          <a:p>
            <a:pPr marL="0" indent="0">
              <a:buNone/>
            </a:pPr>
            <a:endParaRPr lang="en-US" i="1" dirty="0"/>
          </a:p>
          <a:p>
            <a:pPr marL="0" indent="0">
              <a:buNone/>
            </a:pPr>
            <a:r>
              <a:rPr lang="en-US" i="1" dirty="0"/>
              <a:t>Erik Stone, MS CACIII, Director of Compliance and Quality Improvement, Signal Behavioral Health Network</a:t>
            </a:r>
          </a:p>
        </p:txBody>
      </p:sp>
    </p:spTree>
    <p:extLst>
      <p:ext uri="{BB962C8B-B14F-4D97-AF65-F5344CB8AC3E}">
        <p14:creationId xmlns:p14="http://schemas.microsoft.com/office/powerpoint/2010/main" val="31009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2995678876"/>
              </p:ext>
            </p:extLst>
          </p:nvPr>
        </p:nvGraphicFramePr>
        <p:xfrm>
          <a:off x="349134" y="698270"/>
          <a:ext cx="8262851" cy="5220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479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Evidence-Based Nicotine Dependence Treatments?</a:t>
            </a:r>
          </a:p>
        </p:txBody>
      </p:sp>
      <p:sp>
        <p:nvSpPr>
          <p:cNvPr id="3" name="Content Placeholder 2"/>
          <p:cNvSpPr>
            <a:spLocks noGrp="1"/>
          </p:cNvSpPr>
          <p:nvPr>
            <p:ph idx="1"/>
          </p:nvPr>
        </p:nvSpPr>
        <p:spPr/>
        <p:txBody>
          <a:bodyPr/>
          <a:lstStyle/>
          <a:p>
            <a:r>
              <a:rPr lang="en-US" sz="2400" dirty="0"/>
              <a:t>Clinical Practice Guideline</a:t>
            </a:r>
            <a:r>
              <a:rPr lang="en-US" dirty="0"/>
              <a:t>: </a:t>
            </a:r>
            <a:r>
              <a:rPr lang="en-US" i="1" dirty="0"/>
              <a:t>Treating Tobacco Use and Dependence</a:t>
            </a:r>
          </a:p>
          <a:p>
            <a:pPr>
              <a:spcAft>
                <a:spcPts val="600"/>
              </a:spcAft>
              <a:defRPr/>
            </a:pPr>
            <a:r>
              <a:rPr lang="en-US" sz="2400" dirty="0"/>
              <a:t>Effective tobacco dependence treatments consist of: </a:t>
            </a:r>
          </a:p>
          <a:p>
            <a:pPr lvl="4">
              <a:spcAft>
                <a:spcPts val="600"/>
              </a:spcAft>
              <a:defRPr/>
            </a:pPr>
            <a:r>
              <a:rPr lang="en-US" sz="2400" dirty="0">
                <a:solidFill>
                  <a:srgbClr val="C00000"/>
                </a:solidFill>
              </a:rPr>
              <a:t>Brief clinician coaching/counseling</a:t>
            </a:r>
          </a:p>
          <a:p>
            <a:pPr lvl="4">
              <a:spcAft>
                <a:spcPts val="600"/>
              </a:spcAft>
              <a:defRPr/>
            </a:pPr>
            <a:r>
              <a:rPr lang="en-US" sz="2400" dirty="0">
                <a:solidFill>
                  <a:srgbClr val="C00000"/>
                </a:solidFill>
              </a:rPr>
              <a:t>One of the 7 FDA-approved medications</a:t>
            </a:r>
          </a:p>
          <a:p>
            <a:pPr lvl="4">
              <a:spcAft>
                <a:spcPts val="600"/>
              </a:spcAft>
              <a:defRPr/>
            </a:pPr>
            <a:r>
              <a:rPr lang="en-US" sz="2400" dirty="0">
                <a:solidFill>
                  <a:srgbClr val="C00000"/>
                </a:solidFill>
              </a:rPr>
              <a:t>Systems-level changes that institutionalize cessation treatment</a:t>
            </a:r>
          </a:p>
          <a:p>
            <a:pPr marL="0" indent="0">
              <a:buNone/>
            </a:pPr>
            <a:endParaRPr lang="en-US" i="1" dirty="0"/>
          </a:p>
        </p:txBody>
      </p:sp>
    </p:spTree>
    <p:extLst>
      <p:ext uri="{BB962C8B-B14F-4D97-AF65-F5344CB8AC3E}">
        <p14:creationId xmlns:p14="http://schemas.microsoft.com/office/powerpoint/2010/main" val="268285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effectLst>
                  <a:outerShdw blurRad="38100" dist="38100" dir="2700000" algn="tl">
                    <a:srgbClr val="000000">
                      <a:alpha val="43137"/>
                    </a:srgbClr>
                  </a:outerShdw>
                </a:effectLst>
              </a:rPr>
              <a:t>The 5 A’s</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for a Client/ Patient Willing to Quit</a:t>
            </a:r>
            <a:endParaRPr lang="en-US" dirty="0"/>
          </a:p>
        </p:txBody>
      </p:sp>
      <p:sp>
        <p:nvSpPr>
          <p:cNvPr id="3" name="Content Placeholder 2"/>
          <p:cNvSpPr>
            <a:spLocks noGrp="1"/>
          </p:cNvSpPr>
          <p:nvPr>
            <p:ph idx="1"/>
          </p:nvPr>
        </p:nvSpPr>
        <p:spPr/>
        <p:txBody>
          <a:bodyPr/>
          <a:lstStyle/>
          <a:p>
            <a:pPr>
              <a:spcAft>
                <a:spcPts val="1800"/>
              </a:spcAft>
            </a:pPr>
            <a:r>
              <a:rPr lang="en-US" sz="2400" b="1" dirty="0">
                <a:solidFill>
                  <a:schemeClr val="accent2"/>
                </a:solidFill>
                <a:effectLst>
                  <a:outerShdw blurRad="38100" dist="38100" dir="2700000" algn="tl">
                    <a:srgbClr val="000000">
                      <a:alpha val="43137"/>
                    </a:srgbClr>
                  </a:outerShdw>
                </a:effectLst>
              </a:rPr>
              <a:t>ASK</a:t>
            </a:r>
            <a:r>
              <a:rPr lang="en-US" sz="2400" dirty="0">
                <a:solidFill>
                  <a:schemeClr val="folHlink"/>
                </a:solidFill>
              </a:rPr>
              <a:t> </a:t>
            </a:r>
            <a:r>
              <a:rPr lang="en-US" sz="2400" dirty="0"/>
              <a:t>all clients/patients about their tobacco use</a:t>
            </a:r>
          </a:p>
          <a:p>
            <a:pPr>
              <a:spcAft>
                <a:spcPts val="1800"/>
              </a:spcAft>
            </a:pPr>
            <a:r>
              <a:rPr lang="en-US" sz="2400" b="1" dirty="0">
                <a:solidFill>
                  <a:schemeClr val="accent2"/>
                </a:solidFill>
                <a:effectLst>
                  <a:outerShdw blurRad="38100" dist="38100" dir="2700000" algn="tl">
                    <a:srgbClr val="000000">
                      <a:alpha val="43137"/>
                    </a:srgbClr>
                  </a:outerShdw>
                </a:effectLst>
              </a:rPr>
              <a:t>ADVISE</a:t>
            </a:r>
            <a:r>
              <a:rPr lang="en-US" sz="2400" dirty="0">
                <a:solidFill>
                  <a:schemeClr val="folHlink"/>
                </a:solidFill>
              </a:rPr>
              <a:t> </a:t>
            </a:r>
            <a:r>
              <a:rPr lang="en-US" sz="2400" dirty="0"/>
              <a:t>all smokers to quit</a:t>
            </a:r>
          </a:p>
          <a:p>
            <a:pPr>
              <a:spcAft>
                <a:spcPts val="1800"/>
              </a:spcAft>
            </a:pPr>
            <a:r>
              <a:rPr lang="en-US" sz="2400" b="1" dirty="0">
                <a:solidFill>
                  <a:schemeClr val="accent2"/>
                </a:solidFill>
                <a:effectLst>
                  <a:outerShdw blurRad="38100" dist="38100" dir="2700000" algn="tl">
                    <a:srgbClr val="000000">
                      <a:alpha val="43137"/>
                    </a:srgbClr>
                  </a:outerShdw>
                </a:effectLst>
              </a:rPr>
              <a:t>ASSESS</a:t>
            </a:r>
            <a:r>
              <a:rPr lang="en-US" sz="2400" dirty="0">
                <a:solidFill>
                  <a:schemeClr val="folHlink"/>
                </a:solidFill>
              </a:rPr>
              <a:t> </a:t>
            </a:r>
            <a:r>
              <a:rPr lang="en-US" sz="2400" dirty="0"/>
              <a:t>willingness to make a quit attempt</a:t>
            </a:r>
          </a:p>
          <a:p>
            <a:pPr>
              <a:spcAft>
                <a:spcPts val="1800"/>
              </a:spcAft>
            </a:pPr>
            <a:r>
              <a:rPr lang="en-US" sz="2400" b="1" dirty="0">
                <a:solidFill>
                  <a:schemeClr val="accent2"/>
                </a:solidFill>
                <a:effectLst>
                  <a:outerShdw blurRad="38100" dist="38100" dir="2700000" algn="tl">
                    <a:srgbClr val="000000">
                      <a:alpha val="43137"/>
                    </a:srgbClr>
                  </a:outerShdw>
                </a:effectLst>
              </a:rPr>
              <a:t>ASSIST</a:t>
            </a:r>
            <a:r>
              <a:rPr lang="en-US" sz="2400" dirty="0">
                <a:solidFill>
                  <a:srgbClr val="FF9900"/>
                </a:solidFill>
              </a:rPr>
              <a:t> </a:t>
            </a:r>
            <a:r>
              <a:rPr lang="en-US" sz="2400" dirty="0"/>
              <a:t>in quitting attempt (counseling &amp; meds)</a:t>
            </a:r>
          </a:p>
          <a:p>
            <a:pPr>
              <a:spcAft>
                <a:spcPts val="1800"/>
              </a:spcAft>
            </a:pPr>
            <a:r>
              <a:rPr lang="en-US" sz="2400" b="1" dirty="0">
                <a:solidFill>
                  <a:schemeClr val="accent2"/>
                </a:solidFill>
                <a:effectLst>
                  <a:outerShdw blurRad="38100" dist="38100" dir="2700000" algn="tl">
                    <a:srgbClr val="000000">
                      <a:alpha val="43137"/>
                    </a:srgbClr>
                  </a:outerShdw>
                </a:effectLst>
              </a:rPr>
              <a:t>ARRANGE</a:t>
            </a:r>
            <a:r>
              <a:rPr lang="en-US" sz="2400" dirty="0">
                <a:solidFill>
                  <a:schemeClr val="folHlink"/>
                </a:solidFill>
              </a:rPr>
              <a:t> </a:t>
            </a:r>
            <a:r>
              <a:rPr lang="en-US" sz="2400" dirty="0"/>
              <a:t>for follow-up</a:t>
            </a:r>
          </a:p>
          <a:p>
            <a:endParaRPr lang="en-US" dirty="0"/>
          </a:p>
        </p:txBody>
      </p:sp>
    </p:spTree>
    <p:extLst>
      <p:ext uri="{BB962C8B-B14F-4D97-AF65-F5344CB8AC3E}">
        <p14:creationId xmlns:p14="http://schemas.microsoft.com/office/powerpoint/2010/main" val="3447347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C0C0C0"/>
                  </a:outerShdw>
                </a:effectLst>
              </a:rPr>
              <a:t>Counseling</a:t>
            </a:r>
            <a:endParaRPr lang="en-US" dirty="0"/>
          </a:p>
        </p:txBody>
      </p:sp>
      <p:sp>
        <p:nvSpPr>
          <p:cNvPr id="3" name="Content Placeholder 2"/>
          <p:cNvSpPr>
            <a:spLocks noGrp="1"/>
          </p:cNvSpPr>
          <p:nvPr>
            <p:ph idx="1"/>
          </p:nvPr>
        </p:nvSpPr>
        <p:spPr>
          <a:xfrm>
            <a:off x="416337" y="1994851"/>
            <a:ext cx="8311325" cy="3998215"/>
          </a:xfrm>
        </p:spPr>
        <p:txBody>
          <a:bodyPr>
            <a:normAutofit fontScale="92500" lnSpcReduction="20000"/>
          </a:bodyPr>
          <a:lstStyle/>
          <a:p>
            <a:pPr marL="0" indent="0" algn="ctr">
              <a:buNone/>
              <a:defRPr/>
            </a:pPr>
            <a:r>
              <a:rPr lang="en-US" sz="2900" b="1" dirty="0">
                <a:solidFill>
                  <a:schemeClr val="accent2"/>
                </a:solidFill>
              </a:rPr>
              <a:t>5 Key Points for the Smoker Willing to Make a Quit Attempt:</a:t>
            </a:r>
          </a:p>
          <a:p>
            <a:pPr marL="0" indent="0">
              <a:buNone/>
              <a:defRPr/>
            </a:pPr>
            <a:endParaRPr lang="en-US" sz="2900" b="1" dirty="0">
              <a:solidFill>
                <a:schemeClr val="accent2"/>
              </a:solidFill>
            </a:endParaRPr>
          </a:p>
          <a:p>
            <a:pPr>
              <a:defRPr/>
            </a:pPr>
            <a:r>
              <a:rPr lang="en-US" sz="2900" dirty="0"/>
              <a:t>Set a quit date: ideally within 2-3 weeks</a:t>
            </a:r>
          </a:p>
          <a:p>
            <a:pPr>
              <a:defRPr/>
            </a:pPr>
            <a:r>
              <a:rPr lang="en-US" sz="2900" dirty="0"/>
              <a:t>Review past quit experiences</a:t>
            </a:r>
          </a:p>
          <a:p>
            <a:pPr marL="1143000" lvl="2" indent="-285750">
              <a:lnSpc>
                <a:spcPct val="115000"/>
              </a:lnSpc>
              <a:buSzPts val="1200"/>
              <a:tabLst>
                <a:tab pos="273050" algn="l"/>
              </a:tabLst>
            </a:pPr>
            <a:r>
              <a:rPr lang="en-US" sz="2900" dirty="0">
                <a:solidFill>
                  <a:schemeClr val="accent2"/>
                </a:solidFill>
                <a:ea typeface="Calibri" pitchFamily="34" charset="0"/>
              </a:rPr>
              <a:t>Seven (7) FDA-approved medications for cessation</a:t>
            </a:r>
          </a:p>
          <a:p>
            <a:pPr marL="1143000" lvl="2" indent="-285750">
              <a:lnSpc>
                <a:spcPct val="115000"/>
              </a:lnSpc>
              <a:buSzPts val="1200"/>
              <a:tabLst>
                <a:tab pos="273050" algn="l"/>
              </a:tabLst>
            </a:pPr>
            <a:r>
              <a:rPr lang="en-US" sz="2900" dirty="0">
                <a:solidFill>
                  <a:schemeClr val="accent2"/>
                </a:solidFill>
                <a:ea typeface="Calibri" pitchFamily="34" charset="0"/>
              </a:rPr>
              <a:t>Discuss patient concerns</a:t>
            </a:r>
          </a:p>
          <a:p>
            <a:pPr>
              <a:defRPr/>
            </a:pPr>
            <a:r>
              <a:rPr lang="en-US" sz="2900" dirty="0"/>
              <a:t>Anticipate challenges to the upcoming quit attempt</a:t>
            </a:r>
          </a:p>
          <a:p>
            <a:pPr>
              <a:defRPr/>
            </a:pPr>
            <a:r>
              <a:rPr lang="en-US" sz="2900" dirty="0"/>
              <a:t>Other smokers in the household</a:t>
            </a:r>
          </a:p>
          <a:p>
            <a:pPr>
              <a:defRPr/>
            </a:pPr>
            <a:r>
              <a:rPr lang="en-US" sz="2900" dirty="0"/>
              <a:t>Alcohol</a:t>
            </a:r>
          </a:p>
          <a:p>
            <a:endParaRPr lang="en-US" sz="3400" dirty="0"/>
          </a:p>
        </p:txBody>
      </p:sp>
    </p:spTree>
    <p:extLst>
      <p:ext uri="{BB962C8B-B14F-4D97-AF65-F5344CB8AC3E}">
        <p14:creationId xmlns:p14="http://schemas.microsoft.com/office/powerpoint/2010/main" val="2772175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C0C0C0"/>
                  </a:outerShdw>
                </a:effectLst>
              </a:rPr>
              <a:t>Counseling + Medications = Success</a:t>
            </a:r>
            <a:endParaRPr lang="en-US" dirty="0"/>
          </a:p>
        </p:txBody>
      </p:sp>
      <p:sp>
        <p:nvSpPr>
          <p:cNvPr id="5" name="Rectangle 4"/>
          <p:cNvSpPr/>
          <p:nvPr/>
        </p:nvSpPr>
        <p:spPr>
          <a:xfrm>
            <a:off x="416336" y="1880942"/>
            <a:ext cx="4109481" cy="3447098"/>
          </a:xfrm>
          <a:prstGeom prst="rect">
            <a:avLst/>
          </a:prstGeom>
        </p:spPr>
        <p:txBody>
          <a:bodyPr wrap="square">
            <a:spAutoFit/>
          </a:bodyPr>
          <a:lstStyle/>
          <a:p>
            <a:pPr algn="ctr">
              <a:lnSpc>
                <a:spcPct val="110000"/>
              </a:lnSpc>
            </a:pPr>
            <a:r>
              <a:rPr lang="en-US" sz="2000" dirty="0"/>
              <a:t>Seven FDA-Approved Medications for</a:t>
            </a:r>
            <a:br>
              <a:rPr lang="en-US" sz="2000" dirty="0"/>
            </a:br>
            <a:r>
              <a:rPr lang="en-US" sz="2000" dirty="0"/>
              <a:t>Tobacco Dependence</a:t>
            </a:r>
          </a:p>
          <a:p>
            <a:pPr marL="914400" lvl="1" indent="-457200">
              <a:lnSpc>
                <a:spcPct val="110000"/>
              </a:lnSpc>
              <a:spcAft>
                <a:spcPts val="400"/>
              </a:spcAft>
              <a:buFont typeface="+mj-lt"/>
              <a:buAutoNum type="arabicPeriod"/>
            </a:pPr>
            <a:r>
              <a:rPr lang="en-US" sz="2000" b="1" dirty="0"/>
              <a:t>Bupropion SR</a:t>
            </a:r>
          </a:p>
          <a:p>
            <a:pPr marL="914400" lvl="1" indent="-457200">
              <a:lnSpc>
                <a:spcPct val="110000"/>
              </a:lnSpc>
              <a:spcAft>
                <a:spcPts val="400"/>
              </a:spcAft>
              <a:buFont typeface="+mj-lt"/>
              <a:buAutoNum type="arabicPeriod"/>
            </a:pPr>
            <a:r>
              <a:rPr lang="en-US" sz="2000" b="1" dirty="0"/>
              <a:t>Nicotine gum</a:t>
            </a:r>
          </a:p>
          <a:p>
            <a:pPr marL="914400" lvl="1" indent="-457200">
              <a:lnSpc>
                <a:spcPct val="110000"/>
              </a:lnSpc>
              <a:spcAft>
                <a:spcPts val="400"/>
              </a:spcAft>
              <a:buFont typeface="+mj-lt"/>
              <a:buAutoNum type="arabicPeriod"/>
            </a:pPr>
            <a:r>
              <a:rPr lang="en-US" sz="2000" b="1" dirty="0"/>
              <a:t>Nicotine inhaler</a:t>
            </a:r>
          </a:p>
          <a:p>
            <a:pPr marL="914400" lvl="1" indent="-457200">
              <a:lnSpc>
                <a:spcPct val="110000"/>
              </a:lnSpc>
              <a:spcAft>
                <a:spcPts val="400"/>
              </a:spcAft>
              <a:buFont typeface="+mj-lt"/>
              <a:buAutoNum type="arabicPeriod"/>
            </a:pPr>
            <a:r>
              <a:rPr lang="en-US" sz="2000" b="1" dirty="0"/>
              <a:t>Nicotine nasal spray</a:t>
            </a:r>
          </a:p>
          <a:p>
            <a:pPr marL="914400" lvl="1" indent="-457200">
              <a:lnSpc>
                <a:spcPct val="110000"/>
              </a:lnSpc>
              <a:spcAft>
                <a:spcPts val="400"/>
              </a:spcAft>
              <a:buFont typeface="+mj-lt"/>
              <a:buAutoNum type="arabicPeriod"/>
            </a:pPr>
            <a:r>
              <a:rPr lang="en-US" sz="2000" b="1" dirty="0"/>
              <a:t>Nicotine patch</a:t>
            </a:r>
          </a:p>
          <a:p>
            <a:pPr marL="914400" lvl="1" indent="-457200">
              <a:lnSpc>
                <a:spcPct val="110000"/>
              </a:lnSpc>
              <a:spcAft>
                <a:spcPts val="400"/>
              </a:spcAft>
              <a:buFont typeface="+mj-lt"/>
              <a:buAutoNum type="arabicPeriod"/>
            </a:pPr>
            <a:r>
              <a:rPr lang="en-US" sz="2000" b="1" dirty="0"/>
              <a:t>Nicotine lozenge</a:t>
            </a:r>
          </a:p>
          <a:p>
            <a:pPr marL="914400" lvl="1" indent="-457200">
              <a:lnSpc>
                <a:spcPct val="110000"/>
              </a:lnSpc>
              <a:spcAft>
                <a:spcPts val="400"/>
              </a:spcAft>
              <a:buFont typeface="+mj-lt"/>
              <a:buAutoNum type="arabicPeriod"/>
            </a:pPr>
            <a:r>
              <a:rPr lang="en-US" sz="2000" b="1" dirty="0" err="1"/>
              <a:t>Varenicline</a:t>
            </a:r>
            <a:endParaRPr lang="en-US" sz="20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755" y="3006398"/>
            <a:ext cx="2122588" cy="185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F:\SHARE\Graphics\HC Providers\1on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072" y="1880942"/>
            <a:ext cx="1853737" cy="1692542"/>
          </a:xfrm>
          <a:prstGeom prst="rect">
            <a:avLst/>
          </a:prstGeom>
          <a:noFill/>
          <a:ln>
            <a:no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1848"/>
          <a:stretch/>
        </p:blipFill>
        <p:spPr>
          <a:xfrm>
            <a:off x="4680792" y="4013864"/>
            <a:ext cx="1865017" cy="1692542"/>
          </a:xfrm>
          <a:prstGeom prst="rect">
            <a:avLst/>
          </a:prstGeom>
        </p:spPr>
      </p:pic>
    </p:spTree>
    <p:extLst>
      <p:ext uri="{BB962C8B-B14F-4D97-AF65-F5344CB8AC3E}">
        <p14:creationId xmlns:p14="http://schemas.microsoft.com/office/powerpoint/2010/main" val="922566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effectLst>
                  <a:outerShdw blurRad="38100" dist="38100" dir="2700000" algn="tl">
                    <a:srgbClr val="C0C0C0"/>
                  </a:outerShdw>
                </a:effectLst>
              </a:rPr>
              <a:t> </a:t>
            </a:r>
            <a:r>
              <a:rPr lang="en-US" dirty="0">
                <a:effectLst>
                  <a:outerShdw blurRad="38100" dist="38100" dir="2700000" algn="tl">
                    <a:srgbClr val="C0C0C0"/>
                  </a:outerShdw>
                </a:effectLst>
              </a:rPr>
              <a:t>Treatment Considerations</a:t>
            </a:r>
            <a:endParaRPr lang="en-US" dirty="0"/>
          </a:p>
        </p:txBody>
      </p:sp>
      <p:sp>
        <p:nvSpPr>
          <p:cNvPr id="3" name="Content Placeholder 2"/>
          <p:cNvSpPr>
            <a:spLocks noGrp="1"/>
          </p:cNvSpPr>
          <p:nvPr>
            <p:ph idx="1"/>
          </p:nvPr>
        </p:nvSpPr>
        <p:spPr>
          <a:xfrm>
            <a:off x="416337" y="1994851"/>
            <a:ext cx="8311325" cy="3998215"/>
          </a:xfrm>
        </p:spPr>
        <p:txBody>
          <a:bodyPr>
            <a:normAutofit fontScale="62500" lnSpcReduction="20000"/>
          </a:bodyPr>
          <a:lstStyle/>
          <a:p>
            <a:pPr marL="684213" indent="-228600">
              <a:defRPr/>
            </a:pPr>
            <a:r>
              <a:rPr lang="en-US" sz="3200" dirty="0">
                <a:latin typeface="Arial" panose="020B0604020202020204" pitchFamily="34" charset="0"/>
                <a:cs typeface="Arial" panose="020B0604020202020204" pitchFamily="34" charset="0"/>
              </a:rPr>
              <a:t>Determine need for involvement from primary care/other health care provider</a:t>
            </a:r>
          </a:p>
          <a:p>
            <a:pPr marL="684213" indent="-228600">
              <a:defRPr/>
            </a:pPr>
            <a:r>
              <a:rPr lang="en-US" sz="3200" dirty="0">
                <a:latin typeface="Arial" panose="020B0604020202020204" pitchFamily="34" charset="0"/>
                <a:cs typeface="Arial" panose="020B0604020202020204" pitchFamily="34" charset="0"/>
              </a:rPr>
              <a:t>Determine need for more intensive behavioral therapy</a:t>
            </a:r>
          </a:p>
          <a:p>
            <a:pPr marL="684213" indent="-228600">
              <a:defRPr/>
            </a:pPr>
            <a:r>
              <a:rPr lang="en-US" sz="3200" dirty="0">
                <a:latin typeface="Arial" panose="020B0604020202020204" pitchFamily="34" charset="0"/>
                <a:cs typeface="Arial" panose="020B0604020202020204" pitchFamily="34" charset="0"/>
              </a:rPr>
              <a:t>Address psychotropic medication issues</a:t>
            </a:r>
          </a:p>
          <a:p>
            <a:pPr marL="684213" indent="-228600">
              <a:tabLst>
                <a:tab pos="738188" algn="l"/>
              </a:tabLst>
              <a:defRPr/>
            </a:pPr>
            <a:r>
              <a:rPr lang="en-US" sz="3200" dirty="0">
                <a:latin typeface="Arial" panose="020B0604020202020204" pitchFamily="34" charset="0"/>
                <a:cs typeface="Arial" panose="020B0604020202020204" pitchFamily="34" charset="0"/>
              </a:rPr>
              <a:t>Tailor treatment plan based on:</a:t>
            </a:r>
          </a:p>
          <a:p>
            <a:pPr lvl="2">
              <a:defRPr/>
            </a:pPr>
            <a:r>
              <a:rPr lang="en-US" sz="2600" dirty="0">
                <a:solidFill>
                  <a:schemeClr val="accent2"/>
                </a:solidFill>
                <a:latin typeface="Arial" panose="020B0604020202020204" pitchFamily="34" charset="0"/>
                <a:cs typeface="Arial" panose="020B0604020202020204" pitchFamily="34" charset="0"/>
              </a:rPr>
              <a:t>Current stability of symptoms/recovery</a:t>
            </a:r>
          </a:p>
          <a:p>
            <a:pPr lvl="2">
              <a:defRPr/>
            </a:pPr>
            <a:r>
              <a:rPr lang="en-US" sz="2600" dirty="0">
                <a:solidFill>
                  <a:schemeClr val="accent2"/>
                </a:solidFill>
                <a:latin typeface="Arial" panose="020B0604020202020204" pitchFamily="34" charset="0"/>
                <a:cs typeface="Arial" panose="020B0604020202020204" pitchFamily="34" charset="0"/>
              </a:rPr>
              <a:t>Functional status</a:t>
            </a:r>
          </a:p>
          <a:p>
            <a:pPr lvl="2">
              <a:defRPr/>
            </a:pPr>
            <a:r>
              <a:rPr lang="en-US" sz="2600" dirty="0">
                <a:solidFill>
                  <a:schemeClr val="accent2"/>
                </a:solidFill>
                <a:latin typeface="Arial" panose="020B0604020202020204" pitchFamily="34" charset="0"/>
                <a:cs typeface="Arial" panose="020B0604020202020204" pitchFamily="34" charset="0"/>
              </a:rPr>
              <a:t>Previous quit history</a:t>
            </a:r>
          </a:p>
          <a:p>
            <a:pPr lvl="1">
              <a:defRPr/>
            </a:pPr>
            <a:r>
              <a:rPr lang="en-US" sz="3200" dirty="0">
                <a:latin typeface="Arial" panose="020B0604020202020204" pitchFamily="34" charset="0"/>
                <a:cs typeface="Arial" panose="020B0604020202020204" pitchFamily="34" charset="0"/>
              </a:rPr>
              <a:t>Help develop a quit plan</a:t>
            </a:r>
          </a:p>
          <a:p>
            <a:pPr marL="685800" lvl="2" indent="0">
              <a:buNone/>
              <a:defRPr/>
            </a:pPr>
            <a:r>
              <a:rPr lang="en-US" sz="2600" dirty="0">
                <a:solidFill>
                  <a:schemeClr val="accent2"/>
                </a:solidFill>
                <a:latin typeface="Arial" panose="020B0604020202020204" pitchFamily="34" charset="0"/>
                <a:cs typeface="Arial" panose="020B0604020202020204" pitchFamily="34" charset="0"/>
              </a:rPr>
              <a:t>Most people do better if they get help to PREPARE and PLAN for their quit attempt </a:t>
            </a:r>
          </a:p>
          <a:p>
            <a:pPr lvl="1">
              <a:defRPr/>
            </a:pPr>
            <a:r>
              <a:rPr lang="en-US" sz="2900" dirty="0">
                <a:latin typeface="Arial" panose="020B0604020202020204" pitchFamily="34" charset="0"/>
                <a:cs typeface="Arial" panose="020B0604020202020204" pitchFamily="34" charset="0"/>
              </a:rPr>
              <a:t>Provide practical counseling</a:t>
            </a:r>
          </a:p>
          <a:p>
            <a:pPr marL="0" indent="0">
              <a:spcBef>
                <a:spcPts val="0"/>
              </a:spcBef>
              <a:buClr>
                <a:prstClr val="black"/>
              </a:buClr>
              <a:buSzPct val="60000"/>
              <a:buNone/>
            </a:pPr>
            <a:r>
              <a:rPr lang="en-US" dirty="0">
                <a:solidFill>
                  <a:srgbClr val="C00000"/>
                </a:solidFill>
                <a:latin typeface="Arial" panose="020B0604020202020204" pitchFamily="34" charset="0"/>
                <a:cs typeface="Arial" panose="020B0604020202020204" pitchFamily="34" charset="0"/>
              </a:rPr>
              <a:t>	</a:t>
            </a:r>
            <a:r>
              <a:rPr lang="en-US" sz="2600" dirty="0">
                <a:solidFill>
                  <a:schemeClr val="accent2"/>
                </a:solidFill>
                <a:latin typeface="Arial" panose="020B0604020202020204" pitchFamily="34" charset="0"/>
                <a:cs typeface="Arial" panose="020B0604020202020204" pitchFamily="34" charset="0"/>
              </a:rPr>
              <a:t>Most people do better if they understand the need to change behavior too</a:t>
            </a:r>
          </a:p>
          <a:p>
            <a:pPr lvl="1">
              <a:spcBef>
                <a:spcPts val="0"/>
              </a:spcBef>
              <a:buClr>
                <a:schemeClr val="tx1"/>
              </a:buClr>
              <a:buSzPct val="77000"/>
            </a:pPr>
            <a:r>
              <a:rPr lang="en-US" sz="3200" dirty="0">
                <a:latin typeface="Arial" panose="020B0604020202020204" pitchFamily="34" charset="0"/>
                <a:cs typeface="Arial" panose="020B0604020202020204" pitchFamily="34" charset="0"/>
              </a:rPr>
              <a:t>Provide social support</a:t>
            </a:r>
          </a:p>
          <a:p>
            <a:pPr marL="0" indent="0">
              <a:spcBef>
                <a:spcPts val="0"/>
              </a:spcBef>
              <a:buClr>
                <a:prstClr val="black"/>
              </a:buClr>
              <a:buSzPct val="60000"/>
              <a:buNone/>
            </a:pPr>
            <a:r>
              <a:rPr lang="en-US" dirty="0">
                <a:solidFill>
                  <a:schemeClr val="accent2"/>
                </a:solidFill>
                <a:latin typeface="Arial" panose="020B0604020202020204" pitchFamily="34" charset="0"/>
                <a:cs typeface="Arial" panose="020B0604020202020204" pitchFamily="34" charset="0"/>
              </a:rPr>
              <a:t>	</a:t>
            </a:r>
            <a:r>
              <a:rPr lang="en-US" sz="2600" dirty="0">
                <a:solidFill>
                  <a:schemeClr val="accent2"/>
                </a:solidFill>
                <a:latin typeface="Arial" panose="020B0604020202020204" pitchFamily="34" charset="0"/>
                <a:cs typeface="Arial" panose="020B0604020202020204" pitchFamily="34" charset="0"/>
              </a:rPr>
              <a:t>People who get help and social support are more likely to be successful in 	quitting smoking</a:t>
            </a:r>
          </a:p>
          <a:p>
            <a:endParaRPr lang="en-US" dirty="0">
              <a:solidFill>
                <a:schemeClr val="accent2"/>
              </a:solidFill>
            </a:endParaRPr>
          </a:p>
        </p:txBody>
      </p:sp>
    </p:spTree>
    <p:extLst>
      <p:ext uri="{BB962C8B-B14F-4D97-AF65-F5344CB8AC3E}">
        <p14:creationId xmlns:p14="http://schemas.microsoft.com/office/powerpoint/2010/main" val="2826059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effectLst>
                  <a:outerShdw blurRad="38100" dist="38100" dir="2700000" algn="tl">
                    <a:srgbClr val="C0C0C0"/>
                  </a:outerShdw>
                </a:effectLst>
              </a:rPr>
              <a:t>Counseling</a:t>
            </a:r>
            <a:endParaRPr lang="en-US" dirty="0"/>
          </a:p>
        </p:txBody>
      </p:sp>
      <p:sp>
        <p:nvSpPr>
          <p:cNvPr id="3" name="Content Placeholder 2"/>
          <p:cNvSpPr>
            <a:spLocks noGrp="1"/>
          </p:cNvSpPr>
          <p:nvPr>
            <p:ph idx="1"/>
          </p:nvPr>
        </p:nvSpPr>
        <p:spPr>
          <a:xfrm>
            <a:off x="416337" y="1906384"/>
            <a:ext cx="8311325" cy="3998215"/>
          </a:xfrm>
        </p:spPr>
        <p:txBody>
          <a:bodyPr>
            <a:normAutofit fontScale="92500" lnSpcReduction="10000"/>
          </a:bodyPr>
          <a:lstStyle/>
          <a:p>
            <a:pPr marL="0" indent="0" algn="ctr">
              <a:buNone/>
              <a:defRPr/>
            </a:pPr>
            <a:r>
              <a:rPr lang="en-US" sz="2200" b="1" dirty="0">
                <a:solidFill>
                  <a:schemeClr val="accent2"/>
                </a:solidFill>
              </a:rPr>
              <a:t>Tobacco Intervention for the Smoker </a:t>
            </a:r>
          </a:p>
          <a:p>
            <a:pPr marL="0" indent="0" algn="ctr">
              <a:buNone/>
              <a:defRPr/>
            </a:pPr>
            <a:r>
              <a:rPr lang="en-US" sz="2200" b="1" dirty="0">
                <a:solidFill>
                  <a:schemeClr val="accent2"/>
                </a:solidFill>
              </a:rPr>
              <a:t>Not Willing to Make a Quit Attempt:</a:t>
            </a:r>
          </a:p>
          <a:p>
            <a:pPr marL="455613" indent="0">
              <a:buNone/>
              <a:defRPr/>
            </a:pPr>
            <a:r>
              <a:rPr lang="en-US" sz="2400" b="1" i="1" dirty="0">
                <a:effectLst>
                  <a:outerShdw blurRad="38100" dist="38100" dir="2700000" algn="tl">
                    <a:srgbClr val="000000">
                      <a:alpha val="43137"/>
                    </a:srgbClr>
                  </a:outerShdw>
                </a:effectLst>
              </a:rPr>
              <a:t>Motivational Interviewing</a:t>
            </a:r>
          </a:p>
          <a:p>
            <a:pPr lvl="1">
              <a:defRPr/>
            </a:pPr>
            <a:r>
              <a:rPr lang="en-US" sz="2400" dirty="0"/>
              <a:t>Explore and help resolve ambivalence about change</a:t>
            </a:r>
          </a:p>
          <a:p>
            <a:pPr lvl="1">
              <a:defRPr/>
            </a:pPr>
            <a:r>
              <a:rPr lang="en-US" sz="2400" dirty="0"/>
              <a:t>Elicits “change talk”</a:t>
            </a:r>
          </a:p>
          <a:p>
            <a:pPr lvl="1">
              <a:defRPr/>
            </a:pPr>
            <a:r>
              <a:rPr lang="en-US" sz="2400" dirty="0"/>
              <a:t>Guides clients to their own decision making</a:t>
            </a:r>
          </a:p>
          <a:p>
            <a:pPr lvl="1">
              <a:defRPr/>
            </a:pPr>
            <a:r>
              <a:rPr lang="en-US" sz="2400" dirty="0"/>
              <a:t>Increase self-efficacy for change</a:t>
            </a:r>
          </a:p>
          <a:p>
            <a:pPr lvl="1">
              <a:defRPr/>
            </a:pPr>
            <a:r>
              <a:rPr lang="en-US" sz="2400" dirty="0"/>
              <a:t>Empowers clients to choose change</a:t>
            </a:r>
          </a:p>
          <a:p>
            <a:pPr marL="455613" lvl="1" indent="0">
              <a:buNone/>
              <a:defRPr/>
            </a:pPr>
            <a:r>
              <a:rPr lang="en-US" sz="2000" dirty="0">
                <a:solidFill>
                  <a:srgbClr val="C00000"/>
                </a:solidFill>
              </a:rPr>
              <a:t>	</a:t>
            </a:r>
            <a:r>
              <a:rPr lang="en-US" sz="2000" dirty="0">
                <a:solidFill>
                  <a:schemeClr val="accent2"/>
                </a:solidFill>
              </a:rPr>
              <a:t>“There is a treatment that may help you reduce your smoking.”  </a:t>
            </a:r>
          </a:p>
          <a:p>
            <a:pPr marL="804863" lvl="2" indent="0">
              <a:buNone/>
              <a:defRPr/>
            </a:pPr>
            <a:r>
              <a:rPr lang="en-US" sz="2000" dirty="0">
                <a:solidFill>
                  <a:schemeClr val="accent2"/>
                </a:solidFill>
              </a:rPr>
              <a:t>Deliver a smoking reduction + nicotine replacement therapy (NRT) treatment for those willing to try it: for up to 6 months pre-quit (patch, gum, or inhaler)</a:t>
            </a:r>
          </a:p>
          <a:p>
            <a:endParaRPr lang="en-US" dirty="0"/>
          </a:p>
        </p:txBody>
      </p:sp>
    </p:spTree>
    <p:extLst>
      <p:ext uri="{BB962C8B-B14F-4D97-AF65-F5344CB8AC3E}">
        <p14:creationId xmlns:p14="http://schemas.microsoft.com/office/powerpoint/2010/main" val="1039166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effectLst>
                  <a:outerShdw blurRad="38100" dist="38100" dir="2700000" algn="tl">
                    <a:srgbClr val="000000">
                      <a:alpha val="43137"/>
                    </a:srgbClr>
                  </a:outerShdw>
                </a:effectLst>
              </a:rPr>
              <a:t>Congratulate success and encourage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person to remain abstinent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1600" b="1" dirty="0">
                <a:solidFill>
                  <a:srgbClr val="C00000"/>
                </a:solidFill>
                <a:latin typeface="Arial" pitchFamily="34" charset="0"/>
                <a:cs typeface="Arial" pitchFamily="34" charset="0"/>
              </a:rPr>
              <a:t>Use relevant, open-ended questions to discover whether the person wishes to discuss issues related to quitting: </a:t>
            </a:r>
          </a:p>
          <a:p>
            <a:pPr marL="0" indent="0">
              <a:buNone/>
            </a:pPr>
            <a:endParaRPr lang="en-US" sz="1600" b="1" dirty="0">
              <a:solidFill>
                <a:schemeClr val="accent2">
                  <a:lumMod val="75000"/>
                </a:schemeClr>
              </a:solidFill>
              <a:latin typeface="Arial" pitchFamily="34" charset="0"/>
              <a:cs typeface="Arial" pitchFamily="34" charset="0"/>
            </a:endParaRPr>
          </a:p>
          <a:p>
            <a:pPr marL="571500" indent="-571500"/>
            <a:r>
              <a:rPr lang="en-US" sz="2400" dirty="0">
                <a:latin typeface="Arial" pitchFamily="34" charset="0"/>
                <a:cs typeface="Arial" pitchFamily="34" charset="0"/>
              </a:rPr>
              <a:t>The benefits the person derived from cessation </a:t>
            </a:r>
          </a:p>
          <a:p>
            <a:pPr marL="571500" indent="-571500"/>
            <a:r>
              <a:rPr lang="en-US" sz="2400" dirty="0">
                <a:latin typeface="Arial" pitchFamily="34" charset="0"/>
                <a:cs typeface="Arial" pitchFamily="34" charset="0"/>
              </a:rPr>
              <a:t>Any success they have had in quitting (duration of abstinence, reduction in withdrawal, etc.) </a:t>
            </a:r>
          </a:p>
          <a:p>
            <a:pPr marL="571500" indent="-571500"/>
            <a:r>
              <a:rPr lang="en-US" sz="2400" dirty="0">
                <a:latin typeface="Arial" pitchFamily="34" charset="0"/>
                <a:cs typeface="Arial" pitchFamily="34" charset="0"/>
              </a:rPr>
              <a:t>The problems encountered--or anticipated threats--to maintaining abstinence (e.g., depression, weight gain, alcohol, other tobacco users in the household, significant stressors) </a:t>
            </a:r>
          </a:p>
          <a:p>
            <a:pPr marL="571500" indent="-571500"/>
            <a:r>
              <a:rPr lang="en-US" sz="2400" dirty="0">
                <a:latin typeface="Arial" pitchFamily="34" charset="0"/>
                <a:cs typeface="Arial" pitchFamily="34" charset="0"/>
              </a:rPr>
              <a:t>A medication check-in, including effectiveness and adherence </a:t>
            </a:r>
          </a:p>
          <a:p>
            <a:pPr marL="571500" indent="-571500"/>
            <a:r>
              <a:rPr lang="en-US" sz="2400" dirty="0">
                <a:latin typeface="Arial" pitchFamily="34" charset="0"/>
                <a:cs typeface="Arial" pitchFamily="34" charset="0"/>
              </a:rPr>
              <a:t>It’s important to support multiple quit attempts as part of the process</a:t>
            </a:r>
          </a:p>
          <a:p>
            <a:pPr marL="571500" indent="-571500"/>
            <a:r>
              <a:rPr lang="en-US" sz="2400" dirty="0">
                <a:latin typeface="Arial" pitchFamily="34" charset="0"/>
                <a:cs typeface="Arial" pitchFamily="34" charset="0"/>
              </a:rPr>
              <a:t>And it’s important to encourage the person to keep trying</a:t>
            </a:r>
          </a:p>
          <a:p>
            <a:endParaRPr lang="en-US" dirty="0"/>
          </a:p>
        </p:txBody>
      </p:sp>
    </p:spTree>
    <p:extLst>
      <p:ext uri="{BB962C8B-B14F-4D97-AF65-F5344CB8AC3E}">
        <p14:creationId xmlns:p14="http://schemas.microsoft.com/office/powerpoint/2010/main" val="1735602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37" y="890740"/>
            <a:ext cx="8099014" cy="1030220"/>
          </a:xfrm>
        </p:spPr>
        <p:txBody>
          <a:bodyPr/>
          <a:lstStyle/>
          <a:p>
            <a:pPr algn="ctr"/>
            <a:r>
              <a:rPr lang="en-US" dirty="0"/>
              <a:t>The Wisconsin Tobacco Quit Line</a:t>
            </a:r>
          </a:p>
        </p:txBody>
      </p:sp>
      <p:sp>
        <p:nvSpPr>
          <p:cNvPr id="5" name="Content Placeholder 4"/>
          <p:cNvSpPr>
            <a:spLocks noGrp="1"/>
          </p:cNvSpPr>
          <p:nvPr>
            <p:ph idx="1"/>
          </p:nvPr>
        </p:nvSpPr>
        <p:spPr>
          <a:xfrm>
            <a:off x="416337" y="1920960"/>
            <a:ext cx="8311325" cy="3998215"/>
          </a:xfrm>
        </p:spPr>
        <p:txBody>
          <a:bodyPr>
            <a:noAutofit/>
          </a:bodyPr>
          <a:lstStyle/>
          <a:p>
            <a:pPr marL="457200" indent="-457200"/>
            <a:r>
              <a:rPr lang="en-US" sz="2000" dirty="0"/>
              <a:t>Phone-based program, web-based support</a:t>
            </a:r>
          </a:p>
          <a:p>
            <a:pPr marL="457200" indent="-457200"/>
            <a:r>
              <a:rPr lang="en-US" sz="2000" dirty="0"/>
              <a:t>Available 24 hours a day, 7 days a week</a:t>
            </a:r>
          </a:p>
          <a:p>
            <a:pPr marL="457200" indent="-457200"/>
            <a:r>
              <a:rPr lang="en-US" sz="2000" dirty="0"/>
              <a:t>Offers free, confidential coaching on how to quit tobacco  </a:t>
            </a:r>
          </a:p>
          <a:p>
            <a:pPr marL="457200" indent="-457200"/>
            <a:r>
              <a:rPr lang="en-US" sz="2000" dirty="0"/>
              <a:t>Coaches tailor counseling to the individual</a:t>
            </a:r>
          </a:p>
          <a:p>
            <a:pPr marL="457200" indent="-457200"/>
            <a:r>
              <a:rPr lang="en-US" sz="2000" dirty="0"/>
              <a:t>Translators available in virtually any </a:t>
            </a:r>
          </a:p>
          <a:p>
            <a:r>
              <a:rPr lang="en-US" sz="2000" dirty="0"/>
              <a:t>      language</a:t>
            </a:r>
          </a:p>
          <a:p>
            <a:pPr lvl="1"/>
            <a:r>
              <a:rPr lang="en-US" sz="2000" dirty="0">
                <a:solidFill>
                  <a:schemeClr val="accent2"/>
                </a:solidFill>
              </a:rPr>
              <a:t>  	Spanish Line: 1-877-2NO-FUME </a:t>
            </a:r>
          </a:p>
          <a:p>
            <a:pPr marL="342900" lvl="1" indent="0">
              <a:buNone/>
            </a:pPr>
            <a:r>
              <a:rPr lang="en-US" sz="2000" dirty="0"/>
              <a:t>	(266-3863)</a:t>
            </a:r>
          </a:p>
          <a:p>
            <a:pPr lvl="1"/>
            <a:r>
              <a:rPr lang="en-US" altLang="en-US" sz="2000" dirty="0">
                <a:solidFill>
                  <a:schemeClr val="accent2"/>
                </a:solidFill>
              </a:rPr>
              <a:t>	TTY telephone line: 1-877-777-653</a:t>
            </a:r>
            <a:endParaRPr lang="en-US" sz="2000" dirty="0"/>
          </a:p>
        </p:txBody>
      </p:sp>
    </p:spTree>
    <p:extLst>
      <p:ext uri="{BB962C8B-B14F-4D97-AF65-F5344CB8AC3E}">
        <p14:creationId xmlns:p14="http://schemas.microsoft.com/office/powerpoint/2010/main" val="3685485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services are available?</a:t>
            </a:r>
          </a:p>
        </p:txBody>
      </p:sp>
      <p:sp>
        <p:nvSpPr>
          <p:cNvPr id="3" name="Content Placeholder 2"/>
          <p:cNvSpPr>
            <a:spLocks noGrp="1"/>
          </p:cNvSpPr>
          <p:nvPr>
            <p:ph idx="1"/>
          </p:nvPr>
        </p:nvSpPr>
        <p:spPr/>
        <p:txBody>
          <a:bodyPr/>
          <a:lstStyle/>
          <a:p>
            <a:pPr>
              <a:spcBef>
                <a:spcPct val="40000"/>
              </a:spcBef>
            </a:pPr>
            <a:r>
              <a:rPr lang="en-US" b="1" dirty="0">
                <a:solidFill>
                  <a:schemeClr val="accent2"/>
                </a:solidFill>
                <a:latin typeface="Arial" panose="020B0604020202020204" pitchFamily="34" charset="0"/>
                <a:cs typeface="Arial" panose="020B0604020202020204" pitchFamily="34" charset="0"/>
              </a:rPr>
              <a:t>Quit Coach </a:t>
            </a:r>
            <a:r>
              <a:rPr lang="en-US" dirty="0">
                <a:latin typeface="Arial" panose="020B0604020202020204" pitchFamily="34" charset="0"/>
                <a:cs typeface="Arial" panose="020B0604020202020204" pitchFamily="34" charset="0"/>
              </a:rPr>
              <a:t>calls </a:t>
            </a:r>
          </a:p>
          <a:p>
            <a:pPr>
              <a:spcBef>
                <a:spcPct val="40000"/>
              </a:spcBef>
            </a:pPr>
            <a:r>
              <a:rPr lang="en-US" b="1" dirty="0">
                <a:solidFill>
                  <a:schemeClr val="accent2"/>
                </a:solidFill>
                <a:latin typeface="Arial" panose="020B0604020202020204" pitchFamily="34" charset="0"/>
                <a:cs typeface="Arial" panose="020B0604020202020204" pitchFamily="34" charset="0"/>
              </a:rPr>
              <a:t>Nicotine Replacement Therapy</a:t>
            </a:r>
            <a:r>
              <a:rPr lang="en-US"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starter kit</a:t>
            </a:r>
          </a:p>
          <a:p>
            <a:pPr>
              <a:spcBef>
                <a:spcPct val="40000"/>
              </a:spcBef>
            </a:pPr>
            <a:r>
              <a:rPr lang="en-US" b="1" dirty="0">
                <a:solidFill>
                  <a:schemeClr val="accent2"/>
                </a:solidFill>
                <a:latin typeface="Arial" panose="020B0604020202020204" pitchFamily="34" charset="0"/>
                <a:cs typeface="Arial" panose="020B0604020202020204" pitchFamily="34" charset="0"/>
              </a:rPr>
              <a:t>Online Web Coach </a:t>
            </a:r>
            <a:r>
              <a:rPr lang="en-US" dirty="0">
                <a:latin typeface="Arial" panose="020B0604020202020204" pitchFamily="34" charset="0"/>
                <a:cs typeface="Arial" panose="020B0604020202020204" pitchFamily="34" charset="0"/>
              </a:rPr>
              <a:t>feature</a:t>
            </a:r>
          </a:p>
          <a:p>
            <a:pPr>
              <a:spcBef>
                <a:spcPct val="40000"/>
              </a:spcBef>
            </a:pPr>
            <a:r>
              <a:rPr lang="en-US" b="1" dirty="0">
                <a:solidFill>
                  <a:schemeClr val="accent2"/>
                </a:solidFill>
                <a:latin typeface="Arial" panose="020B0604020202020204" pitchFamily="34" charset="0"/>
                <a:cs typeface="Arial" panose="020B0604020202020204" pitchFamily="34" charset="0"/>
              </a:rPr>
              <a:t>Quit Kit: </a:t>
            </a:r>
            <a:r>
              <a:rPr lang="en-US" dirty="0">
                <a:latin typeface="Arial" panose="020B0604020202020204" pitchFamily="34" charset="0"/>
                <a:cs typeface="Arial" panose="020B0604020202020204" pitchFamily="34" charset="0"/>
              </a:rPr>
              <a:t>self help materials</a:t>
            </a:r>
          </a:p>
          <a:p>
            <a:pPr>
              <a:spcBef>
                <a:spcPct val="40000"/>
              </a:spcBef>
            </a:pPr>
            <a:r>
              <a:rPr lang="en-US" b="1" dirty="0">
                <a:solidFill>
                  <a:schemeClr val="accent2"/>
                </a:solidFill>
                <a:latin typeface="Arial" panose="020B0604020202020204" pitchFamily="34" charset="0"/>
                <a:cs typeface="Arial" panose="020B0604020202020204" pitchFamily="34" charset="0"/>
              </a:rPr>
              <a:t>Information for Others</a:t>
            </a:r>
          </a:p>
          <a:p>
            <a:pPr>
              <a:spcBef>
                <a:spcPct val="40000"/>
              </a:spcBef>
            </a:pPr>
            <a:r>
              <a:rPr lang="en-US" b="1" dirty="0">
                <a:solidFill>
                  <a:schemeClr val="accent2"/>
                </a:solidFill>
                <a:latin typeface="Arial" panose="020B0604020202020204" pitchFamily="34" charset="0"/>
                <a:cs typeface="Arial" panose="020B0604020202020204" pitchFamily="34" charset="0"/>
              </a:rPr>
              <a:t>Referrals to local quit-tobacco programs and services </a:t>
            </a:r>
            <a:endParaRPr lang="en-US" dirty="0">
              <a:solidFill>
                <a:schemeClr val="accent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62990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Fax to Quit</a:t>
            </a:r>
          </a:p>
        </p:txBody>
      </p:sp>
      <p:sp>
        <p:nvSpPr>
          <p:cNvPr id="3" name="Content Placeholder 2"/>
          <p:cNvSpPr>
            <a:spLocks noGrp="1"/>
          </p:cNvSpPr>
          <p:nvPr>
            <p:ph idx="1"/>
          </p:nvPr>
        </p:nvSpPr>
        <p:spPr/>
        <p:txBody>
          <a:bodyPr/>
          <a:lstStyle/>
          <a:p>
            <a:pPr marL="0" indent="0">
              <a:lnSpc>
                <a:spcPct val="80000"/>
              </a:lnSpc>
              <a:buNone/>
            </a:pPr>
            <a:endParaRPr lang="en-US" sz="18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Easy way to connect patient to Quit Line</a:t>
            </a:r>
          </a:p>
          <a:p>
            <a:pPr>
              <a:lnSpc>
                <a:spcPct val="80000"/>
              </a:lnSpc>
            </a:pPr>
            <a:r>
              <a:rPr lang="en-US" sz="2400" dirty="0">
                <a:latin typeface="Arial" panose="020B0604020202020204" pitchFamily="34" charset="0"/>
                <a:cs typeface="Arial" panose="020B0604020202020204" pitchFamily="34" charset="0"/>
              </a:rPr>
              <a:t>Fax consent form to Quit Line</a:t>
            </a:r>
            <a:endParaRPr lang="en-US" sz="500" dirty="0">
              <a:latin typeface="Arial" panose="020B0604020202020204" pitchFamily="34" charset="0"/>
              <a:cs typeface="Arial" panose="020B0604020202020204" pitchFamily="34" charset="0"/>
            </a:endParaRPr>
          </a:p>
          <a:p>
            <a:pPr>
              <a:lnSpc>
                <a:spcPct val="80000"/>
              </a:lnSpc>
              <a:spcBef>
                <a:spcPct val="50000"/>
              </a:spcBef>
            </a:pPr>
            <a:r>
              <a:rPr lang="en-US" sz="2400" dirty="0">
                <a:latin typeface="Arial" panose="020B0604020202020204" pitchFamily="34" charset="0"/>
                <a:cs typeface="Arial" panose="020B0604020202020204" pitchFamily="34" charset="0"/>
              </a:rPr>
              <a:t>Quit Coach proactively calls patient </a:t>
            </a:r>
          </a:p>
          <a:p>
            <a:pPr>
              <a:lnSpc>
                <a:spcPct val="80000"/>
              </a:lnSpc>
              <a:spcBef>
                <a:spcPct val="50000"/>
              </a:spcBef>
            </a:pPr>
            <a:endParaRPr lang="en-US" sz="5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Clinician/treatment specialist  is kept in the loop</a:t>
            </a:r>
            <a:endParaRPr lang="en-US" sz="1100" dirty="0">
              <a:latin typeface="Arial" panose="020B0604020202020204" pitchFamily="34" charset="0"/>
              <a:cs typeface="Arial" panose="020B0604020202020204" pitchFamily="34" charset="0"/>
            </a:endParaRPr>
          </a:p>
          <a:p>
            <a:pPr>
              <a:lnSpc>
                <a:spcPct val="80000"/>
              </a:lnSpc>
            </a:pPr>
            <a:r>
              <a:rPr lang="en-US" sz="2400" dirty="0">
                <a:latin typeface="Arial" panose="020B0604020202020204" pitchFamily="34" charset="0"/>
                <a:cs typeface="Arial" panose="020B0604020202020204" pitchFamily="34" charset="0"/>
              </a:rPr>
              <a:t>Increases/improves access to cessation resources</a:t>
            </a:r>
          </a:p>
          <a:p>
            <a:endParaRPr lang="en-US" dirty="0"/>
          </a:p>
        </p:txBody>
      </p:sp>
    </p:spTree>
    <p:extLst>
      <p:ext uri="{BB962C8B-B14F-4D97-AF65-F5344CB8AC3E}">
        <p14:creationId xmlns:p14="http://schemas.microsoft.com/office/powerpoint/2010/main" val="309157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26" y="906487"/>
            <a:ext cx="7970981" cy="738554"/>
          </a:xfrm>
        </p:spPr>
        <p:txBody>
          <a:bodyPr>
            <a:normAutofit fontScale="90000"/>
          </a:bodyPr>
          <a:lstStyle/>
          <a:p>
            <a:pPr algn="ctr"/>
            <a:r>
              <a:rPr lang="en-US" dirty="0"/>
              <a:t>Percent Reporting “Severe,” “Extreme,” </a:t>
            </a:r>
            <a:br>
              <a:rPr lang="en-US" dirty="0"/>
            </a:br>
            <a:r>
              <a:rPr lang="en-US" dirty="0"/>
              <a:t>or “Catastrophic” Stress at Last RAP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19542837"/>
              </p:ext>
            </p:extLst>
          </p:nvPr>
        </p:nvGraphicFramePr>
        <p:xfrm>
          <a:off x="524627" y="1845425"/>
          <a:ext cx="7655098" cy="4189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1315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effectLst>
                  <a:outerShdw blurRad="38100" dist="38100" dir="2700000" algn="tl">
                    <a:srgbClr val="000000">
                      <a:alpha val="43137"/>
                    </a:srgbClr>
                  </a:outerShdw>
                </a:effectLst>
              </a:rPr>
              <a:t>Wisconsin Nicotine Treatment Integration Project (HelpUsQuit.org) Resources</a:t>
            </a:r>
            <a:endParaRPr lang="en-US" dirty="0"/>
          </a:p>
        </p:txBody>
      </p:sp>
      <p:sp>
        <p:nvSpPr>
          <p:cNvPr id="3" name="Content Placeholder 2"/>
          <p:cNvSpPr>
            <a:spLocks noGrp="1"/>
          </p:cNvSpPr>
          <p:nvPr>
            <p:ph idx="1"/>
          </p:nvPr>
        </p:nvSpPr>
        <p:spPr/>
        <p:txBody>
          <a:bodyPr/>
          <a:lstStyle/>
          <a:p>
            <a:pPr>
              <a:defRPr/>
            </a:pPr>
            <a:endParaRPr lang="en-US" sz="2400" dirty="0"/>
          </a:p>
          <a:p>
            <a:pPr>
              <a:defRPr/>
            </a:pPr>
            <a:r>
              <a:rPr lang="en-US" sz="2400" dirty="0"/>
              <a:t>Tobacco treatment training and technical assistance</a:t>
            </a:r>
          </a:p>
          <a:p>
            <a:pPr>
              <a:defRPr/>
            </a:pPr>
            <a:endParaRPr lang="en-US" sz="2400" dirty="0"/>
          </a:p>
          <a:p>
            <a:pPr>
              <a:defRPr/>
            </a:pPr>
            <a:r>
              <a:rPr lang="en-US" sz="2400" dirty="0"/>
              <a:t>Website</a:t>
            </a:r>
          </a:p>
          <a:p>
            <a:pPr>
              <a:defRPr/>
            </a:pPr>
            <a:endParaRPr lang="en-US" sz="2400" dirty="0"/>
          </a:p>
          <a:p>
            <a:pPr>
              <a:defRPr/>
            </a:pPr>
            <a:r>
              <a:rPr lang="en-US" sz="2400" dirty="0"/>
              <a:t>Resources (videos, toolkits, posters, webinars, etc.)</a:t>
            </a:r>
          </a:p>
          <a:p>
            <a:pPr>
              <a:defRPr/>
            </a:pPr>
            <a:endParaRPr lang="en-US" sz="2400" dirty="0"/>
          </a:p>
          <a:p>
            <a:pPr>
              <a:defRPr/>
            </a:pPr>
            <a:r>
              <a:rPr lang="en-US" sz="2400" dirty="0"/>
              <a:t>Research and literature</a:t>
            </a:r>
          </a:p>
          <a:p>
            <a:endParaRPr lang="en-US" dirty="0"/>
          </a:p>
        </p:txBody>
      </p:sp>
    </p:spTree>
    <p:extLst>
      <p:ext uri="{BB962C8B-B14F-4D97-AF65-F5344CB8AC3E}">
        <p14:creationId xmlns:p14="http://schemas.microsoft.com/office/powerpoint/2010/main" val="4259988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828800"/>
            <a:ext cx="5368607" cy="3046988"/>
          </a:xfrm>
          <a:prstGeom prst="rect">
            <a:avLst/>
          </a:prstGeom>
          <a:noFill/>
        </p:spPr>
        <p:txBody>
          <a:bodyPr wrap="square" rtlCol="0">
            <a:spAutoFit/>
          </a:bodyPr>
          <a:lstStyle/>
          <a:p>
            <a:pPr algn="ctr" eaLnBrk="1" latinLnBrk="0" hangingPunct="1"/>
            <a:r>
              <a:rPr lang="en-US" sz="4800" dirty="0">
                <a:effectLst>
                  <a:outerShdw blurRad="38100" dist="38100" dir="2700000" algn="tl">
                    <a:srgbClr val="000000">
                      <a:alpha val="43137"/>
                    </a:srgbClr>
                  </a:outerShdw>
                </a:effectLst>
              </a:rPr>
              <a:t>Wisconsin Residents</a:t>
            </a:r>
          </a:p>
          <a:p>
            <a:pPr algn="ctr" eaLnBrk="1" latinLnBrk="0" hangingPunct="1"/>
            <a:r>
              <a:rPr lang="en-US" sz="4800" dirty="0">
                <a:effectLst>
                  <a:outerShdw blurRad="38100" dist="38100" dir="2700000" algn="tl">
                    <a:srgbClr val="000000">
                      <a:alpha val="43137"/>
                    </a:srgbClr>
                  </a:outerShdw>
                </a:effectLst>
              </a:rPr>
              <a:t>Share Their Stories….</a:t>
            </a:r>
          </a:p>
        </p:txBody>
      </p:sp>
    </p:spTree>
    <p:extLst>
      <p:ext uri="{BB962C8B-B14F-4D97-AF65-F5344CB8AC3E}">
        <p14:creationId xmlns:p14="http://schemas.microsoft.com/office/powerpoint/2010/main" val="746810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contact information</a:t>
            </a:r>
          </a:p>
        </p:txBody>
      </p:sp>
      <p:sp>
        <p:nvSpPr>
          <p:cNvPr id="3" name="Content Placeholder 2"/>
          <p:cNvSpPr>
            <a:spLocks noGrp="1"/>
          </p:cNvSpPr>
          <p:nvPr>
            <p:ph idx="1"/>
          </p:nvPr>
        </p:nvSpPr>
        <p:spPr/>
        <p:txBody>
          <a:bodyPr/>
          <a:lstStyle/>
          <a:p>
            <a:pPr marL="0" indent="0">
              <a:buNone/>
            </a:pPr>
            <a:r>
              <a:rPr lang="en-US" dirty="0"/>
              <a:t>Allison Gorrilla, MPH</a:t>
            </a:r>
          </a:p>
          <a:p>
            <a:pPr marL="0" indent="0">
              <a:buNone/>
            </a:pPr>
            <a:r>
              <a:rPr lang="en-US" dirty="0"/>
              <a:t>Outreach Specialist</a:t>
            </a:r>
          </a:p>
          <a:p>
            <a:pPr marL="0" indent="0">
              <a:buNone/>
            </a:pPr>
            <a:r>
              <a:rPr lang="en-US" dirty="0"/>
              <a:t>University of Wisconsin-Center for Tobacco Research and Intervention</a:t>
            </a:r>
          </a:p>
          <a:p>
            <a:pPr marL="0" indent="0">
              <a:buNone/>
            </a:pPr>
            <a:r>
              <a:rPr lang="en-US" dirty="0"/>
              <a:t>1218 W </a:t>
            </a:r>
            <a:r>
              <a:rPr lang="en-US" dirty="0" err="1"/>
              <a:t>Kilbourn</a:t>
            </a:r>
            <a:r>
              <a:rPr lang="en-US" dirty="0"/>
              <a:t> Ave St. 501</a:t>
            </a:r>
          </a:p>
          <a:p>
            <a:pPr marL="0" indent="0">
              <a:buNone/>
            </a:pPr>
            <a:r>
              <a:rPr lang="en-US" dirty="0"/>
              <a:t>Milwaukee, WI 53233</a:t>
            </a:r>
          </a:p>
          <a:p>
            <a:pPr marL="0" indent="0">
              <a:buNone/>
            </a:pPr>
            <a:r>
              <a:rPr lang="en-US" dirty="0"/>
              <a:t>agorrilla@ctri.wisc.edu</a:t>
            </a:r>
          </a:p>
          <a:p>
            <a:pPr marL="0" indent="0">
              <a:buNone/>
            </a:pPr>
            <a:r>
              <a:rPr lang="en-US" dirty="0"/>
              <a:t>414-333-3067</a:t>
            </a:r>
          </a:p>
          <a:p>
            <a:pPr marL="0" indent="0">
              <a:buNone/>
            </a:pPr>
            <a:r>
              <a:rPr lang="en-US" dirty="0"/>
              <a:t>Ctri.wisc.edu</a:t>
            </a:r>
          </a:p>
          <a:p>
            <a:pPr marL="0" indent="0">
              <a:buNone/>
            </a:pPr>
            <a:endParaRPr lang="en-US" dirty="0"/>
          </a:p>
        </p:txBody>
      </p:sp>
    </p:spTree>
    <p:extLst>
      <p:ext uri="{BB962C8B-B14F-4D97-AF65-F5344CB8AC3E}">
        <p14:creationId xmlns:p14="http://schemas.microsoft.com/office/powerpoint/2010/main" val="3304883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1C1C1C"/>
                </a:solidFill>
              </a:rPr>
              <a:t>                    Malloy</a:t>
            </a:r>
          </a:p>
        </p:txBody>
      </p:sp>
      <p:sp>
        <p:nvSpPr>
          <p:cNvPr id="3" name="Subtitle 2"/>
          <p:cNvSpPr>
            <a:spLocks noGrp="1"/>
          </p:cNvSpPr>
          <p:nvPr>
            <p:ph type="subTitle" idx="1"/>
          </p:nvPr>
        </p:nvSpPr>
        <p:spPr/>
        <p:txBody>
          <a:bodyPr>
            <a:normAutofit/>
          </a:bodyPr>
          <a:lstStyle/>
          <a:p>
            <a:r>
              <a:rPr lang="en-US" sz="3000" dirty="0"/>
              <a:t>Active Lifestyles</a:t>
            </a:r>
          </a:p>
        </p:txBody>
      </p:sp>
      <p:sp>
        <p:nvSpPr>
          <p:cNvPr id="4" name="TextBox 3"/>
          <p:cNvSpPr txBox="1"/>
          <p:nvPr/>
        </p:nvSpPr>
        <p:spPr>
          <a:xfrm>
            <a:off x="2078182" y="216332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J</a:t>
            </a:r>
          </a:p>
        </p:txBody>
      </p:sp>
      <p:sp>
        <p:nvSpPr>
          <p:cNvPr id="5" name="TextBox 4"/>
          <p:cNvSpPr txBox="1"/>
          <p:nvPr/>
        </p:nvSpPr>
        <p:spPr>
          <a:xfrm>
            <a:off x="2951019" y="216332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O</a:t>
            </a:r>
          </a:p>
        </p:txBody>
      </p:sp>
      <p:sp>
        <p:nvSpPr>
          <p:cNvPr id="6" name="TextBox 5"/>
          <p:cNvSpPr txBox="1"/>
          <p:nvPr/>
        </p:nvSpPr>
        <p:spPr>
          <a:xfrm>
            <a:off x="3823855" y="216332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Y</a:t>
            </a:r>
          </a:p>
        </p:txBody>
      </p:sp>
      <p:cxnSp>
        <p:nvCxnSpPr>
          <p:cNvPr id="8" name="Straight Connector 7"/>
          <p:cNvCxnSpPr/>
          <p:nvPr/>
        </p:nvCxnSpPr>
        <p:spPr>
          <a:xfrm>
            <a:off x="1143001" y="3558779"/>
            <a:ext cx="6354041" cy="0"/>
          </a:xfrm>
          <a:prstGeom prst="line">
            <a:avLst/>
          </a:prstGeom>
          <a:ln w="38100">
            <a:solidFill>
              <a:srgbClr val="1C1C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146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42369" y="5521224"/>
            <a:ext cx="4364183" cy="1200330"/>
            <a:chOff x="2441662" y="2493522"/>
            <a:chExt cx="4364183" cy="1200330"/>
          </a:xfrm>
        </p:grpSpPr>
        <p:sp>
          <p:nvSpPr>
            <p:cNvPr id="10" name="TextBox 9"/>
            <p:cNvSpPr txBox="1"/>
            <p:nvPr/>
          </p:nvSpPr>
          <p:spPr>
            <a:xfrm>
              <a:off x="2441662" y="2493523"/>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L</a:t>
              </a:r>
            </a:p>
          </p:txBody>
        </p:sp>
        <p:sp>
          <p:nvSpPr>
            <p:cNvPr id="11" name="TextBox 10"/>
            <p:cNvSpPr txBox="1"/>
            <p:nvPr/>
          </p:nvSpPr>
          <p:spPr>
            <a:xfrm>
              <a:off x="3314498" y="2493523"/>
              <a:ext cx="872837" cy="1200329"/>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U</a:t>
              </a:r>
            </a:p>
          </p:txBody>
        </p:sp>
        <p:sp>
          <p:nvSpPr>
            <p:cNvPr id="12" name="TextBox 11"/>
            <p:cNvSpPr txBox="1"/>
            <p:nvPr/>
          </p:nvSpPr>
          <p:spPr>
            <a:xfrm>
              <a:off x="4187335" y="2493523"/>
              <a:ext cx="872837" cy="1200329"/>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N</a:t>
              </a:r>
            </a:p>
          </p:txBody>
        </p:sp>
        <p:sp>
          <p:nvSpPr>
            <p:cNvPr id="13" name="TextBox 12"/>
            <p:cNvSpPr txBox="1"/>
            <p:nvPr/>
          </p:nvSpPr>
          <p:spPr>
            <a:xfrm>
              <a:off x="5060171" y="2493523"/>
              <a:ext cx="872837" cy="1200329"/>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C</a:t>
              </a:r>
            </a:p>
          </p:txBody>
        </p:sp>
        <p:sp>
          <p:nvSpPr>
            <p:cNvPr id="14" name="TextBox 13"/>
            <p:cNvSpPr txBox="1"/>
            <p:nvPr/>
          </p:nvSpPr>
          <p:spPr>
            <a:xfrm>
              <a:off x="5933008" y="2493522"/>
              <a:ext cx="872837" cy="1200329"/>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7200" dirty="0">
                  <a:solidFill>
                    <a:schemeClr val="bg1"/>
                  </a:solidFill>
                  <a:latin typeface="Arial Black" panose="020B0A04020102020204" pitchFamily="34" charset="0"/>
                </a:rPr>
                <a:t>H</a:t>
              </a:r>
            </a:p>
          </p:txBody>
        </p:sp>
      </p:gr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910" y="730623"/>
            <a:ext cx="6008796" cy="4558554"/>
          </a:xfrm>
          <a:prstGeom prst="rect">
            <a:avLst/>
          </a:prstGeom>
        </p:spPr>
      </p:pic>
    </p:spTree>
    <p:extLst>
      <p:ext uri="{BB962C8B-B14F-4D97-AF65-F5344CB8AC3E}">
        <p14:creationId xmlns:p14="http://schemas.microsoft.com/office/powerpoint/2010/main" val="3064021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199" y="704851"/>
            <a:ext cx="8364583" cy="4705350"/>
          </a:xfrm>
        </p:spPr>
        <p:txBody>
          <a:bodyPr/>
          <a:lstStyle/>
          <a:p>
            <a:pPr eaLnBrk="1" hangingPunct="1"/>
            <a:r>
              <a:rPr lang="en-US" altLang="en-US" dirty="0"/>
              <a:t>Navigating Your Way Through Continuous Quality Improvement</a:t>
            </a:r>
            <a:br>
              <a:rPr lang="en-US" altLang="en-US" dirty="0"/>
            </a:br>
            <a:br>
              <a:rPr lang="en-US" altLang="en-US" dirty="0"/>
            </a:br>
            <a:br>
              <a:rPr lang="en-US" altLang="en-US" dirty="0"/>
            </a:br>
            <a:br>
              <a:rPr lang="en-US" altLang="en-US" dirty="0"/>
            </a:br>
            <a:r>
              <a:rPr lang="en-US" altLang="en-US" dirty="0"/>
              <a:t>January 26, 2016</a:t>
            </a:r>
          </a:p>
        </p:txBody>
      </p:sp>
      <p:pic>
        <p:nvPicPr>
          <p:cNvPr id="3075" name="Picture 10" descr="adventures,compasses,decisions,degrees,directions,east,fotolia,guides,hikes,journeys,latitudes,longitudes,lost,magnetic,maps,navigate,needles,north,outdoors,paths,south,spins,west"/>
          <p:cNvPicPr>
            <a:picLocks noChangeAspect="1" noChangeArrowheads="1"/>
          </p:cNvPicPr>
          <p:nvPr/>
        </p:nvPicPr>
        <p:blipFill>
          <a:blip r:embed="rId2">
            <a:clrChange>
              <a:clrFrom>
                <a:srgbClr val="FCFFFD"/>
              </a:clrFrom>
              <a:clrTo>
                <a:srgbClr val="FCFFFD">
                  <a:alpha val="0"/>
                </a:srgbClr>
              </a:clrTo>
            </a:clrChange>
            <a:extLst>
              <a:ext uri="{28A0092B-C50C-407E-A947-70E740481C1C}">
                <a14:useLocalDpi xmlns:a14="http://schemas.microsoft.com/office/drawing/2010/main" val="0"/>
              </a:ext>
            </a:extLst>
          </a:blip>
          <a:srcRect/>
          <a:stretch>
            <a:fillRect/>
          </a:stretch>
        </p:blipFill>
        <p:spPr bwMode="auto">
          <a:xfrm>
            <a:off x="3823063" y="2884714"/>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469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362200"/>
            <a:ext cx="7467600" cy="914400"/>
          </a:xfrm>
        </p:spPr>
        <p:txBody>
          <a:bodyPr/>
          <a:lstStyle/>
          <a:p>
            <a:pPr algn="ctr" eaLnBrk="1" hangingPunct="1"/>
            <a:r>
              <a:rPr lang="en-US" altLang="en-US" sz="5400" dirty="0"/>
              <a:t>What is </a:t>
            </a:r>
            <a:r>
              <a:rPr lang="en-US" altLang="en-US" sz="5400" dirty="0" err="1"/>
              <a:t>NIATx</a:t>
            </a:r>
            <a:r>
              <a:rPr lang="en-US" altLang="en-US" sz="5400" dirty="0"/>
              <a:t>?</a:t>
            </a:r>
          </a:p>
        </p:txBody>
      </p:sp>
    </p:spTree>
    <p:extLst>
      <p:ext uri="{BB962C8B-B14F-4D97-AF65-F5344CB8AC3E}">
        <p14:creationId xmlns:p14="http://schemas.microsoft.com/office/powerpoint/2010/main" val="718364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534988"/>
            <a:ext cx="7467600" cy="1446212"/>
          </a:xfrm>
        </p:spPr>
        <p:txBody>
          <a:bodyPr/>
          <a:lstStyle/>
          <a:p>
            <a:pPr eaLnBrk="1" hangingPunct="1"/>
            <a:r>
              <a:rPr lang="en-US" altLang="en-US" dirty="0"/>
              <a:t> A </a:t>
            </a:r>
            <a:r>
              <a:rPr lang="en-US" altLang="en-US" dirty="0" err="1"/>
              <a:t>NIATx</a:t>
            </a:r>
            <a:r>
              <a:rPr lang="en-US" altLang="en-US" dirty="0"/>
              <a:t> History: </a:t>
            </a:r>
            <a:br>
              <a:rPr lang="en-US" altLang="en-US" dirty="0"/>
            </a:br>
            <a:r>
              <a:rPr lang="en-US" altLang="en-US" dirty="0"/>
              <a:t>The Four Aims</a:t>
            </a:r>
          </a:p>
        </p:txBody>
      </p:sp>
      <p:sp>
        <p:nvSpPr>
          <p:cNvPr id="5123" name="Rectangle 3"/>
          <p:cNvSpPr>
            <a:spLocks noGrp="1" noChangeArrowheads="1"/>
          </p:cNvSpPr>
          <p:nvPr>
            <p:ph type="body" idx="1"/>
          </p:nvPr>
        </p:nvSpPr>
        <p:spPr>
          <a:xfrm>
            <a:off x="533400" y="1981200"/>
            <a:ext cx="7239000" cy="4114800"/>
          </a:xfrm>
        </p:spPr>
        <p:txBody>
          <a:bodyPr/>
          <a:lstStyle/>
          <a:p>
            <a:pPr eaLnBrk="1" hangingPunct="1">
              <a:buFont typeface="Wingdings" panose="05000000000000000000" pitchFamily="2" charset="2"/>
              <a:buNone/>
            </a:pPr>
            <a:r>
              <a:rPr lang="en-US" altLang="en-US"/>
              <a:t>NIATx promotes systems change and innovation with a focus on four aims:</a:t>
            </a:r>
          </a:p>
          <a:p>
            <a:pPr eaLnBrk="1" hangingPunct="1">
              <a:buClr>
                <a:schemeClr val="tx1"/>
              </a:buClr>
              <a:buFont typeface="Wingdings" panose="05000000000000000000" pitchFamily="2" charset="2"/>
              <a:buChar char="§"/>
            </a:pPr>
            <a:r>
              <a:rPr lang="en-US" altLang="en-US"/>
              <a:t>Reduce waiting time</a:t>
            </a:r>
          </a:p>
          <a:p>
            <a:pPr eaLnBrk="1" hangingPunct="1">
              <a:buClr>
                <a:schemeClr val="tx1"/>
              </a:buClr>
              <a:buFont typeface="Wingdings" panose="05000000000000000000" pitchFamily="2" charset="2"/>
              <a:buChar char="§"/>
            </a:pPr>
            <a:r>
              <a:rPr lang="en-US" altLang="en-US"/>
              <a:t>Reduce no-shows</a:t>
            </a:r>
          </a:p>
          <a:p>
            <a:pPr eaLnBrk="1" hangingPunct="1">
              <a:buClr>
                <a:schemeClr val="tx1"/>
              </a:buClr>
              <a:buFont typeface="Wingdings" panose="05000000000000000000" pitchFamily="2" charset="2"/>
              <a:buChar char="§"/>
            </a:pPr>
            <a:r>
              <a:rPr lang="en-US" altLang="en-US"/>
              <a:t>Increase admissions </a:t>
            </a:r>
          </a:p>
          <a:p>
            <a:pPr eaLnBrk="1" hangingPunct="1">
              <a:buClr>
                <a:schemeClr val="tx1"/>
              </a:buClr>
              <a:buFont typeface="Wingdings" panose="05000000000000000000" pitchFamily="2" charset="2"/>
              <a:buChar char="§"/>
            </a:pPr>
            <a:r>
              <a:rPr lang="en-US" altLang="en-US"/>
              <a:t>Increase continuation</a:t>
            </a:r>
          </a:p>
          <a:p>
            <a:pPr eaLnBrk="1" hangingPunct="1"/>
            <a:endParaRPr lang="en-US" altLang="en-US"/>
          </a:p>
        </p:txBody>
      </p:sp>
      <p:pic>
        <p:nvPicPr>
          <p:cNvPr id="5124" name="Picture 9" descr="accomplishments,achievements,bulls eyes,bull's eyes,business metaphors,dartboards,darts,leisure,on target,sports,successes,targe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1375954"/>
            <a:ext cx="4304211" cy="43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216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990600"/>
            <a:ext cx="7467600" cy="762000"/>
          </a:xfrm>
        </p:spPr>
        <p:txBody>
          <a:bodyPr/>
          <a:lstStyle/>
          <a:p>
            <a:pPr eaLnBrk="1" hangingPunct="1"/>
            <a:r>
              <a:rPr lang="en-US" altLang="en-US"/>
              <a:t>The Five Principles</a:t>
            </a:r>
          </a:p>
        </p:txBody>
      </p:sp>
      <p:sp>
        <p:nvSpPr>
          <p:cNvPr id="6147" name="Rectangle 3"/>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en-US" sz="2800"/>
              <a:t>Five key principles guide the NIATx model:</a:t>
            </a:r>
          </a:p>
          <a:p>
            <a:pPr marL="609600" indent="-609600" eaLnBrk="1" hangingPunct="1">
              <a:buFontTx/>
              <a:buAutoNum type="arabicPeriod"/>
            </a:pPr>
            <a:r>
              <a:rPr lang="en-US" altLang="en-US" sz="2800"/>
              <a:t>Understand and involve the customer.</a:t>
            </a:r>
          </a:p>
          <a:p>
            <a:pPr marL="609600" indent="-609600" eaLnBrk="1" hangingPunct="1">
              <a:buFontTx/>
              <a:buAutoNum type="arabicPeriod"/>
            </a:pPr>
            <a:r>
              <a:rPr lang="en-US" altLang="en-US" sz="2800"/>
              <a:t>Fix key problems; help the CEO sleep.</a:t>
            </a:r>
          </a:p>
          <a:p>
            <a:pPr marL="609600" indent="-609600" eaLnBrk="1" hangingPunct="1">
              <a:buFontTx/>
              <a:buAutoNum type="arabicPeriod"/>
            </a:pPr>
            <a:r>
              <a:rPr lang="en-US" altLang="en-US" sz="2800"/>
              <a:t>Pick a powerful Change Leader.</a:t>
            </a:r>
          </a:p>
          <a:p>
            <a:pPr marL="609600" indent="-609600" eaLnBrk="1" hangingPunct="1">
              <a:buFontTx/>
              <a:buAutoNum type="arabicPeriod"/>
            </a:pPr>
            <a:r>
              <a:rPr lang="en-US" altLang="en-US" sz="2800"/>
              <a:t>Get ideas from outside the organization or field.</a:t>
            </a:r>
          </a:p>
          <a:p>
            <a:pPr marL="609600" indent="-609600" eaLnBrk="1" hangingPunct="1">
              <a:buFontTx/>
              <a:buAutoNum type="arabicPeriod"/>
            </a:pPr>
            <a:r>
              <a:rPr lang="en-US" altLang="en-US" sz="2800"/>
              <a:t>Use rapid cycle testing to establish effective changes.</a:t>
            </a:r>
          </a:p>
          <a:p>
            <a:pPr marL="609600" indent="-609600" eaLnBrk="1" hangingPunct="1"/>
            <a:endParaRPr lang="en-US" altLang="en-US" sz="2800"/>
          </a:p>
        </p:txBody>
      </p:sp>
    </p:spTree>
    <p:extLst>
      <p:ext uri="{BB962C8B-B14F-4D97-AF65-F5344CB8AC3E}">
        <p14:creationId xmlns:p14="http://schemas.microsoft.com/office/powerpoint/2010/main" val="3140524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914400"/>
            <a:ext cx="7467600" cy="2612571"/>
          </a:xfrm>
        </p:spPr>
        <p:txBody>
          <a:bodyPr/>
          <a:lstStyle/>
          <a:p>
            <a:pPr algn="ctr" eaLnBrk="1" hangingPunct="1"/>
            <a:r>
              <a:rPr lang="en-US" altLang="en-US" dirty="0"/>
              <a:t>Which of the 5 key principles </a:t>
            </a:r>
            <a:br>
              <a:rPr lang="en-US" altLang="en-US" dirty="0"/>
            </a:br>
            <a:r>
              <a:rPr lang="en-US" altLang="en-US" dirty="0"/>
              <a:t>do you think </a:t>
            </a:r>
            <a:r>
              <a:rPr lang="en-US" altLang="en-US" dirty="0" err="1"/>
              <a:t>NIATx</a:t>
            </a:r>
            <a:r>
              <a:rPr lang="en-US" altLang="en-US" dirty="0"/>
              <a:t> says </a:t>
            </a:r>
            <a:br>
              <a:rPr lang="en-US" altLang="en-US" dirty="0"/>
            </a:br>
            <a:r>
              <a:rPr lang="en-US" altLang="en-US" dirty="0"/>
              <a:t>is the most important?</a:t>
            </a:r>
            <a:br>
              <a:rPr lang="en-US" altLang="en-US" dirty="0"/>
            </a:br>
            <a:endParaRPr lang="en-US" altLang="en-US" dirty="0"/>
          </a:p>
        </p:txBody>
      </p:sp>
      <p:pic>
        <p:nvPicPr>
          <p:cNvPr id="7171" name="Picture 23" descr="C:\Documents and Settings\janetfleege\Desktop\MM900395769.GIF"/>
          <p:cNvPicPr preferRelativeResize="0">
            <a:picLocks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8183" y="-1394642"/>
            <a:ext cx="2362200" cy="797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14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68" y="823597"/>
            <a:ext cx="8169467" cy="705945"/>
          </a:xfrm>
        </p:spPr>
        <p:txBody>
          <a:bodyPr>
            <a:noAutofit/>
          </a:bodyPr>
          <a:lstStyle/>
          <a:p>
            <a:r>
              <a:rPr lang="en-US" sz="2100" dirty="0"/>
              <a:t>High Stress Over Time (5 RAP Period) – </a:t>
            </a:r>
            <a:br>
              <a:rPr lang="en-US" sz="2100" dirty="0"/>
            </a:br>
            <a:r>
              <a:rPr lang="en-US" sz="2100" dirty="0"/>
              <a:t>Deaths Not Disaggregated Due to Homogeneity Among Causes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3296398"/>
              </p:ext>
            </p:extLst>
          </p:nvPr>
        </p:nvGraphicFramePr>
        <p:xfrm>
          <a:off x="409267" y="1529542"/>
          <a:ext cx="8169467" cy="448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124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599" y="728941"/>
            <a:ext cx="7467600" cy="762000"/>
          </a:xfrm>
        </p:spPr>
        <p:txBody>
          <a:bodyPr/>
          <a:lstStyle/>
          <a:p>
            <a:pPr eaLnBrk="1" hangingPunct="1"/>
            <a:r>
              <a:rPr lang="en-US" altLang="en-US" dirty="0"/>
              <a:t>The Walk-Through</a:t>
            </a:r>
          </a:p>
        </p:txBody>
      </p:sp>
      <p:sp>
        <p:nvSpPr>
          <p:cNvPr id="8195" name="Rectangle 3"/>
          <p:cNvSpPr>
            <a:spLocks noGrp="1" noChangeArrowheads="1"/>
          </p:cNvSpPr>
          <p:nvPr>
            <p:ph type="body" idx="1"/>
          </p:nvPr>
        </p:nvSpPr>
        <p:spPr>
          <a:xfrm>
            <a:off x="228599" y="1490941"/>
            <a:ext cx="7315200" cy="4114800"/>
          </a:xfrm>
        </p:spPr>
        <p:txBody>
          <a:bodyPr>
            <a:normAutofit lnSpcReduction="10000"/>
          </a:bodyPr>
          <a:lstStyle/>
          <a:p>
            <a:pPr eaLnBrk="1" hangingPunct="1">
              <a:lnSpc>
                <a:spcPct val="90000"/>
              </a:lnSpc>
              <a:buFont typeface="Wingdings" panose="05000000000000000000" pitchFamily="2" charset="2"/>
              <a:buNone/>
            </a:pPr>
            <a:r>
              <a:rPr lang="en-US" altLang="en-US" sz="2800" dirty="0"/>
              <a:t>One of the best ways to understand your</a:t>
            </a:r>
          </a:p>
          <a:p>
            <a:pPr eaLnBrk="1" hangingPunct="1">
              <a:lnSpc>
                <a:spcPct val="90000"/>
              </a:lnSpc>
              <a:buFont typeface="Wingdings" panose="05000000000000000000" pitchFamily="2" charset="2"/>
              <a:buNone/>
            </a:pPr>
            <a:r>
              <a:rPr lang="en-US" altLang="en-US" sz="2800" dirty="0"/>
              <a:t>customer is to walk through the process </a:t>
            </a:r>
          </a:p>
          <a:p>
            <a:pPr eaLnBrk="1" hangingPunct="1">
              <a:lnSpc>
                <a:spcPct val="90000"/>
              </a:lnSpc>
              <a:buFont typeface="Wingdings" panose="05000000000000000000" pitchFamily="2" charset="2"/>
              <a:buNone/>
            </a:pPr>
            <a:r>
              <a:rPr lang="en-US" altLang="en-US" sz="2800" dirty="0"/>
              <a:t>of getting services as they do.</a:t>
            </a:r>
          </a:p>
          <a:p>
            <a:pPr eaLnBrk="1" hangingPunct="1">
              <a:lnSpc>
                <a:spcPct val="90000"/>
              </a:lnSpc>
              <a:buFont typeface="Wingdings" panose="05000000000000000000" pitchFamily="2" charset="2"/>
              <a:buNone/>
            </a:pPr>
            <a:endParaRPr lang="en-US" altLang="en-US" sz="2800" dirty="0"/>
          </a:p>
          <a:p>
            <a:pPr eaLnBrk="1" hangingPunct="1">
              <a:lnSpc>
                <a:spcPct val="90000"/>
              </a:lnSpc>
              <a:buClr>
                <a:schemeClr val="tx1"/>
              </a:buClr>
              <a:buFontTx/>
              <a:buChar char="o"/>
            </a:pPr>
            <a:r>
              <a:rPr lang="en-US" altLang="en-US" sz="2800" dirty="0"/>
              <a:t>Who completed a walk-through?</a:t>
            </a:r>
          </a:p>
          <a:p>
            <a:pPr eaLnBrk="1" hangingPunct="1">
              <a:lnSpc>
                <a:spcPct val="90000"/>
              </a:lnSpc>
              <a:buClr>
                <a:schemeClr val="tx1"/>
              </a:buClr>
              <a:buFontTx/>
              <a:buChar char="o"/>
            </a:pPr>
            <a:r>
              <a:rPr lang="en-US" altLang="en-US" sz="2800" dirty="0"/>
              <a:t>What was it like?</a:t>
            </a:r>
          </a:p>
          <a:p>
            <a:pPr eaLnBrk="1" hangingPunct="1">
              <a:lnSpc>
                <a:spcPct val="90000"/>
              </a:lnSpc>
              <a:buClr>
                <a:schemeClr val="tx1"/>
              </a:buClr>
              <a:buFontTx/>
              <a:buChar char="o"/>
            </a:pPr>
            <a:r>
              <a:rPr lang="en-US" altLang="en-US" sz="2800" dirty="0"/>
              <a:t>Any interesting observations?</a:t>
            </a:r>
          </a:p>
          <a:p>
            <a:pPr eaLnBrk="1" hangingPunct="1">
              <a:lnSpc>
                <a:spcPct val="90000"/>
              </a:lnSpc>
              <a:buClr>
                <a:schemeClr val="tx1"/>
              </a:buClr>
              <a:buFontTx/>
              <a:buChar char="o"/>
            </a:pPr>
            <a:r>
              <a:rPr lang="en-US" altLang="en-US" sz="2800" dirty="0"/>
              <a:t>Any ideas or sparks for a change project as a result of the walk-through?</a:t>
            </a:r>
          </a:p>
          <a:p>
            <a:pPr eaLnBrk="1" hangingPunct="1">
              <a:lnSpc>
                <a:spcPct val="90000"/>
              </a:lnSpc>
            </a:pPr>
            <a:endParaRPr lang="en-US" altLang="en-US" sz="2800" dirty="0"/>
          </a:p>
        </p:txBody>
      </p:sp>
      <p:pic>
        <p:nvPicPr>
          <p:cNvPr id="8196" name="Picture 11" descr="C:\Documents and Settings\janetfleege\Desktop\MP900385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94" y="1000682"/>
            <a:ext cx="2170611" cy="303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0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 y="720634"/>
            <a:ext cx="7467600" cy="762000"/>
          </a:xfrm>
        </p:spPr>
        <p:txBody>
          <a:bodyPr/>
          <a:lstStyle/>
          <a:p>
            <a:pPr eaLnBrk="1" hangingPunct="1"/>
            <a:r>
              <a:rPr lang="en-US" altLang="en-US" dirty="0"/>
              <a:t>The </a:t>
            </a:r>
            <a:r>
              <a:rPr lang="en-US" altLang="en-US" dirty="0" err="1"/>
              <a:t>NIATx</a:t>
            </a:r>
            <a:r>
              <a:rPr lang="en-US" altLang="en-US" dirty="0"/>
              <a:t> Way</a:t>
            </a:r>
          </a:p>
        </p:txBody>
      </p:sp>
      <p:pic>
        <p:nvPicPr>
          <p:cNvPr id="9219" name="Picture 4" descr="\\w3029s02\bhd-users$\jenniferwittwer\My Documents\My Pictures\NIATxWay.png"/>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4565" t="8635" r="4125" b="5412"/>
          <a:stretch/>
        </p:blipFill>
        <p:spPr>
          <a:xfrm>
            <a:off x="3352800" y="720634"/>
            <a:ext cx="5608320" cy="53579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3785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2725" y="557910"/>
            <a:ext cx="7467600" cy="1311275"/>
          </a:xfrm>
        </p:spPr>
        <p:txBody>
          <a:bodyPr/>
          <a:lstStyle/>
          <a:p>
            <a:pPr eaLnBrk="1" hangingPunct="1"/>
            <a:r>
              <a:rPr lang="en-US" altLang="en-US" sz="4000" dirty="0"/>
              <a:t>Step by step…</a:t>
            </a:r>
            <a:br>
              <a:rPr lang="en-US" altLang="en-US" sz="4000" dirty="0"/>
            </a:br>
            <a:r>
              <a:rPr lang="en-US" altLang="en-US" sz="4000" dirty="0"/>
              <a:t>you will get there.</a:t>
            </a:r>
          </a:p>
        </p:txBody>
      </p:sp>
      <p:sp>
        <p:nvSpPr>
          <p:cNvPr id="10243" name="Rectangle 3"/>
          <p:cNvSpPr>
            <a:spLocks noGrp="1" noChangeArrowheads="1"/>
          </p:cNvSpPr>
          <p:nvPr>
            <p:ph type="body" idx="1"/>
          </p:nvPr>
        </p:nvSpPr>
        <p:spPr/>
        <p:txBody>
          <a:bodyPr/>
          <a:lstStyle/>
          <a:p>
            <a:pPr marL="609600" indent="-609600" eaLnBrk="1" hangingPunct="1">
              <a:buFontTx/>
              <a:buAutoNum type="arabicPeriod"/>
            </a:pPr>
            <a:r>
              <a:rPr lang="en-US" altLang="en-US" sz="2800"/>
              <a:t>Consider a NIATx aim.  (We have that done already!)</a:t>
            </a:r>
          </a:p>
          <a:p>
            <a:pPr marL="609600" indent="-609600" eaLnBrk="1" hangingPunct="1">
              <a:buFontTx/>
              <a:buAutoNum type="arabicPeriod"/>
            </a:pPr>
            <a:r>
              <a:rPr lang="en-US" altLang="en-US" sz="2800"/>
              <a:t>Define a change project. </a:t>
            </a:r>
          </a:p>
          <a:p>
            <a:pPr marL="609600" indent="-609600" eaLnBrk="1" hangingPunct="1">
              <a:buFontTx/>
              <a:buAutoNum type="arabicPeriod"/>
            </a:pPr>
            <a:r>
              <a:rPr lang="en-US" altLang="en-US" sz="2800"/>
              <a:t>Appoint a Change Leader. </a:t>
            </a:r>
          </a:p>
          <a:p>
            <a:pPr marL="609600" indent="-609600" eaLnBrk="1" hangingPunct="1">
              <a:buFontTx/>
              <a:buAutoNum type="arabicPeriod"/>
            </a:pPr>
            <a:r>
              <a:rPr lang="en-US" altLang="en-US" sz="2800"/>
              <a:t>Appoint a Change Team. </a:t>
            </a:r>
          </a:p>
          <a:p>
            <a:pPr marL="609600" indent="-609600" eaLnBrk="1" hangingPunct="1">
              <a:buFontTx/>
              <a:buAutoNum type="arabicPeriod"/>
            </a:pPr>
            <a:r>
              <a:rPr lang="en-US" altLang="en-US" sz="2800"/>
              <a:t>Allocate sufficient resources. </a:t>
            </a:r>
          </a:p>
          <a:p>
            <a:pPr marL="609600" indent="-609600" eaLnBrk="1" hangingPunct="1">
              <a:buFontTx/>
              <a:buAutoNum type="arabicPeriod"/>
            </a:pPr>
            <a:r>
              <a:rPr lang="en-US" altLang="en-US" sz="2800"/>
              <a:t>Monitor progress. </a:t>
            </a:r>
          </a:p>
          <a:p>
            <a:pPr marL="609600" indent="-609600" eaLnBrk="1" hangingPunct="1">
              <a:buFontTx/>
              <a:buAutoNum type="arabicPeriod"/>
            </a:pPr>
            <a:r>
              <a:rPr lang="en-US" altLang="en-US" sz="2800"/>
              <a:t>Perform a walk-through.</a:t>
            </a:r>
          </a:p>
          <a:p>
            <a:pPr marL="609600" indent="-609600" eaLnBrk="1" hangingPunct="1"/>
            <a:endParaRPr lang="en-US" altLang="en-US" sz="2800"/>
          </a:p>
        </p:txBody>
      </p:sp>
      <p:pic>
        <p:nvPicPr>
          <p:cNvPr id="10244" name="Picture 4" descr="C:\Documents and Settings\janetfleege\Desktop\MP9001459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1965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069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61975"/>
            <a:ext cx="7467600" cy="1190625"/>
          </a:xfrm>
        </p:spPr>
        <p:txBody>
          <a:bodyPr/>
          <a:lstStyle/>
          <a:p>
            <a:pPr eaLnBrk="1" hangingPunct="1"/>
            <a:r>
              <a:rPr lang="en-US" altLang="en-US" sz="3600"/>
              <a:t>Step by step…you will get there. (cont.)</a:t>
            </a:r>
          </a:p>
        </p:txBody>
      </p:sp>
      <p:sp>
        <p:nvSpPr>
          <p:cNvPr id="11267" name="Rectangle 3"/>
          <p:cNvSpPr>
            <a:spLocks noGrp="1" noChangeArrowheads="1"/>
          </p:cNvSpPr>
          <p:nvPr>
            <p:ph type="body" idx="1"/>
          </p:nvPr>
        </p:nvSpPr>
        <p:spPr>
          <a:xfrm>
            <a:off x="390212" y="1947816"/>
            <a:ext cx="8311325" cy="3998215"/>
          </a:xfrm>
        </p:spPr>
        <p:txBody>
          <a:bodyPr/>
          <a:lstStyle/>
          <a:p>
            <a:pPr marL="609600" indent="-609600" eaLnBrk="1" hangingPunct="1">
              <a:lnSpc>
                <a:spcPct val="90000"/>
              </a:lnSpc>
              <a:buFontTx/>
              <a:buAutoNum type="arabicPeriod" startAt="8"/>
            </a:pPr>
            <a:r>
              <a:rPr lang="en-US" altLang="en-US" sz="2800" dirty="0"/>
              <a:t>Select a project aim. </a:t>
            </a:r>
          </a:p>
          <a:p>
            <a:pPr marL="609600" indent="-609600" eaLnBrk="1" hangingPunct="1">
              <a:lnSpc>
                <a:spcPct val="90000"/>
              </a:lnSpc>
              <a:buFontTx/>
              <a:buAutoNum type="arabicPeriod" startAt="8"/>
            </a:pPr>
            <a:r>
              <a:rPr lang="en-US" altLang="en-US" sz="2800" dirty="0"/>
              <a:t>Measure baseline data.</a:t>
            </a:r>
          </a:p>
          <a:p>
            <a:pPr marL="609600" indent="-609600" eaLnBrk="1" hangingPunct="1">
              <a:lnSpc>
                <a:spcPct val="90000"/>
              </a:lnSpc>
              <a:buFontTx/>
              <a:buAutoNum type="arabicPeriod" startAt="8"/>
            </a:pPr>
            <a:r>
              <a:rPr lang="en-US" altLang="en-US" sz="2800" dirty="0"/>
              <a:t>Select a change idea to test. </a:t>
            </a:r>
          </a:p>
          <a:p>
            <a:pPr marL="609600" indent="-609600" eaLnBrk="1" hangingPunct="1">
              <a:lnSpc>
                <a:spcPct val="90000"/>
              </a:lnSpc>
              <a:buFontTx/>
              <a:buAutoNum type="arabicPeriod" startAt="8"/>
            </a:pPr>
            <a:r>
              <a:rPr lang="en-US" altLang="en-US" sz="2800" dirty="0"/>
              <a:t>Test changes. </a:t>
            </a:r>
          </a:p>
          <a:p>
            <a:pPr marL="609600" indent="-609600" eaLnBrk="1" hangingPunct="1">
              <a:lnSpc>
                <a:spcPct val="90000"/>
              </a:lnSpc>
              <a:buFontTx/>
              <a:buAutoNum type="arabicPeriod" startAt="8"/>
            </a:pPr>
            <a:r>
              <a:rPr lang="en-US" altLang="en-US" sz="2800" dirty="0"/>
              <a:t>Increase financial strength.</a:t>
            </a:r>
          </a:p>
          <a:p>
            <a:pPr marL="609600" indent="-609600" eaLnBrk="1" hangingPunct="1">
              <a:lnSpc>
                <a:spcPct val="90000"/>
              </a:lnSpc>
              <a:buFontTx/>
              <a:buAutoNum type="arabicPeriod" startAt="8"/>
            </a:pPr>
            <a:r>
              <a:rPr lang="en-US" altLang="en-US" sz="2800" dirty="0"/>
              <a:t>Sustain improvements. </a:t>
            </a:r>
          </a:p>
          <a:p>
            <a:pPr marL="609600" indent="-609600" eaLnBrk="1" hangingPunct="1">
              <a:lnSpc>
                <a:spcPct val="90000"/>
              </a:lnSpc>
              <a:buFontTx/>
              <a:buAutoNum type="arabicPeriod" startAt="8"/>
            </a:pPr>
            <a:r>
              <a:rPr lang="en-US" altLang="en-US" sz="2800" dirty="0"/>
              <a:t>Tell your story.</a:t>
            </a:r>
          </a:p>
          <a:p>
            <a:pPr marL="609600" indent="-609600" eaLnBrk="1" hangingPunct="1">
              <a:lnSpc>
                <a:spcPct val="90000"/>
              </a:lnSpc>
              <a:buFontTx/>
              <a:buAutoNum type="arabicPeriod" startAt="8"/>
            </a:pPr>
            <a:r>
              <a:rPr lang="en-US" altLang="en-US" sz="2800" dirty="0"/>
              <a:t>Select the next </a:t>
            </a:r>
            <a:r>
              <a:rPr lang="en-US" altLang="en-US" sz="2800" dirty="0" err="1"/>
              <a:t>NIATx</a:t>
            </a:r>
            <a:r>
              <a:rPr lang="en-US" altLang="en-US" sz="2800" dirty="0"/>
              <a:t> project.</a:t>
            </a:r>
            <a:r>
              <a:rPr lang="en-US" altLang="en-US" dirty="0"/>
              <a:t> </a:t>
            </a:r>
          </a:p>
          <a:p>
            <a:pPr marL="609600" indent="-609600" eaLnBrk="1" hangingPunct="1">
              <a:lnSpc>
                <a:spcPct val="90000"/>
              </a:lnSpc>
              <a:buFontTx/>
              <a:buAutoNum type="arabicPeriod" startAt="8"/>
            </a:pPr>
            <a:endParaRPr lang="en-US" altLang="en-US" dirty="0"/>
          </a:p>
          <a:p>
            <a:pPr marL="609600" indent="-609600" eaLnBrk="1" hangingPunct="1">
              <a:lnSpc>
                <a:spcPct val="90000"/>
              </a:lnSpc>
              <a:buFont typeface="Wingdings" panose="05000000000000000000" pitchFamily="2" charset="2"/>
              <a:buNone/>
            </a:pPr>
            <a:endParaRPr lang="en-US" altLang="en-US" dirty="0"/>
          </a:p>
          <a:p>
            <a:pPr marL="609600" indent="-609600" eaLnBrk="1" hangingPunct="1">
              <a:lnSpc>
                <a:spcPct val="90000"/>
              </a:lnSpc>
            </a:pPr>
            <a:endParaRPr lang="en-US" altLang="en-US" sz="2800" dirty="0"/>
          </a:p>
        </p:txBody>
      </p:sp>
    </p:spTree>
    <p:extLst>
      <p:ext uri="{BB962C8B-B14F-4D97-AF65-F5344CB8AC3E}">
        <p14:creationId xmlns:p14="http://schemas.microsoft.com/office/powerpoint/2010/main" val="1291622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1182" y="817309"/>
            <a:ext cx="7467600" cy="762000"/>
          </a:xfrm>
        </p:spPr>
        <p:txBody>
          <a:bodyPr/>
          <a:lstStyle/>
          <a:p>
            <a:pPr eaLnBrk="1" hangingPunct="1"/>
            <a:r>
              <a:rPr lang="en-US" altLang="en-US" dirty="0"/>
              <a:t>Measure Baseline Data</a:t>
            </a:r>
          </a:p>
        </p:txBody>
      </p:sp>
      <p:sp>
        <p:nvSpPr>
          <p:cNvPr id="12291" name="Rectangle 3"/>
          <p:cNvSpPr>
            <a:spLocks noGrp="1" noChangeArrowheads="1"/>
          </p:cNvSpPr>
          <p:nvPr>
            <p:ph type="body" idx="1"/>
          </p:nvPr>
        </p:nvSpPr>
        <p:spPr>
          <a:xfrm>
            <a:off x="211182" y="1579309"/>
            <a:ext cx="8837024" cy="3998215"/>
          </a:xfrm>
        </p:spPr>
        <p:txBody>
          <a:bodyPr/>
          <a:lstStyle/>
          <a:p>
            <a:pPr eaLnBrk="1" hangingPunct="1">
              <a:lnSpc>
                <a:spcPct val="90000"/>
              </a:lnSpc>
              <a:buFont typeface="Wingdings" panose="05000000000000000000" pitchFamily="2" charset="2"/>
              <a:buNone/>
            </a:pPr>
            <a:r>
              <a:rPr lang="en-US" altLang="en-US" sz="2800" dirty="0"/>
              <a:t>Measuring baseline data allows you to answer the question:  </a:t>
            </a:r>
            <a:r>
              <a:rPr lang="en-US" altLang="en-US" sz="2800" b="1" dirty="0">
                <a:solidFill>
                  <a:schemeClr val="accent2">
                    <a:lumMod val="75000"/>
                  </a:schemeClr>
                </a:solidFill>
              </a:rPr>
              <a:t>How will we rapidly know a change is an improvement?</a:t>
            </a:r>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None/>
            </a:pPr>
            <a:endParaRPr lang="en-US" altLang="en-US" sz="2800" dirty="0"/>
          </a:p>
          <a:p>
            <a:pPr eaLnBrk="1" hangingPunct="1">
              <a:lnSpc>
                <a:spcPct val="90000"/>
              </a:lnSpc>
              <a:buClr>
                <a:schemeClr val="tx1"/>
              </a:buClr>
              <a:buFont typeface="Wingdings" panose="05000000000000000000" pitchFamily="2" charset="2"/>
              <a:buChar char="§"/>
            </a:pPr>
            <a:r>
              <a:rPr lang="en-US" altLang="en-US" sz="2400" dirty="0"/>
              <a:t>Define a starting point for change and work backwards to collect baseline data before making any changes. </a:t>
            </a:r>
          </a:p>
          <a:p>
            <a:pPr eaLnBrk="1" hangingPunct="1">
              <a:lnSpc>
                <a:spcPct val="90000"/>
              </a:lnSpc>
              <a:buClr>
                <a:schemeClr val="tx1"/>
              </a:buClr>
              <a:buFont typeface="Wingdings" panose="05000000000000000000" pitchFamily="2" charset="2"/>
              <a:buChar char="§"/>
            </a:pPr>
            <a:r>
              <a:rPr lang="en-US" altLang="en-US" sz="2400" dirty="0"/>
              <a:t>Create a data collection plan:  who, when, how?</a:t>
            </a:r>
          </a:p>
          <a:p>
            <a:pPr eaLnBrk="1" hangingPunct="1">
              <a:lnSpc>
                <a:spcPct val="90000"/>
              </a:lnSpc>
              <a:buClr>
                <a:schemeClr val="tx1"/>
              </a:buClr>
              <a:buFont typeface="Wingdings" panose="05000000000000000000" pitchFamily="2" charset="2"/>
              <a:buChar char="§"/>
            </a:pPr>
            <a:r>
              <a:rPr lang="en-US" altLang="en-US" sz="2400" dirty="0"/>
              <a:t>Collect data on a regular basis.</a:t>
            </a:r>
          </a:p>
          <a:p>
            <a:pPr eaLnBrk="1" hangingPunct="1">
              <a:lnSpc>
                <a:spcPct val="90000"/>
              </a:lnSpc>
            </a:pPr>
            <a:endParaRPr lang="en-US" altLang="en-US" sz="2800" dirty="0"/>
          </a:p>
        </p:txBody>
      </p:sp>
      <p:pic>
        <p:nvPicPr>
          <p:cNvPr id="12292" name="Picture 11" descr="C:\Documents and Settings\janetfleege\Desktop\MP900309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582" y="2616926"/>
            <a:ext cx="18288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855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6337" y="746917"/>
            <a:ext cx="8099014" cy="1030220"/>
          </a:xfrm>
        </p:spPr>
        <p:txBody>
          <a:bodyPr/>
          <a:lstStyle/>
          <a:p>
            <a:pPr eaLnBrk="1" hangingPunct="1"/>
            <a:r>
              <a:rPr lang="en-US" altLang="en-US" dirty="0"/>
              <a:t>Selecting a Change Project</a:t>
            </a:r>
          </a:p>
        </p:txBody>
      </p:sp>
      <p:sp>
        <p:nvSpPr>
          <p:cNvPr id="13315" name="Rectangle 3"/>
          <p:cNvSpPr>
            <a:spLocks noGrp="1" noChangeArrowheads="1"/>
          </p:cNvSpPr>
          <p:nvPr>
            <p:ph type="body" idx="1"/>
          </p:nvPr>
        </p:nvSpPr>
        <p:spPr>
          <a:xfrm>
            <a:off x="416337" y="1777137"/>
            <a:ext cx="8311325" cy="3998215"/>
          </a:xfrm>
        </p:spPr>
        <p:txBody>
          <a:bodyPr/>
          <a:lstStyle/>
          <a:p>
            <a:pPr eaLnBrk="1" hangingPunct="1">
              <a:lnSpc>
                <a:spcPct val="90000"/>
              </a:lnSpc>
              <a:buFont typeface="Wingdings" panose="05000000000000000000" pitchFamily="2" charset="2"/>
              <a:buNone/>
            </a:pPr>
            <a:r>
              <a:rPr lang="en-US" altLang="en-US" sz="2800" dirty="0"/>
              <a:t>We know the aim is to </a:t>
            </a:r>
            <a:r>
              <a:rPr lang="en-US" altLang="en-US" sz="2800" b="1" i="1" dirty="0"/>
              <a:t>“improve health outcomes for the people we serve” </a:t>
            </a:r>
            <a:r>
              <a:rPr lang="en-US" altLang="en-US" sz="2800" dirty="0"/>
              <a:t>in each program.</a:t>
            </a:r>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None/>
            </a:pPr>
            <a:r>
              <a:rPr lang="en-US" altLang="en-US" sz="2800" b="1" dirty="0"/>
              <a:t>Nominal Group Technique Exercise?</a:t>
            </a:r>
          </a:p>
          <a:p>
            <a:pPr eaLnBrk="1" hangingPunct="1">
              <a:lnSpc>
                <a:spcPct val="90000"/>
              </a:lnSpc>
              <a:buFont typeface="Wingdings" panose="05000000000000000000" pitchFamily="2" charset="2"/>
              <a:buNone/>
            </a:pPr>
            <a:r>
              <a:rPr lang="en-US" altLang="en-US" sz="2800" dirty="0"/>
              <a:t>Silent idea generation, round robin recording of ideas, discussion, preliminary vote, discussion, final vote</a:t>
            </a:r>
          </a:p>
          <a:p>
            <a:pPr eaLnBrk="1" hangingPunct="1">
              <a:lnSpc>
                <a:spcPct val="90000"/>
              </a:lnSpc>
              <a:buFont typeface="Wingdings" panose="05000000000000000000" pitchFamily="2" charset="2"/>
              <a:buNone/>
            </a:pPr>
            <a:r>
              <a:rPr lang="en-US" altLang="en-US" sz="2800" dirty="0" err="1"/>
              <a:t>Lg</a:t>
            </a:r>
            <a:r>
              <a:rPr lang="en-US" altLang="en-US" sz="2800" dirty="0"/>
              <a:t> group:  do steps 1-4 in smaller groups, then convene as larger group</a:t>
            </a:r>
          </a:p>
          <a:p>
            <a:pPr eaLnBrk="1" hangingPunct="1">
              <a:lnSpc>
                <a:spcPct val="90000"/>
              </a:lnSpc>
              <a:buFont typeface="Wingdings" panose="05000000000000000000" pitchFamily="2" charset="2"/>
              <a:buNone/>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111455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990600"/>
            <a:ext cx="7467600" cy="762000"/>
          </a:xfrm>
        </p:spPr>
        <p:txBody>
          <a:bodyPr/>
          <a:lstStyle/>
          <a:p>
            <a:pPr eaLnBrk="1" hangingPunct="1"/>
            <a:r>
              <a:rPr lang="en-US" altLang="en-US"/>
              <a:t>Test Changes</a:t>
            </a:r>
          </a:p>
        </p:txBody>
      </p:sp>
      <p:sp>
        <p:nvSpPr>
          <p:cNvPr id="1433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a:t>Use the “PDSA” Cycle to rapidly test and refine changes. </a:t>
            </a:r>
          </a:p>
          <a:p>
            <a:pPr eaLnBrk="1" hangingPunct="1">
              <a:buFont typeface="Wingdings" panose="05000000000000000000" pitchFamily="2" charset="2"/>
              <a:buNone/>
            </a:pPr>
            <a:endParaRPr lang="en-US" altLang="en-US" dirty="0"/>
          </a:p>
          <a:p>
            <a:r>
              <a:rPr lang="en-US" altLang="en-US" dirty="0"/>
              <a:t>Plan the change</a:t>
            </a:r>
          </a:p>
          <a:p>
            <a:r>
              <a:rPr lang="en-US" altLang="en-US" dirty="0"/>
              <a:t>Do the plan</a:t>
            </a:r>
          </a:p>
          <a:p>
            <a:r>
              <a:rPr lang="en-US" altLang="en-US" dirty="0"/>
              <a:t>Study the results</a:t>
            </a:r>
          </a:p>
          <a:p>
            <a:r>
              <a:rPr lang="en-US" altLang="en-US" dirty="0"/>
              <a:t>Act (Adopt, Adapt or Abandon)</a:t>
            </a:r>
          </a:p>
          <a:p>
            <a:pPr eaLnBrk="1" hangingPunct="1"/>
            <a:endParaRPr lang="en-US" altLang="en-US" dirty="0"/>
          </a:p>
        </p:txBody>
      </p:sp>
      <p:pic>
        <p:nvPicPr>
          <p:cNvPr id="14340" name="Picture 4" descr="http://chsra.wisc.edu/exchange/Corey.Zetts/Inbox/PDSA%20Icons.EML/1_multipart_xF8FF_6_PDSA5.jpg?attach=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57800" y="2971800"/>
            <a:ext cx="2362200" cy="21717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1670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990600"/>
            <a:ext cx="7467600" cy="762000"/>
          </a:xfrm>
        </p:spPr>
        <p:txBody>
          <a:bodyPr/>
          <a:lstStyle/>
          <a:p>
            <a:pPr eaLnBrk="1" hangingPunct="1"/>
            <a:r>
              <a:rPr lang="en-US" altLang="en-US"/>
              <a:t>PDSA</a:t>
            </a:r>
          </a:p>
        </p:txBody>
      </p:sp>
      <p:sp>
        <p:nvSpPr>
          <p:cNvPr id="15363" name="Rectangle 3"/>
          <p:cNvSpPr>
            <a:spLocks noGrp="1" noChangeArrowheads="1"/>
          </p:cNvSpPr>
          <p:nvPr>
            <p:ph type="body" idx="1"/>
          </p:nvPr>
        </p:nvSpPr>
        <p:spPr>
          <a:xfrm>
            <a:off x="407629" y="1834605"/>
            <a:ext cx="8311325" cy="3998215"/>
          </a:xfrm>
        </p:spPr>
        <p:txBody>
          <a:bodyPr/>
          <a:lstStyle/>
          <a:p>
            <a:pPr eaLnBrk="1" hangingPunct="1">
              <a:lnSpc>
                <a:spcPct val="90000"/>
              </a:lnSpc>
              <a:buFont typeface="Wingdings" panose="05000000000000000000" pitchFamily="2" charset="2"/>
              <a:buNone/>
            </a:pPr>
            <a:r>
              <a:rPr lang="en-US" altLang="en-US" sz="2400" dirty="0"/>
              <a:t>PDSA uses a series of short rapid cycles, where the goal is to test a particular change on a small scale, learn what you can, and get better in the next application.  </a:t>
            </a:r>
          </a:p>
          <a:p>
            <a:pPr eaLnBrk="1" hangingPunct="1">
              <a:lnSpc>
                <a:spcPct val="90000"/>
              </a:lnSpc>
              <a:buFont typeface="Wingdings" panose="05000000000000000000" pitchFamily="2" charset="2"/>
              <a:buNone/>
            </a:pPr>
            <a:endParaRPr lang="en-US" altLang="en-US" sz="2400" dirty="0"/>
          </a:p>
          <a:p>
            <a:pPr eaLnBrk="1" hangingPunct="1">
              <a:lnSpc>
                <a:spcPct val="90000"/>
              </a:lnSpc>
              <a:buFont typeface="Wingdings" panose="05000000000000000000" pitchFamily="2" charset="2"/>
              <a:buNone/>
            </a:pPr>
            <a:r>
              <a:rPr lang="en-US" altLang="en-US" sz="2400" dirty="0"/>
              <a:t>The results of each change cycle are compared to pre-test measurements to ensure the change is actually an improvement. </a:t>
            </a:r>
          </a:p>
          <a:p>
            <a:pPr eaLnBrk="1" hangingPunct="1">
              <a:lnSpc>
                <a:spcPct val="90000"/>
              </a:lnSpc>
              <a:buFont typeface="Wingdings" panose="05000000000000000000" pitchFamily="2" charset="2"/>
              <a:buNone/>
            </a:pPr>
            <a:endParaRPr lang="en-US" altLang="en-US" sz="2400" dirty="0"/>
          </a:p>
          <a:p>
            <a:pPr eaLnBrk="1" hangingPunct="1">
              <a:lnSpc>
                <a:spcPct val="90000"/>
              </a:lnSpc>
              <a:buFont typeface="Wingdings" panose="05000000000000000000" pitchFamily="2" charset="2"/>
              <a:buNone/>
            </a:pPr>
            <a:r>
              <a:rPr lang="en-US" altLang="en-US" sz="2400" dirty="0"/>
              <a:t>Only when the change cycles results in an improvement in the existing process is the change fully implemented. </a:t>
            </a:r>
          </a:p>
          <a:p>
            <a:pPr eaLnBrk="1" hangingPunct="1">
              <a:lnSpc>
                <a:spcPct val="90000"/>
              </a:lnSpc>
              <a:buFont typeface="Wingdings" panose="05000000000000000000" pitchFamily="2" charset="2"/>
              <a:buNone/>
            </a:pPr>
            <a:endParaRPr lang="en-US" altLang="en-US" sz="2400" dirty="0"/>
          </a:p>
          <a:p>
            <a:pPr eaLnBrk="1" hangingPunct="1">
              <a:lnSpc>
                <a:spcPct val="90000"/>
              </a:lnSpc>
            </a:pPr>
            <a:endParaRPr lang="en-US" altLang="en-US" sz="2800" dirty="0"/>
          </a:p>
        </p:txBody>
      </p:sp>
    </p:spTree>
    <p:extLst>
      <p:ext uri="{BB962C8B-B14F-4D97-AF65-F5344CB8AC3E}">
        <p14:creationId xmlns:p14="http://schemas.microsoft.com/office/powerpoint/2010/main" val="3271592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990600"/>
            <a:ext cx="7467600" cy="762000"/>
          </a:xfrm>
        </p:spPr>
        <p:txBody>
          <a:bodyPr/>
          <a:lstStyle/>
          <a:p>
            <a:pPr eaLnBrk="1" hangingPunct="1"/>
            <a:r>
              <a:rPr lang="en-US" altLang="en-US"/>
              <a:t>PDSA (cont.)</a:t>
            </a:r>
          </a:p>
        </p:txBody>
      </p:sp>
      <p:sp>
        <p:nvSpPr>
          <p:cNvPr id="16387" name="Rectangle 3"/>
          <p:cNvSpPr>
            <a:spLocks noGrp="1" noChangeArrowheads="1"/>
          </p:cNvSpPr>
          <p:nvPr>
            <p:ph type="body" idx="1"/>
          </p:nvPr>
        </p:nvSpPr>
        <p:spPr>
          <a:xfrm>
            <a:off x="425046" y="1869439"/>
            <a:ext cx="8311325" cy="3998215"/>
          </a:xfrm>
        </p:spPr>
        <p:txBody>
          <a:bodyPr/>
          <a:lstStyle/>
          <a:p>
            <a:pPr eaLnBrk="1" hangingPunct="1">
              <a:lnSpc>
                <a:spcPct val="90000"/>
              </a:lnSpc>
              <a:buFont typeface="Wingdings" panose="05000000000000000000" pitchFamily="2" charset="2"/>
              <a:buNone/>
            </a:pPr>
            <a:r>
              <a:rPr lang="en-US" altLang="en-US" sz="2800" dirty="0"/>
              <a:t>By using PDSA, you:</a:t>
            </a:r>
          </a:p>
          <a:p>
            <a:pPr eaLnBrk="1" hangingPunct="1">
              <a:lnSpc>
                <a:spcPct val="90000"/>
              </a:lnSpc>
              <a:buClr>
                <a:schemeClr val="tx1"/>
              </a:buClr>
              <a:buFont typeface="Wingdings" panose="05000000000000000000" pitchFamily="2" charset="2"/>
              <a:buChar char="q"/>
            </a:pPr>
            <a:r>
              <a:rPr lang="en-US" altLang="en-US" sz="2800" dirty="0"/>
              <a:t>Minimize risks and expenditures of time and money.</a:t>
            </a:r>
          </a:p>
          <a:p>
            <a:pPr eaLnBrk="1" hangingPunct="1">
              <a:lnSpc>
                <a:spcPct val="90000"/>
              </a:lnSpc>
              <a:buClr>
                <a:schemeClr val="tx1"/>
              </a:buClr>
              <a:buFont typeface="Wingdings" panose="05000000000000000000" pitchFamily="2" charset="2"/>
              <a:buChar char="q"/>
            </a:pPr>
            <a:r>
              <a:rPr lang="en-US" altLang="en-US" sz="2800" dirty="0"/>
              <a:t>Make changes in a way that is less disruptive to clients and staff. </a:t>
            </a:r>
          </a:p>
          <a:p>
            <a:pPr eaLnBrk="1" hangingPunct="1">
              <a:lnSpc>
                <a:spcPct val="90000"/>
              </a:lnSpc>
              <a:buClr>
                <a:schemeClr val="tx1"/>
              </a:buClr>
              <a:buFont typeface="Wingdings" panose="05000000000000000000" pitchFamily="2" charset="2"/>
              <a:buChar char="q"/>
            </a:pPr>
            <a:r>
              <a:rPr lang="en-US" altLang="en-US" sz="2800" dirty="0"/>
              <a:t>Reduce resistance to change by starting on a small scale. </a:t>
            </a:r>
          </a:p>
          <a:p>
            <a:pPr eaLnBrk="1" hangingPunct="1">
              <a:lnSpc>
                <a:spcPct val="90000"/>
              </a:lnSpc>
              <a:buClr>
                <a:schemeClr val="tx1"/>
              </a:buClr>
              <a:buFont typeface="Wingdings" panose="05000000000000000000" pitchFamily="2" charset="2"/>
              <a:buChar char="q"/>
            </a:pPr>
            <a:r>
              <a:rPr lang="en-US" altLang="en-US" sz="2800" dirty="0"/>
              <a:t>Learn from the ideas that work, as well as those that do not. </a:t>
            </a:r>
          </a:p>
          <a:p>
            <a:pPr eaLnBrk="1" hangingPunct="1">
              <a:lnSpc>
                <a:spcPct val="90000"/>
              </a:lnSpc>
            </a:pPr>
            <a:endParaRPr lang="en-US" altLang="en-US" sz="2800" dirty="0"/>
          </a:p>
        </p:txBody>
      </p:sp>
    </p:spTree>
    <p:extLst>
      <p:ext uri="{BB962C8B-B14F-4D97-AF65-F5344CB8AC3E}">
        <p14:creationId xmlns:p14="http://schemas.microsoft.com/office/powerpoint/2010/main" val="3402510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6337" y="981891"/>
            <a:ext cx="6858000" cy="762000"/>
          </a:xfrm>
        </p:spPr>
        <p:txBody>
          <a:bodyPr/>
          <a:lstStyle/>
          <a:p>
            <a:pPr eaLnBrk="1" hangingPunct="1"/>
            <a:r>
              <a:rPr lang="en-US" altLang="en-US" dirty="0"/>
              <a:t>PDSA Exercise</a:t>
            </a:r>
          </a:p>
        </p:txBody>
      </p:sp>
    </p:spTree>
    <p:extLst>
      <p:ext uri="{BB962C8B-B14F-4D97-AF65-F5344CB8AC3E}">
        <p14:creationId xmlns:p14="http://schemas.microsoft.com/office/powerpoint/2010/main" val="109276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68" y="823597"/>
            <a:ext cx="7472217" cy="519881"/>
          </a:xfrm>
        </p:spPr>
        <p:txBody>
          <a:bodyPr>
            <a:normAutofit fontScale="90000"/>
          </a:bodyPr>
          <a:lstStyle/>
          <a:p>
            <a:r>
              <a:rPr lang="en-US" dirty="0"/>
              <a:t>GAF Scores Over Time (5 RAP Period)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3136060"/>
              </p:ext>
            </p:extLst>
          </p:nvPr>
        </p:nvGraphicFramePr>
        <p:xfrm>
          <a:off x="409267" y="1664724"/>
          <a:ext cx="8219343" cy="432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268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990600"/>
            <a:ext cx="7467600" cy="762000"/>
          </a:xfrm>
        </p:spPr>
        <p:txBody>
          <a:bodyPr/>
          <a:lstStyle/>
          <a:p>
            <a:pPr eaLnBrk="1" hangingPunct="1"/>
            <a:r>
              <a:rPr lang="en-US" altLang="en-US"/>
              <a:t>Charter Document</a:t>
            </a:r>
          </a:p>
        </p:txBody>
      </p:sp>
      <p:sp>
        <p:nvSpPr>
          <p:cNvPr id="18435"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With your Change Team, work on your charter document.</a:t>
            </a:r>
          </a:p>
          <a:p>
            <a:pPr eaLnBrk="1" hangingPunct="1"/>
            <a:endParaRPr lang="en-US" altLang="en-US"/>
          </a:p>
        </p:txBody>
      </p:sp>
      <p:pic>
        <p:nvPicPr>
          <p:cNvPr id="18436" name="Picture 4" descr="C:\Documents and Settings\janetfleege\Desktop\MC900433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091" y="3030346"/>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32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64028" y="1276667"/>
            <a:ext cx="7467600" cy="1446212"/>
          </a:xfrm>
        </p:spPr>
        <p:txBody>
          <a:bodyPr/>
          <a:lstStyle/>
          <a:p>
            <a:pPr algn="ctr" eaLnBrk="1" hangingPunct="1"/>
            <a:r>
              <a:rPr lang="en-US" altLang="en-US" dirty="0"/>
              <a:t>A Word or Two from </a:t>
            </a:r>
            <a:br>
              <a:rPr lang="en-US" altLang="en-US" dirty="0"/>
            </a:br>
            <a:r>
              <a:rPr lang="en-US" altLang="en-US" dirty="0"/>
              <a:t>a Special Player…</a:t>
            </a:r>
          </a:p>
        </p:txBody>
      </p:sp>
      <p:sp>
        <p:nvSpPr>
          <p:cNvPr id="19459" name="Content Placeholder 2"/>
          <p:cNvSpPr>
            <a:spLocks noGrp="1"/>
          </p:cNvSpPr>
          <p:nvPr>
            <p:ph idx="1"/>
          </p:nvPr>
        </p:nvSpPr>
        <p:spPr/>
        <p:txBody>
          <a:bodyPr/>
          <a:lstStyle/>
          <a:p>
            <a:pPr marL="0" indent="0" eaLnBrk="1" hangingPunct="1">
              <a:buFont typeface="Wingdings" panose="05000000000000000000" pitchFamily="2" charset="2"/>
              <a:buNone/>
            </a:pPr>
            <a:endParaRPr lang="en-US" altLang="en-US" dirty="0"/>
          </a:p>
          <a:p>
            <a:pPr marL="0" indent="0" algn="ctr" eaLnBrk="1" hangingPunct="1">
              <a:buFont typeface="Wingdings" panose="05000000000000000000" pitchFamily="2" charset="2"/>
              <a:buNone/>
            </a:pPr>
            <a:endParaRPr lang="en-US" altLang="en-US" dirty="0"/>
          </a:p>
          <a:p>
            <a:pPr marL="0" indent="0" algn="ctr" eaLnBrk="1" hangingPunct="1">
              <a:buFont typeface="Wingdings" panose="05000000000000000000" pitchFamily="2" charset="2"/>
              <a:buNone/>
            </a:pPr>
            <a:r>
              <a:rPr lang="en-US" altLang="en-US" dirty="0"/>
              <a:t>Now that you have done all this work </a:t>
            </a:r>
            <a:br>
              <a:rPr lang="en-US" altLang="en-US" dirty="0"/>
            </a:br>
            <a:r>
              <a:rPr lang="en-US" altLang="en-US" dirty="0"/>
              <a:t>and you are headed in the right direction…</a:t>
            </a:r>
            <a:br>
              <a:rPr lang="en-US" altLang="en-US" dirty="0"/>
            </a:br>
            <a:r>
              <a:rPr lang="en-US" altLang="en-US" dirty="0"/>
              <a:t>here is an example of a finished product! </a:t>
            </a:r>
          </a:p>
        </p:txBody>
      </p:sp>
    </p:spTree>
    <p:extLst>
      <p:ext uri="{BB962C8B-B14F-4D97-AF65-F5344CB8AC3E}">
        <p14:creationId xmlns:p14="http://schemas.microsoft.com/office/powerpoint/2010/main" val="4034245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982663"/>
            <a:ext cx="7467600" cy="769937"/>
          </a:xfrm>
        </p:spPr>
        <p:txBody>
          <a:bodyPr/>
          <a:lstStyle/>
          <a:p>
            <a:pPr eaLnBrk="1" hangingPunct="1"/>
            <a:r>
              <a:rPr lang="en-US" altLang="en-US"/>
              <a:t>Your Next Moves</a:t>
            </a:r>
          </a:p>
        </p:txBody>
      </p:sp>
      <p:sp>
        <p:nvSpPr>
          <p:cNvPr id="3" name="Content Placeholder 2"/>
          <p:cNvSpPr>
            <a:spLocks noGrp="1"/>
          </p:cNvSpPr>
          <p:nvPr>
            <p:ph idx="1"/>
          </p:nvPr>
        </p:nvSpPr>
        <p:spPr/>
        <p:txBody>
          <a:bodyPr/>
          <a:lstStyle/>
          <a:p>
            <a:pPr eaLnBrk="1" hangingPunct="1">
              <a:defRPr/>
            </a:pPr>
            <a:r>
              <a:rPr lang="en-US" dirty="0"/>
              <a:t>Solidify your internal change team – and start meeting regularly!</a:t>
            </a:r>
          </a:p>
          <a:p>
            <a:pPr marL="0" indent="0" eaLnBrk="1" hangingPunct="1">
              <a:buFont typeface="Wingdings" panose="05000000000000000000" pitchFamily="2" charset="2"/>
              <a:buNone/>
              <a:defRPr/>
            </a:pPr>
            <a:endParaRPr lang="en-US" dirty="0"/>
          </a:p>
          <a:p>
            <a:pPr eaLnBrk="1" hangingPunct="1">
              <a:defRPr/>
            </a:pPr>
            <a:r>
              <a:rPr lang="en-US" dirty="0"/>
              <a:t>Send one representative to each monthly </a:t>
            </a:r>
            <a:r>
              <a:rPr lang="en-US" dirty="0" err="1"/>
              <a:t>NIATx</a:t>
            </a:r>
            <a:r>
              <a:rPr lang="en-US" dirty="0"/>
              <a:t> meeting</a:t>
            </a:r>
          </a:p>
          <a:p>
            <a:pPr marL="0" indent="0" eaLnBrk="1" hangingPunct="1">
              <a:buFont typeface="Wingdings" panose="05000000000000000000" pitchFamily="2" charset="2"/>
              <a:buNone/>
              <a:defRPr/>
            </a:pPr>
            <a:endParaRPr lang="en-US" dirty="0"/>
          </a:p>
          <a:p>
            <a:pPr eaLnBrk="1" hangingPunct="1">
              <a:defRPr/>
            </a:pPr>
            <a:r>
              <a:rPr lang="en-US" dirty="0"/>
              <a:t>Mark your calendars now for the </a:t>
            </a:r>
            <a:r>
              <a:rPr lang="en-US" dirty="0" err="1"/>
              <a:t>NIATx</a:t>
            </a:r>
            <a:r>
              <a:rPr lang="en-US" dirty="0"/>
              <a:t> Storyboard Event – 8/17/16</a:t>
            </a:r>
          </a:p>
          <a:p>
            <a:pPr eaLnBrk="1" hangingPunct="1">
              <a:defRPr/>
            </a:pPr>
            <a:endParaRPr lang="en-US" dirty="0"/>
          </a:p>
        </p:txBody>
      </p:sp>
    </p:spTree>
    <p:extLst>
      <p:ext uri="{BB962C8B-B14F-4D97-AF65-F5344CB8AC3E}">
        <p14:creationId xmlns:p14="http://schemas.microsoft.com/office/powerpoint/2010/main" val="2881644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06388"/>
            <a:ext cx="7467600" cy="1446212"/>
          </a:xfrm>
        </p:spPr>
        <p:txBody>
          <a:bodyPr/>
          <a:lstStyle/>
          <a:p>
            <a:pPr eaLnBrk="1" hangingPunct="1"/>
            <a:r>
              <a:rPr lang="en-US" altLang="en-US"/>
              <a:t>For Roadside Assistance…</a:t>
            </a:r>
          </a:p>
        </p:txBody>
      </p:sp>
      <p:sp>
        <p:nvSpPr>
          <p:cNvPr id="21507" name="Content Placeholder 2"/>
          <p:cNvSpPr>
            <a:spLocks noGrp="1"/>
          </p:cNvSpPr>
          <p:nvPr>
            <p:ph idx="1"/>
          </p:nvPr>
        </p:nvSpPr>
        <p:spPr>
          <a:xfrm>
            <a:off x="390212" y="1752600"/>
            <a:ext cx="8311325" cy="3998215"/>
          </a:xfrm>
        </p:spPr>
        <p:txBody>
          <a:bodyPr/>
          <a:lstStyle/>
          <a:p>
            <a:pPr marL="0" indent="0" eaLnBrk="1" hangingPunct="1">
              <a:buFont typeface="Wingdings" panose="05000000000000000000" pitchFamily="2" charset="2"/>
              <a:buNone/>
            </a:pPr>
            <a:r>
              <a:rPr lang="en-US" altLang="en-US" sz="2800" u="sng" dirty="0" err="1"/>
              <a:t>NIATx</a:t>
            </a:r>
            <a:r>
              <a:rPr lang="en-US" altLang="en-US" sz="2800" u="sng" dirty="0"/>
              <a:t>:</a:t>
            </a:r>
          </a:p>
          <a:p>
            <a:pPr marL="0" indent="0" eaLnBrk="1" hangingPunct="1">
              <a:buFont typeface="Wingdings" panose="05000000000000000000" pitchFamily="2" charset="2"/>
              <a:buNone/>
            </a:pPr>
            <a:r>
              <a:rPr lang="en-US" altLang="en-US" sz="2800" dirty="0">
                <a:hlinkClick r:id="rId2"/>
              </a:rPr>
              <a:t>Janet.Fleege@milwaukeecountywi.gov</a:t>
            </a:r>
            <a:endParaRPr lang="en-US" altLang="en-US" sz="2800" dirty="0"/>
          </a:p>
          <a:p>
            <a:pPr marL="0" indent="0" eaLnBrk="1" hangingPunct="1">
              <a:buFont typeface="Wingdings" panose="05000000000000000000" pitchFamily="2" charset="2"/>
              <a:buNone/>
            </a:pPr>
            <a:r>
              <a:rPr lang="en-US" altLang="en-US" sz="2800" dirty="0">
                <a:hlinkClick r:id="rId3"/>
              </a:rPr>
              <a:t>Amy.Moebius@milwaukeecountywi.gov</a:t>
            </a:r>
            <a:endParaRPr lang="en-US" altLang="en-US" sz="2800" dirty="0"/>
          </a:p>
          <a:p>
            <a:pPr marL="0" indent="0" eaLnBrk="1" hangingPunct="1">
              <a:buFont typeface="Wingdings" panose="05000000000000000000" pitchFamily="2" charset="2"/>
              <a:buNone/>
            </a:pPr>
            <a:r>
              <a:rPr lang="en-US" altLang="en-US" sz="2800" dirty="0">
                <a:hlinkClick r:id="rId4"/>
              </a:rPr>
              <a:t>Jennifer.Wittwer@milwaukeecountywi.gov</a:t>
            </a:r>
            <a:endParaRPr lang="en-US" altLang="en-US" sz="2800" dirty="0"/>
          </a:p>
          <a:p>
            <a:pPr marL="0" indent="0" eaLnBrk="1" hangingPunct="1">
              <a:buFont typeface="Wingdings" panose="05000000000000000000" pitchFamily="2" charset="2"/>
              <a:buNone/>
            </a:pPr>
            <a:endParaRPr lang="en-US" altLang="en-US" dirty="0"/>
          </a:p>
          <a:p>
            <a:pPr marL="0" indent="0" eaLnBrk="1" hangingPunct="1">
              <a:buFont typeface="Wingdings" panose="05000000000000000000" pitchFamily="2" charset="2"/>
              <a:buNone/>
            </a:pPr>
            <a:r>
              <a:rPr lang="en-US" altLang="en-US" sz="2800" u="sng" dirty="0"/>
              <a:t>Data:</a:t>
            </a:r>
          </a:p>
          <a:p>
            <a:pPr marL="0" indent="0" eaLnBrk="1" hangingPunct="1">
              <a:buFont typeface="Wingdings" panose="05000000000000000000" pitchFamily="2" charset="2"/>
              <a:buNone/>
            </a:pPr>
            <a:r>
              <a:rPr lang="en-US" altLang="en-US" sz="2800" u="sng" dirty="0">
                <a:hlinkClick r:id="rId5"/>
              </a:rPr>
              <a:t>Walter.Drymalski@milwaukeecountywi.gov</a:t>
            </a:r>
            <a:endParaRPr lang="en-US" altLang="en-US" sz="2800" u="sng" dirty="0"/>
          </a:p>
          <a:p>
            <a:pPr marL="0" indent="0" eaLnBrk="1" hangingPunct="1">
              <a:buFont typeface="Wingdings" panose="05000000000000000000" pitchFamily="2" charset="2"/>
              <a:buNone/>
            </a:pPr>
            <a:r>
              <a:rPr lang="en-US" altLang="en-US" sz="2800" u="sng" dirty="0">
                <a:hlinkClick r:id="rId6"/>
              </a:rPr>
              <a:t>Michael.Nunley@milwaukeecountywi.gov</a:t>
            </a:r>
            <a:endParaRPr lang="en-US" altLang="en-US" sz="2800" u="sng" dirty="0"/>
          </a:p>
          <a:p>
            <a:pPr marL="0" indent="0" eaLnBrk="1" hangingPunct="1">
              <a:buFont typeface="Wingdings" panose="05000000000000000000" pitchFamily="2" charset="2"/>
              <a:buNone/>
            </a:pPr>
            <a:endParaRPr lang="en-US" altLang="en-US" sz="2800" u="sng" dirty="0"/>
          </a:p>
          <a:p>
            <a:pPr marL="0" indent="0" eaLnBrk="1" hangingPunct="1">
              <a:buFont typeface="Wingdings" panose="05000000000000000000" pitchFamily="2" charset="2"/>
              <a:buNone/>
            </a:pPr>
            <a:endParaRPr lang="en-US" altLang="en-US" dirty="0"/>
          </a:p>
          <a:p>
            <a:pPr marL="0" indent="0"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3735298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782" y="1290916"/>
            <a:ext cx="7241243" cy="4827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a:spLocks noGrp="1"/>
          </p:cNvSpPr>
          <p:nvPr>
            <p:ph type="title"/>
          </p:nvPr>
        </p:nvSpPr>
        <p:spPr>
          <a:xfrm>
            <a:off x="654425" y="-2"/>
            <a:ext cx="7467600" cy="1446212"/>
          </a:xfrm>
        </p:spPr>
        <p:txBody>
          <a:bodyPr/>
          <a:lstStyle/>
          <a:p>
            <a:pPr algn="ctr" eaLnBrk="1" hangingPunct="1"/>
            <a:r>
              <a:rPr lang="en-US" altLang="en-US" b="1" dirty="0">
                <a:solidFill>
                  <a:schemeClr val="accent2"/>
                </a:solidFill>
                <a:latin typeface="Arial Black" panose="020B0A04020102020204" pitchFamily="34" charset="0"/>
              </a:rPr>
              <a:t>OK…START</a:t>
            </a:r>
          </a:p>
        </p:txBody>
      </p:sp>
    </p:spTree>
    <p:extLst>
      <p:ext uri="{BB962C8B-B14F-4D97-AF65-F5344CB8AC3E}">
        <p14:creationId xmlns:p14="http://schemas.microsoft.com/office/powerpoint/2010/main" val="110475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06" y="856848"/>
            <a:ext cx="7172959" cy="409424"/>
          </a:xfrm>
        </p:spPr>
        <p:txBody>
          <a:bodyPr>
            <a:normAutofit fontScale="90000"/>
          </a:bodyPr>
          <a:lstStyle/>
          <a:p>
            <a:r>
              <a:rPr lang="en-US" dirty="0"/>
              <a:t>“No Activity” Over Time (5 RAP Period)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9589473"/>
              </p:ext>
            </p:extLst>
          </p:nvPr>
        </p:nvGraphicFramePr>
        <p:xfrm>
          <a:off x="199103" y="1552710"/>
          <a:ext cx="8595761" cy="4482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060475"/>
      </p:ext>
    </p:extLst>
  </p:cSld>
  <p:clrMapOvr>
    <a:masterClrMapping/>
  </p:clrMapOvr>
</p:sld>
</file>

<file path=ppt/theme/theme1.xml><?xml version="1.0" encoding="utf-8"?>
<a:theme xmlns:a="http://schemas.openxmlformats.org/drawingml/2006/main" name="1_Office Theme">
  <a:themeElements>
    <a:clrScheme name="Life">
      <a:dk1>
        <a:srgbClr val="0070C0"/>
      </a:dk1>
      <a:lt1>
        <a:sysClr val="window" lastClr="FFFFFF"/>
      </a:lt1>
      <a:dk2>
        <a:srgbClr val="FFC000"/>
      </a:dk2>
      <a:lt2>
        <a:srgbClr val="B4DCFA"/>
      </a:lt2>
      <a:accent1>
        <a:srgbClr val="4E67C8"/>
      </a:accent1>
      <a:accent2>
        <a:srgbClr val="CC0066"/>
      </a:accent2>
      <a:accent3>
        <a:srgbClr val="00B050"/>
      </a:accent3>
      <a:accent4>
        <a:srgbClr val="FFC000"/>
      </a:accent4>
      <a:accent5>
        <a:srgbClr val="FFFFFF"/>
      </a:accent5>
      <a:accent6>
        <a:srgbClr val="FFFFFF"/>
      </a:accent6>
      <a:hlink>
        <a:srgbClr val="CC0066"/>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2519</TotalTime>
  <Words>3193</Words>
  <Application>Microsoft Office PowerPoint</Application>
  <PresentationFormat>On-screen Show (4:3)</PresentationFormat>
  <Paragraphs>592</Paragraphs>
  <Slides>84</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6" baseType="lpstr">
      <vt:lpstr>Arial</vt:lpstr>
      <vt:lpstr>Arial Black</vt:lpstr>
      <vt:lpstr>Calibri</vt:lpstr>
      <vt:lpstr>Calibri Light</vt:lpstr>
      <vt:lpstr>Cambria</vt:lpstr>
      <vt:lpstr>Comic Sans MS</vt:lpstr>
      <vt:lpstr>Gill Sans MT</vt:lpstr>
      <vt:lpstr>Helvetica</vt:lpstr>
      <vt:lpstr>Times New Roman</vt:lpstr>
      <vt:lpstr>Wingdings</vt:lpstr>
      <vt:lpstr>1_Office Theme</vt:lpstr>
      <vt:lpstr>Document</vt:lpstr>
      <vt:lpstr>PowerPoint Presentation</vt:lpstr>
      <vt:lpstr>Deaths of Clients in  MCBHD CARS Services</vt:lpstr>
      <vt:lpstr>Age at Death – Measures of Central Tendency – 770 Clients 2002 – 2014 </vt:lpstr>
      <vt:lpstr>PowerPoint Presentation</vt:lpstr>
      <vt:lpstr>PowerPoint Presentation</vt:lpstr>
      <vt:lpstr>Percent Reporting “Severe,” “Extreme,”  or “Catastrophic” Stress at Last RAP</vt:lpstr>
      <vt:lpstr>High Stress Over Time (5 RAP Period) –  Deaths Not Disaggregated Due to Homogeneity Among Causes</vt:lpstr>
      <vt:lpstr>GAF Scores Over Time (5 RAP Period)</vt:lpstr>
      <vt:lpstr>“No Activity” Over Time (5 RAP Period)</vt:lpstr>
      <vt:lpstr>“New Symptoms” or “Unstable” Health Status  Over 5 RAP Period</vt:lpstr>
      <vt:lpstr>Relationship of “New Symptoms” or “Unstable”  Health Status to Inactivity</vt:lpstr>
      <vt:lpstr>Multivariate Results – 6170 Clients Alive and Deceased of Natural Causes</vt:lpstr>
      <vt:lpstr>Figure 3. Estimated prevalence of poor self-rated health during the  12 years prior to death in deceased cases and surviving controls  by age groups (men and women). </vt:lpstr>
      <vt:lpstr>Self-Rated Health – Early Identification of at Risk Individuals  CARS Comprehensive Assessment</vt:lpstr>
      <vt:lpstr>Charlson Comorbidity Index</vt:lpstr>
      <vt:lpstr>PowerPoint Presentation</vt:lpstr>
      <vt:lpstr>Disease Categories and Risk Factors for Early Morbidity/Mortality Among Those with SPMI</vt:lpstr>
      <vt:lpstr>Four Key Areas of Focus</vt:lpstr>
      <vt:lpstr>PowerPoint Presentation</vt:lpstr>
      <vt:lpstr>O’Donnell</vt:lpstr>
      <vt:lpstr>Johansen</vt:lpstr>
      <vt:lpstr>Learning Objectives…</vt:lpstr>
      <vt:lpstr>Nutrition: the Basics…</vt:lpstr>
      <vt:lpstr>PowerPoint Presentation</vt:lpstr>
      <vt:lpstr>PowerPoint Presentation</vt:lpstr>
      <vt:lpstr>Camel Theory of Disease</vt:lpstr>
      <vt:lpstr>STRESSORS</vt:lpstr>
      <vt:lpstr>Stressor Types</vt:lpstr>
      <vt:lpstr>Foundation Care</vt:lpstr>
      <vt:lpstr>What is Nutrition?</vt:lpstr>
      <vt:lpstr>What is Food?         Macronutrients:</vt:lpstr>
      <vt:lpstr>Protein </vt:lpstr>
      <vt:lpstr>Carbohydrates</vt:lpstr>
      <vt:lpstr>Lipids (Fat) </vt:lpstr>
      <vt:lpstr>Test Time…</vt:lpstr>
      <vt:lpstr>Resources…</vt:lpstr>
      <vt:lpstr>Be Proactive… Model  Healthy Behavior!!</vt:lpstr>
      <vt:lpstr>Remember:</vt:lpstr>
      <vt:lpstr>PowerPoint Presentation</vt:lpstr>
      <vt:lpstr>Gorilla</vt:lpstr>
      <vt:lpstr>Behavioral Health and  Tobacco Dependence Treatment</vt:lpstr>
      <vt:lpstr>Learning Objectives:</vt:lpstr>
      <vt:lpstr>Smoking Prevalence Among Adults 18 and Older, United States, 1965-2012 </vt:lpstr>
      <vt:lpstr>Prevalence of Nicotine Dependence in Co-Occurring Disorders</vt:lpstr>
      <vt:lpstr>Prevalence of Nicotine Dependence in Co-Occurring Disorders</vt:lpstr>
      <vt:lpstr>Prevalence of Nicotine Dependence in Co-Occurring Disorders</vt:lpstr>
      <vt:lpstr>Perceived and Real Barriers to Treatment</vt:lpstr>
      <vt:lpstr>Rationale for Nicotine Dependence Treatment</vt:lpstr>
      <vt:lpstr>PowerPoint Presentation</vt:lpstr>
      <vt:lpstr>What are Evidence-Based Nicotine Dependence Treatments?</vt:lpstr>
      <vt:lpstr>The 5 A’s for a Client/ Patient Willing to Quit</vt:lpstr>
      <vt:lpstr>Counseling</vt:lpstr>
      <vt:lpstr>Counseling + Medications = Success</vt:lpstr>
      <vt:lpstr> Treatment Considerations</vt:lpstr>
      <vt:lpstr>Counseling</vt:lpstr>
      <vt:lpstr>Congratulate success and encourage  person to remain abstinent</vt:lpstr>
      <vt:lpstr>The Wisconsin Tobacco Quit Line</vt:lpstr>
      <vt:lpstr>What services are available?</vt:lpstr>
      <vt:lpstr>Fax to Quit</vt:lpstr>
      <vt:lpstr>Wisconsin Nicotine Treatment Integration Project (HelpUsQuit.org) Resources</vt:lpstr>
      <vt:lpstr>PowerPoint Presentation</vt:lpstr>
      <vt:lpstr>My contact information</vt:lpstr>
      <vt:lpstr>                    Malloy</vt:lpstr>
      <vt:lpstr>PowerPoint Presentation</vt:lpstr>
      <vt:lpstr>Navigating Your Way Through Continuous Quality Improvement    January 26, 2016</vt:lpstr>
      <vt:lpstr>What is NIATx?</vt:lpstr>
      <vt:lpstr> A NIATx History:  The Four Aims</vt:lpstr>
      <vt:lpstr>The Five Principles</vt:lpstr>
      <vt:lpstr>Which of the 5 key principles  do you think NIATx says  is the most important? </vt:lpstr>
      <vt:lpstr>The Walk-Through</vt:lpstr>
      <vt:lpstr>The NIATx Way</vt:lpstr>
      <vt:lpstr>Step by step… you will get there.</vt:lpstr>
      <vt:lpstr>Step by step…you will get there. (cont.)</vt:lpstr>
      <vt:lpstr>Measure Baseline Data</vt:lpstr>
      <vt:lpstr>Selecting a Change Project</vt:lpstr>
      <vt:lpstr>Test Changes</vt:lpstr>
      <vt:lpstr>PDSA</vt:lpstr>
      <vt:lpstr>PDSA (cont.)</vt:lpstr>
      <vt:lpstr>PDSA Exercise</vt:lpstr>
      <vt:lpstr>Charter Document</vt:lpstr>
      <vt:lpstr>A Word or Two from  a Special Player…</vt:lpstr>
      <vt:lpstr>Your Next Moves</vt:lpstr>
      <vt:lpstr>For Roadside Assistance…</vt:lpstr>
      <vt:lpstr>OK…START</vt:lpstr>
    </vt:vector>
  </TitlesOfParts>
  <Company>University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A. Gorrilla</dc:creator>
  <cp:lastModifiedBy>Moebius, Amy</cp:lastModifiedBy>
  <cp:revision>15</cp:revision>
  <cp:lastPrinted>2016-01-22T04:40:03Z</cp:lastPrinted>
  <dcterms:created xsi:type="dcterms:W3CDTF">2016-01-12T21:10:56Z</dcterms:created>
  <dcterms:modified xsi:type="dcterms:W3CDTF">2021-10-21T23:38:34Z</dcterms:modified>
</cp:coreProperties>
</file>