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handoutMasterIdLst>
    <p:handoutMasterId r:id="rId8"/>
  </p:handoutMasterIdLst>
  <p:sldIdLst>
    <p:sldId id="256" r:id="rId2"/>
    <p:sldId id="262" r:id="rId3"/>
    <p:sldId id="261" r:id="rId4"/>
    <p:sldId id="266" r:id="rId5"/>
    <p:sldId id="268" r:id="rId6"/>
    <p:sldId id="263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B2AB"/>
    <a:srgbClr val="CC99FF"/>
    <a:srgbClr val="F4A6AC"/>
    <a:srgbClr val="A0EBDC"/>
    <a:srgbClr val="0053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5"/>
  </p:normalViewPr>
  <p:slideViewPr>
    <p:cSldViewPr snapToGrid="0" snapToObjects="1">
      <p:cViewPr varScale="1">
        <p:scale>
          <a:sx n="53" d="100"/>
          <a:sy n="53" d="100"/>
        </p:scale>
        <p:origin x="2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382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957CEC6-1543-474B-AE37-56EBED76DA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58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FED12A2-16A7-6843-9B63-1355399B1E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3861730" cy="685799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5F43BF2-A8EB-C342-BFB2-28AFB1781935}"/>
              </a:ext>
            </a:extLst>
          </p:cNvPr>
          <p:cNvSpPr/>
          <p:nvPr userDrawn="1"/>
        </p:nvSpPr>
        <p:spPr>
          <a:xfrm>
            <a:off x="0" y="787400"/>
            <a:ext cx="11455400" cy="5295900"/>
          </a:xfrm>
          <a:prstGeom prst="rect">
            <a:avLst/>
          </a:prstGeom>
          <a:solidFill>
            <a:schemeClr val="accent5">
              <a:lumMod val="60000"/>
              <a:lumOff val="4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418BB35-F84D-7E4D-9F02-5B4CB837E1CB}"/>
              </a:ext>
            </a:extLst>
          </p:cNvPr>
          <p:cNvCxnSpPr/>
          <p:nvPr userDrawn="1"/>
        </p:nvCxnSpPr>
        <p:spPr>
          <a:xfrm>
            <a:off x="1778000" y="3435350"/>
            <a:ext cx="8661400" cy="0"/>
          </a:xfrm>
          <a:prstGeom prst="line">
            <a:avLst/>
          </a:prstGeom>
          <a:ln w="38100" cap="rnd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72FE6DCC-3681-AF43-B6B6-4A40A92581A5}"/>
              </a:ext>
            </a:extLst>
          </p:cNvPr>
          <p:cNvSpPr/>
          <p:nvPr userDrawn="1"/>
        </p:nvSpPr>
        <p:spPr>
          <a:xfrm>
            <a:off x="2260600" y="1647825"/>
            <a:ext cx="3562350" cy="3562350"/>
          </a:xfrm>
          <a:prstGeom prst="ellipse">
            <a:avLst/>
          </a:prstGeom>
          <a:solidFill>
            <a:schemeClr val="accent4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A8E30CA-E181-3D4D-BB1E-9167FF0BE5D9}"/>
              </a:ext>
            </a:extLst>
          </p:cNvPr>
          <p:cNvSpPr/>
          <p:nvPr userDrawn="1"/>
        </p:nvSpPr>
        <p:spPr>
          <a:xfrm>
            <a:off x="2285627" y="1647121"/>
            <a:ext cx="3562350" cy="3562350"/>
          </a:xfrm>
          <a:prstGeom prst="ellipse">
            <a:avLst/>
          </a:prstGeom>
          <a:solidFill>
            <a:schemeClr val="accent4">
              <a:lumMod val="75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riangle 11">
            <a:extLst>
              <a:ext uri="{FF2B5EF4-FFF2-40B4-BE49-F238E27FC236}">
                <a16:creationId xmlns:a16="http://schemas.microsoft.com/office/drawing/2014/main" id="{9061463E-CF25-634A-89E2-4E3280BB9CEB}"/>
              </a:ext>
            </a:extLst>
          </p:cNvPr>
          <p:cNvSpPr/>
          <p:nvPr userDrawn="1"/>
        </p:nvSpPr>
        <p:spPr>
          <a:xfrm>
            <a:off x="0" y="0"/>
            <a:ext cx="2628900" cy="6858000"/>
          </a:xfrm>
          <a:prstGeom prst="triangle">
            <a:avLst>
              <a:gd name="adj" fmla="val 0"/>
            </a:avLst>
          </a:prstGeom>
          <a:gradFill>
            <a:gsLst>
              <a:gs pos="47000">
                <a:schemeClr val="accent4">
                  <a:lumMod val="50000"/>
                </a:schemeClr>
              </a:gs>
              <a:gs pos="98000">
                <a:schemeClr val="accent4">
                  <a:lumMod val="20000"/>
                  <a:lumOff val="80000"/>
                  <a:alpha val="10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iangle 12">
            <a:extLst>
              <a:ext uri="{FF2B5EF4-FFF2-40B4-BE49-F238E27FC236}">
                <a16:creationId xmlns:a16="http://schemas.microsoft.com/office/drawing/2014/main" id="{81214215-C784-4548-BD1F-4BB3F0A84645}"/>
              </a:ext>
            </a:extLst>
          </p:cNvPr>
          <p:cNvSpPr/>
          <p:nvPr userDrawn="1"/>
        </p:nvSpPr>
        <p:spPr>
          <a:xfrm flipV="1">
            <a:off x="0" y="0"/>
            <a:ext cx="2628900" cy="6858000"/>
          </a:xfrm>
          <a:prstGeom prst="triangle">
            <a:avLst>
              <a:gd name="adj" fmla="val 0"/>
            </a:avLst>
          </a:prstGeom>
          <a:solidFill>
            <a:srgbClr val="5EB2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48B1337-BF6D-C04A-9C74-574FA33512D5}"/>
              </a:ext>
            </a:extLst>
          </p:cNvPr>
          <p:cNvSpPr/>
          <p:nvPr userDrawn="1"/>
        </p:nvSpPr>
        <p:spPr>
          <a:xfrm>
            <a:off x="2356553" y="1727201"/>
            <a:ext cx="3416300" cy="3416300"/>
          </a:xfrm>
          <a:prstGeom prst="ellipse">
            <a:avLst/>
          </a:prstGeom>
          <a:solidFill>
            <a:srgbClr val="005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EC980-0029-164A-926D-9ED33032D7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1763" y="3657600"/>
            <a:ext cx="2781300" cy="89636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169DAC15-E0D1-2041-A923-17653DCA3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251" y="2452719"/>
            <a:ext cx="2773204" cy="1118618"/>
          </a:xfrm>
          <a:prstGeom prst="rect">
            <a:avLst/>
          </a:prstGeom>
        </p:spPr>
        <p:txBody>
          <a:bodyPr anchor="ctr"/>
          <a:lstStyle>
            <a:lvl1pPr algn="ctr">
              <a:defRPr sz="3600"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4288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21053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animMotion origin="layout" path="M 4.375E-6 0 L -0.9056 0 " pathEditMode="relative" rAng="0" ptsTypes="AA">
                                      <p:cBhvr>
                                        <p:cTn id="6" dur="9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28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8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8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8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3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8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grpId="1" nodeType="withEffect">
                                  <p:stCondLst>
                                    <p:cond delay="7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4" grpId="0" animBg="1"/>
      <p:bldP spid="14" grpId="1" animBg="1"/>
      <p:bldP spid="18" grpId="0" animBg="1"/>
      <p:bldP spid="18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5" grpId="1" animBg="1"/>
      <p:bldP spid="21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2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1" build="p">
        <p:tmplLst>
          <p:tmpl lvl="1">
            <p:tnLst>
              <p:par>
                <p:cTn presetID="22" presetClass="exit" presetSubtype="8" fill="hold" nodeType="withEffect">
                  <p:stCondLst>
                    <p:cond delay="7500"/>
                  </p:stCondLst>
                  <p:childTnLst>
                    <p:animEffect transition="out" filter="wipe(left)">
                      <p:cBhvr>
                        <p:cTn dur="750"/>
                        <p:tgtEl>
                          <p:spTgt spid="21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749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19" grpId="0"/>
      <p:bldP spid="19" grpId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836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3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040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7953ABF-92FC-AC4A-9335-844C602990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2020-2021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2AA5F59-F641-4E43-8627-D6342C639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1763" y="2230469"/>
            <a:ext cx="2781300" cy="1118618"/>
          </a:xfrm>
        </p:spPr>
        <p:txBody>
          <a:bodyPr/>
          <a:lstStyle/>
          <a:p>
            <a:r>
              <a:rPr lang="en-US" dirty="0"/>
              <a:t>Making</a:t>
            </a:r>
            <a:br>
              <a:rPr lang="en-US" dirty="0"/>
            </a:br>
            <a:r>
              <a:rPr lang="en-US" dirty="0"/>
              <a:t>Stronger ConeXiones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35914" y="3521009"/>
            <a:ext cx="3037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</a:rPr>
              <a:t>Milwaukee, WI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 descr="Home | United Community Center">
            <a:extLst>
              <a:ext uri="{FF2B5EF4-FFF2-40B4-BE49-F238E27FC236}">
                <a16:creationId xmlns:a16="http://schemas.microsoft.com/office/drawing/2014/main" id="{D35E49CE-84EF-4824-90F5-92D6C63FE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116" y="2520189"/>
            <a:ext cx="4985047" cy="68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26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42A917-2DC0-41C3-A1A8-3D1A5C65E9C5}"/>
              </a:ext>
            </a:extLst>
          </p:cNvPr>
          <p:cNvSpPr txBox="1"/>
          <p:nvPr/>
        </p:nvSpPr>
        <p:spPr>
          <a:xfrm>
            <a:off x="-256167" y="2243101"/>
            <a:ext cx="280221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A0EB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</a:p>
          <a:p>
            <a:pPr algn="ctr"/>
            <a:r>
              <a:rPr lang="en-US" sz="4000" b="1" dirty="0">
                <a:solidFill>
                  <a:srgbClr val="A0EB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</a:t>
            </a:r>
          </a:p>
        </p:txBody>
      </p:sp>
      <p:sp>
        <p:nvSpPr>
          <p:cNvPr id="3" name="AutoShape 2" descr="Image result for mental health america of wiscons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378133" y="1975257"/>
            <a:ext cx="2232756" cy="21402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 Baseline Data: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Clinicians fill out pre-survey on confidence and knowledge of WebEx </a:t>
            </a:r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711028" y="2381856"/>
            <a:ext cx="914400" cy="933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6030857" y="1975257"/>
            <a:ext cx="2157040" cy="218988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Analyze Data: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Clinicians need support with hosting WebEx meetings in various areas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312514" y="2370517"/>
            <a:ext cx="914400" cy="933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9476149" y="1975257"/>
            <a:ext cx="2137261" cy="21960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and administer a training on hosting engaging WebEx groups and individual therapy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10640965" y="3897804"/>
            <a:ext cx="0" cy="641579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9572332" y="4596324"/>
            <a:ext cx="2137267" cy="205236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Administer post training “quiz”</a:t>
            </a:r>
          </a:p>
        </p:txBody>
      </p: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8625988" y="5546346"/>
            <a:ext cx="811627" cy="2803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6324845" y="4596325"/>
            <a:ext cx="2235245" cy="2083270"/>
          </a:xfrm>
          <a:prstGeom prst="roundRect">
            <a:avLst/>
          </a:prstGeom>
          <a:solidFill>
            <a:srgbClr val="A0EB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Collect post-survey results (after waiting 1 month)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206365" y="4596325"/>
            <a:ext cx="2157015" cy="2056146"/>
          </a:xfrm>
          <a:prstGeom prst="roundRect">
            <a:avLst/>
          </a:prstGeom>
          <a:solidFill>
            <a:srgbClr val="F4A6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Analyze post-survey data</a:t>
            </a:r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H="1">
            <a:off x="5396493" y="5576301"/>
            <a:ext cx="786193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74122" y="4539383"/>
            <a:ext cx="2157015" cy="201421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Create and administer “How to Download WebEx” handout to every new intake</a:t>
            </a:r>
          </a:p>
        </p:txBody>
      </p:sp>
      <p:cxnSp>
        <p:nvCxnSpPr>
          <p:cNvPr id="24" name="Straight Arrow Connector 23"/>
          <p:cNvCxnSpPr>
            <a:cxnSpLocks/>
          </p:cNvCxnSpPr>
          <p:nvPr/>
        </p:nvCxnSpPr>
        <p:spPr>
          <a:xfrm flipH="1">
            <a:off x="2378133" y="5550372"/>
            <a:ext cx="693515" cy="13585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5946C2F8-8797-4AF7-A05C-D0C96E349805}"/>
              </a:ext>
            </a:extLst>
          </p:cNvPr>
          <p:cNvSpPr txBox="1"/>
          <p:nvPr/>
        </p:nvSpPr>
        <p:spPr>
          <a:xfrm>
            <a:off x="5908759" y="220687"/>
            <a:ext cx="6037157" cy="1384995"/>
          </a:xfrm>
          <a:prstGeom prst="rect">
            <a:avLst/>
          </a:prstGeom>
          <a:solidFill>
            <a:srgbClr val="5EB2A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Improve clinicians’ skills and confidence related to hosting virtual and individual group therapy sessions on WebEx.</a:t>
            </a:r>
            <a:endParaRPr lang="en-US" sz="28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1CA52FB-EED7-49C7-A68F-E524D372FCE4}"/>
              </a:ext>
            </a:extLst>
          </p:cNvPr>
          <p:cNvSpPr/>
          <p:nvPr/>
        </p:nvSpPr>
        <p:spPr>
          <a:xfrm>
            <a:off x="2331137" y="214080"/>
            <a:ext cx="323915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A0EB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AIM </a:t>
            </a:r>
          </a:p>
          <a:p>
            <a:pPr algn="ctr"/>
            <a:r>
              <a:rPr lang="en-US" sz="4000" b="1" dirty="0">
                <a:solidFill>
                  <a:srgbClr val="A0EB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3122300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7" grpId="0" animBg="1"/>
      <p:bldP spid="20" grpId="0" animBg="1"/>
      <p:bldP spid="21" grpId="0" animBg="1"/>
      <p:bldP spid="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mental health america of wiscons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106941" y="305213"/>
            <a:ext cx="44150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0EB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Pre-Survey Results</a:t>
            </a:r>
            <a:endParaRPr lang="en-US" sz="3200" dirty="0"/>
          </a:p>
        </p:txBody>
      </p:sp>
      <p:pic>
        <p:nvPicPr>
          <p:cNvPr id="5" name="Picture 4" descr="C:\Users\ncarr\AppData\Local\Microsoft\Windows\INetCache\Content.MSO\D5D3086F.tmp">
            <a:extLst>
              <a:ext uri="{FF2B5EF4-FFF2-40B4-BE49-F238E27FC236}">
                <a16:creationId xmlns:a16="http://schemas.microsoft.com/office/drawing/2014/main" id="{14C294D3-9A81-49D7-9632-CBE8AB7E0A2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04" y="1051513"/>
            <a:ext cx="5208761" cy="250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ncarr\AppData\Local\Microsoft\Windows\INetCache\Content.MSO\1096573.tmp">
            <a:extLst>
              <a:ext uri="{FF2B5EF4-FFF2-40B4-BE49-F238E27FC236}">
                <a16:creationId xmlns:a16="http://schemas.microsoft.com/office/drawing/2014/main" id="{456802E5-4EB9-4BE6-AF6F-2752D89D847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58" y="3745869"/>
            <a:ext cx="5758051" cy="200557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EC9AE5-4B2E-4F88-8C02-614F2EB06037}"/>
              </a:ext>
            </a:extLst>
          </p:cNvPr>
          <p:cNvSpPr/>
          <p:nvPr/>
        </p:nvSpPr>
        <p:spPr>
          <a:xfrm>
            <a:off x="1124953" y="3097703"/>
            <a:ext cx="53186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Very poor	       Poor	         Fair	         Good                 Excellent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47052B-5411-4C5C-9A43-AFB00EBD92A7}"/>
              </a:ext>
            </a:extLst>
          </p:cNvPr>
          <p:cNvSpPr/>
          <p:nvPr/>
        </p:nvSpPr>
        <p:spPr>
          <a:xfrm>
            <a:off x="7139860" y="305213"/>
            <a:ext cx="46730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A0EB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Post-Survey Results</a:t>
            </a:r>
            <a:endParaRPr lang="en-US" sz="3200" dirty="0"/>
          </a:p>
        </p:txBody>
      </p:sp>
      <p:pic>
        <p:nvPicPr>
          <p:cNvPr id="8" name="Picture 7" descr="C:\Users\ncarr\AppData\Local\Microsoft\Windows\INetCache\Content.MSO\A12ECF4F.tmp">
            <a:extLst>
              <a:ext uri="{FF2B5EF4-FFF2-40B4-BE49-F238E27FC236}">
                <a16:creationId xmlns:a16="http://schemas.microsoft.com/office/drawing/2014/main" id="{1DD41719-080E-44E4-830A-7133A34433A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200" y="1092130"/>
            <a:ext cx="4673074" cy="254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ncarr\AppData\Local\Microsoft\Windows\INetCache\Content.MSO\3D240E53.tmp">
            <a:extLst>
              <a:ext uri="{FF2B5EF4-FFF2-40B4-BE49-F238E27FC236}">
                <a16:creationId xmlns:a16="http://schemas.microsoft.com/office/drawing/2014/main" id="{F8580F59-B5F9-4AA9-A5CE-5811B85075F2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775" y="3745869"/>
            <a:ext cx="5483604" cy="208104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61A22E-86DC-4130-9A2B-CEE802B9BFA5}"/>
              </a:ext>
            </a:extLst>
          </p:cNvPr>
          <p:cNvCxnSpPr>
            <a:cxnSpLocks/>
          </p:cNvCxnSpPr>
          <p:nvPr/>
        </p:nvCxnSpPr>
        <p:spPr>
          <a:xfrm flipH="1" flipV="1">
            <a:off x="10319564" y="5556546"/>
            <a:ext cx="9331" cy="540731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283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:\Users\ncarr\AppData\Local\Microsoft\Windows\INetCache\Content.MSO\D0B9DB55.tmp">
            <a:extLst>
              <a:ext uri="{FF2B5EF4-FFF2-40B4-BE49-F238E27FC236}">
                <a16:creationId xmlns:a16="http://schemas.microsoft.com/office/drawing/2014/main" id="{1BEE2382-D909-4758-87BB-296D74DD1AB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68" y="669133"/>
            <a:ext cx="4217886" cy="275986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AutoShape 2" descr="Image result for mental health america of wiscons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1472" y="108356"/>
            <a:ext cx="4364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0EB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Pre-Survey Data pt. 2</a:t>
            </a:r>
            <a:endParaRPr lang="en-US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B6830A-03F4-4C8D-A7DC-1D0A7CB6900C}"/>
              </a:ext>
            </a:extLst>
          </p:cNvPr>
          <p:cNvSpPr/>
          <p:nvPr/>
        </p:nvSpPr>
        <p:spPr>
          <a:xfrm>
            <a:off x="991392" y="3540358"/>
            <a:ext cx="4520175" cy="2644314"/>
          </a:xfrm>
          <a:prstGeom prst="rect">
            <a:avLst/>
          </a:prstGeom>
          <a:solidFill>
            <a:srgbClr val="5EB2AB"/>
          </a:solidFill>
        </p:spPr>
        <p:txBody>
          <a:bodyPr wrap="square">
            <a:spAutoFit/>
          </a:bodyPr>
          <a:lstStyle/>
          <a:p>
            <a:pPr algn="ctr">
              <a:lnSpc>
                <a:spcPts val="2025"/>
              </a:lnSpc>
              <a:spcAft>
                <a:spcPts val="800"/>
              </a:spcAft>
            </a:pPr>
            <a:r>
              <a:rPr lang="en-US" sz="1600" b="1" spc="10" dirty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is the biggest challenge you face in hosting telehealth sessions? 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1500"/>
              </a:lnSpc>
            </a:pPr>
            <a:r>
              <a:rPr lang="en-US" sz="1600" spc="15" dirty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“Connectivity, people coming in and out of group, distractions, auditory issues, call-in clients cannot be seen, harder to get people to engage vs. in-person sessions”</a:t>
            </a:r>
          </a:p>
          <a:p>
            <a:pPr algn="ctr">
              <a:lnSpc>
                <a:spcPts val="1500"/>
              </a:lnSpc>
            </a:pPr>
            <a:endParaRPr lang="en-US" sz="1600" spc="15" dirty="0">
              <a:solidFill>
                <a:srgbClr val="202124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ts val="1500"/>
              </a:lnSpc>
            </a:pPr>
            <a:r>
              <a:rPr lang="en-US" sz="1600" spc="15" dirty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“I use the basics- I don't remove clients, nor use chat function, nor scheduling, nor using videos”</a:t>
            </a:r>
          </a:p>
          <a:p>
            <a:pPr algn="ctr">
              <a:lnSpc>
                <a:spcPts val="1500"/>
              </a:lnSpc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1500"/>
              </a:lnSpc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lnSpc>
                <a:spcPts val="1500"/>
              </a:lnSpc>
            </a:pPr>
            <a:r>
              <a:rPr lang="en-US" spc="15" dirty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“No cameras on some clients”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17CFB62-8068-4F08-AF41-763350584902}"/>
              </a:ext>
            </a:extLst>
          </p:cNvPr>
          <p:cNvCxnSpPr>
            <a:cxnSpLocks/>
          </p:cNvCxnSpPr>
          <p:nvPr/>
        </p:nvCxnSpPr>
        <p:spPr>
          <a:xfrm>
            <a:off x="155575" y="4470072"/>
            <a:ext cx="687897" cy="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13EBE64-13FA-41B5-A8FC-F698CDE6A8E0}"/>
              </a:ext>
            </a:extLst>
          </p:cNvPr>
          <p:cNvSpPr txBox="1"/>
          <p:nvPr/>
        </p:nvSpPr>
        <p:spPr>
          <a:xfrm>
            <a:off x="843472" y="3007208"/>
            <a:ext cx="406828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Very dissatisfied                            Neutral	           Very satisfied	  Dissatisfied	                Satisfied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</p:txBody>
      </p:sp>
      <p:pic>
        <p:nvPicPr>
          <p:cNvPr id="10" name="Picture 9" descr="C:\Users\ncarr\AppData\Local\Microsoft\Windows\INetCache\Content.MSO\ACC8A535.tmp">
            <a:extLst>
              <a:ext uri="{FF2B5EF4-FFF2-40B4-BE49-F238E27FC236}">
                <a16:creationId xmlns:a16="http://schemas.microsoft.com/office/drawing/2014/main" id="{168BB211-6978-4E87-9D06-449098CAA71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6442" y="600964"/>
            <a:ext cx="4217886" cy="262938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9397076-FD1B-4C16-BEB7-02FD6CAB9EB7}"/>
              </a:ext>
            </a:extLst>
          </p:cNvPr>
          <p:cNvSpPr/>
          <p:nvPr/>
        </p:nvSpPr>
        <p:spPr>
          <a:xfrm>
            <a:off x="6934713" y="3487143"/>
            <a:ext cx="4348480" cy="2697529"/>
          </a:xfrm>
          <a:prstGeom prst="rect">
            <a:avLst/>
          </a:prstGeom>
          <a:solidFill>
            <a:srgbClr val="5EB2AB"/>
          </a:solidFill>
        </p:spPr>
        <p:txBody>
          <a:bodyPr wrap="square">
            <a:spAutoFit/>
          </a:bodyPr>
          <a:lstStyle/>
          <a:p>
            <a:pPr algn="ctr">
              <a:lnSpc>
                <a:spcPts val="2025"/>
              </a:lnSpc>
              <a:spcAft>
                <a:spcPts val="800"/>
              </a:spcAft>
            </a:pPr>
            <a:r>
              <a:rPr lang="en-US" sz="1600" b="1" spc="10" dirty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What is the biggest challenge you face in hosting telehealth sessions? </a:t>
            </a:r>
            <a:endParaRPr lang="en-US" sz="16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spc="15" dirty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“Clients having issues connecting or problems with their audio/video”</a:t>
            </a:r>
          </a:p>
          <a:p>
            <a:pPr algn="ctr"/>
            <a:endParaRPr lang="en-US" sz="1600" spc="15" dirty="0">
              <a:solidFill>
                <a:srgbClr val="202124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1600" spc="15" dirty="0">
                <a:solidFill>
                  <a:srgbClr val="202124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“Not seeing faces”</a:t>
            </a:r>
          </a:p>
          <a:p>
            <a:pPr algn="ctr"/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600" spc="15" dirty="0">
                <a:solidFill>
                  <a:srgbClr val="20212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“Call-in clients cannot be seen or participate in polls, breakout sessions, etc.</a:t>
            </a:r>
            <a:endParaRPr lang="en-US" sz="1600" spc="15" dirty="0">
              <a:solidFill>
                <a:srgbClr val="202124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500"/>
              </a:lnSpc>
            </a:pPr>
            <a:endParaRPr lang="en-US" sz="2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2A73780-B46C-4BE3-9882-80F800E0B210}"/>
              </a:ext>
            </a:extLst>
          </p:cNvPr>
          <p:cNvSpPr/>
          <p:nvPr/>
        </p:nvSpPr>
        <p:spPr>
          <a:xfrm>
            <a:off x="7650760" y="2634080"/>
            <a:ext cx="4284814" cy="5386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Very dissatisfied                            Neutral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	           </a:t>
            </a:r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Very satisfied	  Dissatisfied	                      Satisfied	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639D782-DC30-40DC-A1C3-985CCC4DAEEE}"/>
              </a:ext>
            </a:extLst>
          </p:cNvPr>
          <p:cNvCxnSpPr/>
          <p:nvPr/>
        </p:nvCxnSpPr>
        <p:spPr>
          <a:xfrm flipV="1">
            <a:off x="6736360" y="4810110"/>
            <a:ext cx="914400" cy="933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06E05DD2-A1FB-4DC5-B2F6-AF6031420FBC}"/>
              </a:ext>
            </a:extLst>
          </p:cNvPr>
          <p:cNvSpPr/>
          <p:nvPr/>
        </p:nvSpPr>
        <p:spPr>
          <a:xfrm>
            <a:off x="7446442" y="68654"/>
            <a:ext cx="43646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A0EB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Post-Survey Data pt. 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51002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Image result for mental health america of wiscons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307975" y="274435"/>
            <a:ext cx="11193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A0EB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Adopt, Adapt or Abandon? Change Cycle “1.5”</a:t>
            </a:r>
            <a:endParaRPr lang="en-US" sz="3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81F4A1-0169-42B5-AB50-936C58DF57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12" t="14924" r="8487" b="8624"/>
          <a:stretch/>
        </p:blipFill>
        <p:spPr>
          <a:xfrm>
            <a:off x="932576" y="1197765"/>
            <a:ext cx="10326848" cy="524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93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542A917-2DC0-41C3-A1A8-3D1A5C65E9C5}"/>
              </a:ext>
            </a:extLst>
          </p:cNvPr>
          <p:cNvSpPr txBox="1"/>
          <p:nvPr/>
        </p:nvSpPr>
        <p:spPr>
          <a:xfrm>
            <a:off x="0" y="126879"/>
            <a:ext cx="116960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A0EBD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OR WINS, AND FINAL AIM STATEMENT OUTCOME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7975" y="532330"/>
            <a:ext cx="10823171" cy="1477328"/>
          </a:xfrm>
          <a:prstGeom prst="rect">
            <a:avLst/>
          </a:prstGeom>
          <a:solidFill>
            <a:srgbClr val="5EB2AB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Challenges: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 constraint – UCC transitioned back to in person groups and individual therapy sessions.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If we had more time using virtual groups, we would’ve ADAPTED the project more by…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Confidence with presenting videos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Client centered training on WebEx</a:t>
            </a:r>
          </a:p>
        </p:txBody>
      </p:sp>
      <p:sp>
        <p:nvSpPr>
          <p:cNvPr id="3" name="AutoShape 2" descr="Image result for mental health america of wiscons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287598" y="4132969"/>
            <a:ext cx="5750765" cy="461665"/>
          </a:xfrm>
          <a:prstGeom prst="rect">
            <a:avLst/>
          </a:prstGeom>
          <a:solidFill>
            <a:srgbClr val="A0EBD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Sort of…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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326232" y="4783047"/>
            <a:ext cx="5844645" cy="1303456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975955" y="5140209"/>
            <a:ext cx="48151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Some successes, some room for further improvement!</a:t>
            </a:r>
          </a:p>
        </p:txBody>
      </p:sp>
      <p:sp>
        <p:nvSpPr>
          <p:cNvPr id="9" name="Oval 8"/>
          <p:cNvSpPr/>
          <p:nvPr/>
        </p:nvSpPr>
        <p:spPr>
          <a:xfrm>
            <a:off x="1232939" y="4983467"/>
            <a:ext cx="2186586" cy="959811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FINAL OUTCOME</a:t>
            </a:r>
          </a:p>
        </p:txBody>
      </p:sp>
      <p:sp>
        <p:nvSpPr>
          <p:cNvPr id="11" name="Oval 10"/>
          <p:cNvSpPr/>
          <p:nvPr/>
        </p:nvSpPr>
        <p:spPr>
          <a:xfrm>
            <a:off x="307975" y="3944557"/>
            <a:ext cx="1558212" cy="959811"/>
          </a:xfrm>
          <a:prstGeom prst="ellipse">
            <a:avLst/>
          </a:prstGeom>
          <a:solidFill>
            <a:srgbClr val="CC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GOALMET?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4587D3-9F88-4201-8450-B8A3472E6980}"/>
              </a:ext>
            </a:extLst>
          </p:cNvPr>
          <p:cNvSpPr txBox="1"/>
          <p:nvPr/>
        </p:nvSpPr>
        <p:spPr>
          <a:xfrm>
            <a:off x="307974" y="1923278"/>
            <a:ext cx="10823171" cy="1200329"/>
          </a:xfrm>
          <a:prstGeom prst="rect">
            <a:avLst/>
          </a:prstGeom>
          <a:solidFill>
            <a:srgbClr val="5EB2AB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Wins: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Clinicians utilizing new WebEx functions more than before/overall increase in confidence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Overall increase in general satisfaction with virtual therapy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Received feedback from clinicians and created change cycle “1.5”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42F9CF-02A7-40C9-99B8-F2C137F76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027347" y="3082708"/>
            <a:ext cx="4192754" cy="3144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00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0">
      <a:dk1>
        <a:srgbClr val="000000"/>
      </a:dk1>
      <a:lt1>
        <a:srgbClr val="FFFFFF"/>
      </a:lt1>
      <a:dk2>
        <a:srgbClr val="5F7174"/>
      </a:dk2>
      <a:lt2>
        <a:srgbClr val="CFF6CF"/>
      </a:lt2>
      <a:accent1>
        <a:srgbClr val="69888C"/>
      </a:accent1>
      <a:accent2>
        <a:srgbClr val="5F7174"/>
      </a:accent2>
      <a:accent3>
        <a:srgbClr val="A5E659"/>
      </a:accent3>
      <a:accent4>
        <a:srgbClr val="00A6C0"/>
      </a:accent4>
      <a:accent5>
        <a:srgbClr val="32D9CB"/>
      </a:accent5>
      <a:accent6>
        <a:srgbClr val="99ECE5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imated title lightsTF22379321.potx" id="{E47A6584-1525-42B7-A9D1-D187969D1108}" vid="{3A6B0949-BD4D-4762-BAFE-376776AC0D5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393</Words>
  <Application>Microsoft Office PowerPoint</Application>
  <PresentationFormat>Widescreen</PresentationFormat>
  <Paragraphs>52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Making Stronger ConeXiones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2018-09-04T15:22:43Z</dcterms:created>
  <dcterms:modified xsi:type="dcterms:W3CDTF">2021-10-22T00:18:07Z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2018-08-15T22:28:49.1215696Z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