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8"/>
    <a:srgbClr val="4C4084"/>
    <a:srgbClr val="6CC2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7E966-E590-9AB8-1115-954ECCFB8D33}" v="10" dt="2022-09-27T14:10:37.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51" d="100"/>
          <a:sy n="51" d="100"/>
        </p:scale>
        <p:origin x="92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2347A-986E-4293-8D88-C35F6099CA09}"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63960-8A47-4DAB-97BA-9ED06F452615}" type="slidenum">
              <a:rPr lang="en-US" smtClean="0"/>
              <a:t>‹#›</a:t>
            </a:fld>
            <a:endParaRPr lang="en-US"/>
          </a:p>
        </p:txBody>
      </p:sp>
    </p:spTree>
    <p:extLst>
      <p:ext uri="{BB962C8B-B14F-4D97-AF65-F5344CB8AC3E}">
        <p14:creationId xmlns:p14="http://schemas.microsoft.com/office/powerpoint/2010/main" val="4002843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SHANTEL. Moved from one location to another</a:t>
            </a:r>
          </a:p>
          <a:p>
            <a:endParaRPr lang="en-US" dirty="0"/>
          </a:p>
        </p:txBody>
      </p:sp>
      <p:sp>
        <p:nvSpPr>
          <p:cNvPr id="4" name="Slide Number Placeholder 3"/>
          <p:cNvSpPr>
            <a:spLocks noGrp="1"/>
          </p:cNvSpPr>
          <p:nvPr>
            <p:ph type="sldNum" sz="quarter" idx="5"/>
          </p:nvPr>
        </p:nvSpPr>
        <p:spPr/>
        <p:txBody>
          <a:bodyPr/>
          <a:lstStyle/>
          <a:p>
            <a:fld id="{DBD63960-8A47-4DAB-97BA-9ED06F452615}" type="slidenum">
              <a:rPr lang="en-US" smtClean="0"/>
              <a:t>2</a:t>
            </a:fld>
            <a:endParaRPr lang="en-US"/>
          </a:p>
        </p:txBody>
      </p:sp>
    </p:spTree>
    <p:extLst>
      <p:ext uri="{BB962C8B-B14F-4D97-AF65-F5344CB8AC3E}">
        <p14:creationId xmlns:p14="http://schemas.microsoft.com/office/powerpoint/2010/main" val="307614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SPENCER. Needed to gather more information, so the best way was to make up a survey and put it out in our lobby. May to June it was out</a:t>
            </a:r>
          </a:p>
          <a:p>
            <a:endParaRPr lang="en-US" dirty="0"/>
          </a:p>
        </p:txBody>
      </p:sp>
      <p:sp>
        <p:nvSpPr>
          <p:cNvPr id="4" name="Slide Number Placeholder 3"/>
          <p:cNvSpPr>
            <a:spLocks noGrp="1"/>
          </p:cNvSpPr>
          <p:nvPr>
            <p:ph type="sldNum" sz="quarter" idx="5"/>
          </p:nvPr>
        </p:nvSpPr>
        <p:spPr/>
        <p:txBody>
          <a:bodyPr/>
          <a:lstStyle/>
          <a:p>
            <a:fld id="{DBD63960-8A47-4DAB-97BA-9ED06F452615}" type="slidenum">
              <a:rPr lang="en-US" smtClean="0"/>
              <a:t>3</a:t>
            </a:fld>
            <a:endParaRPr lang="en-US"/>
          </a:p>
        </p:txBody>
      </p:sp>
    </p:spTree>
    <p:extLst>
      <p:ext uri="{BB962C8B-B14F-4D97-AF65-F5344CB8AC3E}">
        <p14:creationId xmlns:p14="http://schemas.microsoft.com/office/powerpoint/2010/main" val="59949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SARAH. This was our intervention, a brochure. We put it out along with the same survey from earlier in the year. Starting in early October. Our aim was that our lobby was more welcoming and resourceful due to the housing needs and that our satisfaction would go up.</a:t>
            </a:r>
          </a:p>
          <a:p>
            <a:endParaRPr lang="en-US" dirty="0"/>
          </a:p>
        </p:txBody>
      </p:sp>
      <p:sp>
        <p:nvSpPr>
          <p:cNvPr id="4" name="Slide Number Placeholder 3"/>
          <p:cNvSpPr>
            <a:spLocks noGrp="1"/>
          </p:cNvSpPr>
          <p:nvPr>
            <p:ph type="sldNum" sz="quarter" idx="5"/>
          </p:nvPr>
        </p:nvSpPr>
        <p:spPr/>
        <p:txBody>
          <a:bodyPr/>
          <a:lstStyle/>
          <a:p>
            <a:fld id="{DBD63960-8A47-4DAB-97BA-9ED06F452615}" type="slidenum">
              <a:rPr lang="en-US" smtClean="0"/>
              <a:t>4</a:t>
            </a:fld>
            <a:endParaRPr lang="en-US"/>
          </a:p>
        </p:txBody>
      </p:sp>
    </p:spTree>
    <p:extLst>
      <p:ext uri="{BB962C8B-B14F-4D97-AF65-F5344CB8AC3E}">
        <p14:creationId xmlns:p14="http://schemas.microsoft.com/office/powerpoint/2010/main" val="88317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DBD63960-8A47-4DAB-97BA-9ED06F452615}" type="slidenum">
              <a:rPr lang="en-US" smtClean="0"/>
              <a:t>5</a:t>
            </a:fld>
            <a:endParaRPr lang="en-US"/>
          </a:p>
        </p:txBody>
      </p:sp>
    </p:spTree>
    <p:extLst>
      <p:ext uri="{BB962C8B-B14F-4D97-AF65-F5344CB8AC3E}">
        <p14:creationId xmlns:p14="http://schemas.microsoft.com/office/powerpoint/2010/main" val="148700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a:p>
            <a:r>
              <a:rPr lang="en-US" dirty="0"/>
              <a:t>Time 2 was in the beginning of the month, so consumers may have been more upset due to not receiving their money on time (we have a payee program)</a:t>
            </a:r>
          </a:p>
          <a:p>
            <a:r>
              <a:rPr lang="en-US" dirty="0"/>
              <a:t>Time 2 was a shorter time period that the survey was out. </a:t>
            </a:r>
          </a:p>
          <a:p>
            <a:r>
              <a:rPr lang="en-US" dirty="0"/>
              <a:t>Future interventions: making resources available to those who do not come into the office, get info to case managers to help those consumers who need extra support </a:t>
            </a:r>
          </a:p>
          <a:p>
            <a:endParaRPr lang="en-US" dirty="0"/>
          </a:p>
        </p:txBody>
      </p:sp>
      <p:sp>
        <p:nvSpPr>
          <p:cNvPr id="4" name="Slide Number Placeholder 3"/>
          <p:cNvSpPr>
            <a:spLocks noGrp="1"/>
          </p:cNvSpPr>
          <p:nvPr>
            <p:ph type="sldNum" sz="quarter" idx="5"/>
          </p:nvPr>
        </p:nvSpPr>
        <p:spPr/>
        <p:txBody>
          <a:bodyPr/>
          <a:lstStyle/>
          <a:p>
            <a:fld id="{DBD63960-8A47-4DAB-97BA-9ED06F452615}" type="slidenum">
              <a:rPr lang="en-US" smtClean="0"/>
              <a:t>6</a:t>
            </a:fld>
            <a:endParaRPr lang="en-US"/>
          </a:p>
        </p:txBody>
      </p:sp>
    </p:spTree>
    <p:extLst>
      <p:ext uri="{BB962C8B-B14F-4D97-AF65-F5344CB8AC3E}">
        <p14:creationId xmlns:p14="http://schemas.microsoft.com/office/powerpoint/2010/main" val="1431550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102D-C252-439C-833A-78DED4BC5C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4691EF-DEF2-4EBF-BAA8-B2E7548531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1479BB-FE9E-4EEA-A410-DC1C342906F0}"/>
              </a:ext>
            </a:extLst>
          </p:cNvPr>
          <p:cNvSpPr>
            <a:spLocks noGrp="1"/>
          </p:cNvSpPr>
          <p:nvPr>
            <p:ph type="dt" sz="half" idx="10"/>
          </p:nvPr>
        </p:nvSpPr>
        <p:spPr/>
        <p:txBody>
          <a:bodyPr/>
          <a:lstStyle/>
          <a:p>
            <a:fld id="{DFF50C20-2EBE-43B6-8B98-2F3CCFBC0F4D}" type="datetimeFigureOut">
              <a:rPr lang="en-US" smtClean="0"/>
              <a:t>10/18/2022</a:t>
            </a:fld>
            <a:endParaRPr lang="en-US"/>
          </a:p>
        </p:txBody>
      </p:sp>
      <p:sp>
        <p:nvSpPr>
          <p:cNvPr id="5" name="Footer Placeholder 4">
            <a:extLst>
              <a:ext uri="{FF2B5EF4-FFF2-40B4-BE49-F238E27FC236}">
                <a16:creationId xmlns:a16="http://schemas.microsoft.com/office/drawing/2014/main" id="{8CF894DE-28FB-4B45-881D-41D645212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0AA96-6C40-40C1-BA0B-47166713227E}"/>
              </a:ext>
            </a:extLst>
          </p:cNvPr>
          <p:cNvSpPr>
            <a:spLocks noGrp="1"/>
          </p:cNvSpPr>
          <p:nvPr>
            <p:ph type="sldNum" sz="quarter" idx="12"/>
          </p:nvPr>
        </p:nvSpPr>
        <p:spPr/>
        <p:txBody>
          <a:bodyPr/>
          <a:lstStyle/>
          <a:p>
            <a:fld id="{F3BAAF9A-D009-4DC1-A1C0-20D716D01728}" type="slidenum">
              <a:rPr lang="en-US" smtClean="0"/>
              <a:t>‹#›</a:t>
            </a:fld>
            <a:endParaRPr lang="en-US"/>
          </a:p>
        </p:txBody>
      </p:sp>
    </p:spTree>
    <p:extLst>
      <p:ext uri="{BB962C8B-B14F-4D97-AF65-F5344CB8AC3E}">
        <p14:creationId xmlns:p14="http://schemas.microsoft.com/office/powerpoint/2010/main" val="281372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5D80-9FEB-4424-97EF-3D6995BBC8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3E31D2-5284-45B0-94B9-77384033AC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549F7-8DAA-4597-94DA-4F85925CCCBC}"/>
              </a:ext>
            </a:extLst>
          </p:cNvPr>
          <p:cNvSpPr>
            <a:spLocks noGrp="1"/>
          </p:cNvSpPr>
          <p:nvPr>
            <p:ph type="dt" sz="half" idx="10"/>
          </p:nvPr>
        </p:nvSpPr>
        <p:spPr/>
        <p:txBody>
          <a:bodyPr/>
          <a:lstStyle/>
          <a:p>
            <a:fld id="{DFF50C20-2EBE-43B6-8B98-2F3CCFBC0F4D}" type="datetimeFigureOut">
              <a:rPr lang="en-US" smtClean="0"/>
              <a:t>10/18/2022</a:t>
            </a:fld>
            <a:endParaRPr lang="en-US"/>
          </a:p>
        </p:txBody>
      </p:sp>
      <p:sp>
        <p:nvSpPr>
          <p:cNvPr id="5" name="Footer Placeholder 4">
            <a:extLst>
              <a:ext uri="{FF2B5EF4-FFF2-40B4-BE49-F238E27FC236}">
                <a16:creationId xmlns:a16="http://schemas.microsoft.com/office/drawing/2014/main" id="{0AC7837E-BF25-4BCE-AE55-0A05A619C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0B701-A54B-4DE3-9D32-275A6FE94D60}"/>
              </a:ext>
            </a:extLst>
          </p:cNvPr>
          <p:cNvSpPr>
            <a:spLocks noGrp="1"/>
          </p:cNvSpPr>
          <p:nvPr>
            <p:ph type="sldNum" sz="quarter" idx="12"/>
          </p:nvPr>
        </p:nvSpPr>
        <p:spPr/>
        <p:txBody>
          <a:bodyPr/>
          <a:lstStyle/>
          <a:p>
            <a:fld id="{F3BAAF9A-D009-4DC1-A1C0-20D716D01728}" type="slidenum">
              <a:rPr lang="en-US" smtClean="0"/>
              <a:t>‹#›</a:t>
            </a:fld>
            <a:endParaRPr lang="en-US"/>
          </a:p>
        </p:txBody>
      </p:sp>
    </p:spTree>
    <p:extLst>
      <p:ext uri="{BB962C8B-B14F-4D97-AF65-F5344CB8AC3E}">
        <p14:creationId xmlns:p14="http://schemas.microsoft.com/office/powerpoint/2010/main" val="333783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2361E5-B5F2-41A5-BB03-777CB3020F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D661F3-474B-4BF0-9A2A-C8CAA71091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F68A0-907F-4815-A4D9-9B24CD3DB2B9}"/>
              </a:ext>
            </a:extLst>
          </p:cNvPr>
          <p:cNvSpPr>
            <a:spLocks noGrp="1"/>
          </p:cNvSpPr>
          <p:nvPr>
            <p:ph type="dt" sz="half" idx="10"/>
          </p:nvPr>
        </p:nvSpPr>
        <p:spPr/>
        <p:txBody>
          <a:bodyPr/>
          <a:lstStyle/>
          <a:p>
            <a:fld id="{DFF50C20-2EBE-43B6-8B98-2F3CCFBC0F4D}" type="datetimeFigureOut">
              <a:rPr lang="en-US" smtClean="0"/>
              <a:t>10/18/2022</a:t>
            </a:fld>
            <a:endParaRPr lang="en-US"/>
          </a:p>
        </p:txBody>
      </p:sp>
      <p:sp>
        <p:nvSpPr>
          <p:cNvPr id="5" name="Footer Placeholder 4">
            <a:extLst>
              <a:ext uri="{FF2B5EF4-FFF2-40B4-BE49-F238E27FC236}">
                <a16:creationId xmlns:a16="http://schemas.microsoft.com/office/drawing/2014/main" id="{2FEAAC40-86EF-4D89-998E-C80848B68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8DEE5-71CF-4759-B60F-8479FF4C6E86}"/>
              </a:ext>
            </a:extLst>
          </p:cNvPr>
          <p:cNvSpPr>
            <a:spLocks noGrp="1"/>
          </p:cNvSpPr>
          <p:nvPr>
            <p:ph type="sldNum" sz="quarter" idx="12"/>
          </p:nvPr>
        </p:nvSpPr>
        <p:spPr/>
        <p:txBody>
          <a:bodyPr/>
          <a:lstStyle/>
          <a:p>
            <a:fld id="{F3BAAF9A-D009-4DC1-A1C0-20D716D01728}" type="slidenum">
              <a:rPr lang="en-US" smtClean="0"/>
              <a:t>‹#›</a:t>
            </a:fld>
            <a:endParaRPr lang="en-US"/>
          </a:p>
        </p:txBody>
      </p:sp>
    </p:spTree>
    <p:extLst>
      <p:ext uri="{BB962C8B-B14F-4D97-AF65-F5344CB8AC3E}">
        <p14:creationId xmlns:p14="http://schemas.microsoft.com/office/powerpoint/2010/main" val="191127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B0F92-1B09-4EBA-8BCB-7BE15B07F1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9A57A3-4A6B-4407-A1FA-C86D2BAF0B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274D8-294A-4EAA-BB09-B7AD63A1DE46}"/>
              </a:ext>
            </a:extLst>
          </p:cNvPr>
          <p:cNvSpPr>
            <a:spLocks noGrp="1"/>
          </p:cNvSpPr>
          <p:nvPr>
            <p:ph type="dt" sz="half" idx="10"/>
          </p:nvPr>
        </p:nvSpPr>
        <p:spPr/>
        <p:txBody>
          <a:bodyPr/>
          <a:lstStyle/>
          <a:p>
            <a:fld id="{DFF50C20-2EBE-43B6-8B98-2F3CCFBC0F4D}" type="datetimeFigureOut">
              <a:rPr lang="en-US" smtClean="0"/>
              <a:t>10/18/2022</a:t>
            </a:fld>
            <a:endParaRPr lang="en-US"/>
          </a:p>
        </p:txBody>
      </p:sp>
      <p:sp>
        <p:nvSpPr>
          <p:cNvPr id="5" name="Footer Placeholder 4">
            <a:extLst>
              <a:ext uri="{FF2B5EF4-FFF2-40B4-BE49-F238E27FC236}">
                <a16:creationId xmlns:a16="http://schemas.microsoft.com/office/drawing/2014/main" id="{411C9404-E61C-4988-97E3-ABDA720FB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4230D-8759-4D3C-85B6-C1616C8E5235}"/>
              </a:ext>
            </a:extLst>
          </p:cNvPr>
          <p:cNvSpPr>
            <a:spLocks noGrp="1"/>
          </p:cNvSpPr>
          <p:nvPr>
            <p:ph type="sldNum" sz="quarter" idx="12"/>
          </p:nvPr>
        </p:nvSpPr>
        <p:spPr/>
        <p:txBody>
          <a:bodyPr/>
          <a:lstStyle/>
          <a:p>
            <a:fld id="{F3BAAF9A-D009-4DC1-A1C0-20D716D01728}" type="slidenum">
              <a:rPr lang="en-US" smtClean="0"/>
              <a:t>‹#›</a:t>
            </a:fld>
            <a:endParaRPr lang="en-US"/>
          </a:p>
        </p:txBody>
      </p:sp>
    </p:spTree>
    <p:extLst>
      <p:ext uri="{BB962C8B-B14F-4D97-AF65-F5344CB8AC3E}">
        <p14:creationId xmlns:p14="http://schemas.microsoft.com/office/powerpoint/2010/main" val="169457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8593-C8DB-4504-AF85-A6E90BB9B8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308B62-3914-4490-A51C-4C21D0F5B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4B3AA-B335-4605-829C-E8967CC98A2E}"/>
              </a:ext>
            </a:extLst>
          </p:cNvPr>
          <p:cNvSpPr>
            <a:spLocks noGrp="1"/>
          </p:cNvSpPr>
          <p:nvPr>
            <p:ph type="dt" sz="half" idx="10"/>
          </p:nvPr>
        </p:nvSpPr>
        <p:spPr/>
        <p:txBody>
          <a:bodyPr/>
          <a:lstStyle/>
          <a:p>
            <a:fld id="{DFF50C20-2EBE-43B6-8B98-2F3CCFBC0F4D}" type="datetimeFigureOut">
              <a:rPr lang="en-US" smtClean="0"/>
              <a:t>10/18/2022</a:t>
            </a:fld>
            <a:endParaRPr lang="en-US"/>
          </a:p>
        </p:txBody>
      </p:sp>
      <p:sp>
        <p:nvSpPr>
          <p:cNvPr id="5" name="Footer Placeholder 4">
            <a:extLst>
              <a:ext uri="{FF2B5EF4-FFF2-40B4-BE49-F238E27FC236}">
                <a16:creationId xmlns:a16="http://schemas.microsoft.com/office/drawing/2014/main" id="{2AF4071E-51E4-428D-9C6B-746A8C920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A2ABE-8441-41CE-BB98-9D1BFFAA8971}"/>
              </a:ext>
            </a:extLst>
          </p:cNvPr>
          <p:cNvSpPr>
            <a:spLocks noGrp="1"/>
          </p:cNvSpPr>
          <p:nvPr>
            <p:ph type="sldNum" sz="quarter" idx="12"/>
          </p:nvPr>
        </p:nvSpPr>
        <p:spPr/>
        <p:txBody>
          <a:bodyPr/>
          <a:lstStyle/>
          <a:p>
            <a:fld id="{F3BAAF9A-D009-4DC1-A1C0-20D716D01728}" type="slidenum">
              <a:rPr lang="en-US" smtClean="0"/>
              <a:t>‹#›</a:t>
            </a:fld>
            <a:endParaRPr lang="en-US"/>
          </a:p>
        </p:txBody>
      </p:sp>
    </p:spTree>
    <p:extLst>
      <p:ext uri="{BB962C8B-B14F-4D97-AF65-F5344CB8AC3E}">
        <p14:creationId xmlns:p14="http://schemas.microsoft.com/office/powerpoint/2010/main" val="104770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B027-47E4-44F3-9142-97D2E5A9E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35954-6F82-4FC7-AF78-621AAE180A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9DFA89-BF12-4BF0-A4A9-31436079DD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194E59-F555-48DA-B898-EA3C5A4BD1F7}"/>
              </a:ext>
            </a:extLst>
          </p:cNvPr>
          <p:cNvSpPr>
            <a:spLocks noGrp="1"/>
          </p:cNvSpPr>
          <p:nvPr>
            <p:ph type="dt" sz="half" idx="10"/>
          </p:nvPr>
        </p:nvSpPr>
        <p:spPr/>
        <p:txBody>
          <a:bodyPr/>
          <a:lstStyle/>
          <a:p>
            <a:fld id="{DFF50C20-2EBE-43B6-8B98-2F3CCFBC0F4D}" type="datetimeFigureOut">
              <a:rPr lang="en-US" smtClean="0"/>
              <a:t>10/18/2022</a:t>
            </a:fld>
            <a:endParaRPr lang="en-US"/>
          </a:p>
        </p:txBody>
      </p:sp>
      <p:sp>
        <p:nvSpPr>
          <p:cNvPr id="6" name="Footer Placeholder 5">
            <a:extLst>
              <a:ext uri="{FF2B5EF4-FFF2-40B4-BE49-F238E27FC236}">
                <a16:creationId xmlns:a16="http://schemas.microsoft.com/office/drawing/2014/main" id="{23293A71-6898-4EBB-8428-FE9D5FFFF4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36BE14-62BC-4626-9712-B3712F0F47EF}"/>
              </a:ext>
            </a:extLst>
          </p:cNvPr>
          <p:cNvSpPr>
            <a:spLocks noGrp="1"/>
          </p:cNvSpPr>
          <p:nvPr>
            <p:ph type="sldNum" sz="quarter" idx="12"/>
          </p:nvPr>
        </p:nvSpPr>
        <p:spPr/>
        <p:txBody>
          <a:bodyPr/>
          <a:lstStyle/>
          <a:p>
            <a:fld id="{F3BAAF9A-D009-4DC1-A1C0-20D716D01728}" type="slidenum">
              <a:rPr lang="en-US" smtClean="0"/>
              <a:t>‹#›</a:t>
            </a:fld>
            <a:endParaRPr lang="en-US"/>
          </a:p>
        </p:txBody>
      </p:sp>
    </p:spTree>
    <p:extLst>
      <p:ext uri="{BB962C8B-B14F-4D97-AF65-F5344CB8AC3E}">
        <p14:creationId xmlns:p14="http://schemas.microsoft.com/office/powerpoint/2010/main" val="341539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84F3-0A36-434E-983B-CF44EDC29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32F7EF-79B7-4F30-847A-9DAFCBB06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15097F-509E-4E90-BF2A-858785A4E4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8C4F39-4EF2-46E2-8851-F308AC590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F9E0B2-DF9E-4286-9776-4DC1CFAD2D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ED27E2-D586-40A8-8EAB-7D7C756B51BE}"/>
              </a:ext>
            </a:extLst>
          </p:cNvPr>
          <p:cNvSpPr>
            <a:spLocks noGrp="1"/>
          </p:cNvSpPr>
          <p:nvPr>
            <p:ph type="dt" sz="half" idx="10"/>
          </p:nvPr>
        </p:nvSpPr>
        <p:spPr/>
        <p:txBody>
          <a:bodyPr/>
          <a:lstStyle/>
          <a:p>
            <a:fld id="{DFF50C20-2EBE-43B6-8B98-2F3CCFBC0F4D}" type="datetimeFigureOut">
              <a:rPr lang="en-US" smtClean="0"/>
              <a:t>10/18/2022</a:t>
            </a:fld>
            <a:endParaRPr lang="en-US"/>
          </a:p>
        </p:txBody>
      </p:sp>
      <p:sp>
        <p:nvSpPr>
          <p:cNvPr id="8" name="Footer Placeholder 7">
            <a:extLst>
              <a:ext uri="{FF2B5EF4-FFF2-40B4-BE49-F238E27FC236}">
                <a16:creationId xmlns:a16="http://schemas.microsoft.com/office/drawing/2014/main" id="{BE3C7E6F-6B91-4C49-8FFA-A91561D136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897268-3FE4-4425-87AA-07F06FD7D8FE}"/>
              </a:ext>
            </a:extLst>
          </p:cNvPr>
          <p:cNvSpPr>
            <a:spLocks noGrp="1"/>
          </p:cNvSpPr>
          <p:nvPr>
            <p:ph type="sldNum" sz="quarter" idx="12"/>
          </p:nvPr>
        </p:nvSpPr>
        <p:spPr/>
        <p:txBody>
          <a:bodyPr/>
          <a:lstStyle/>
          <a:p>
            <a:fld id="{F3BAAF9A-D009-4DC1-A1C0-20D716D01728}" type="slidenum">
              <a:rPr lang="en-US" smtClean="0"/>
              <a:t>‹#›</a:t>
            </a:fld>
            <a:endParaRPr lang="en-US"/>
          </a:p>
        </p:txBody>
      </p:sp>
    </p:spTree>
    <p:extLst>
      <p:ext uri="{BB962C8B-B14F-4D97-AF65-F5344CB8AC3E}">
        <p14:creationId xmlns:p14="http://schemas.microsoft.com/office/powerpoint/2010/main" val="161495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5B33-8A6E-4FC3-9F2C-99A25429CD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C352A9-7FB5-40A2-AC59-BD7372661EBA}"/>
              </a:ext>
            </a:extLst>
          </p:cNvPr>
          <p:cNvSpPr>
            <a:spLocks noGrp="1"/>
          </p:cNvSpPr>
          <p:nvPr>
            <p:ph type="dt" sz="half" idx="10"/>
          </p:nvPr>
        </p:nvSpPr>
        <p:spPr/>
        <p:txBody>
          <a:bodyPr/>
          <a:lstStyle/>
          <a:p>
            <a:fld id="{DFF50C20-2EBE-43B6-8B98-2F3CCFBC0F4D}" type="datetimeFigureOut">
              <a:rPr lang="en-US" smtClean="0"/>
              <a:t>10/18/2022</a:t>
            </a:fld>
            <a:endParaRPr lang="en-US"/>
          </a:p>
        </p:txBody>
      </p:sp>
      <p:sp>
        <p:nvSpPr>
          <p:cNvPr id="4" name="Footer Placeholder 3">
            <a:extLst>
              <a:ext uri="{FF2B5EF4-FFF2-40B4-BE49-F238E27FC236}">
                <a16:creationId xmlns:a16="http://schemas.microsoft.com/office/drawing/2014/main" id="{675BD053-3FFD-4DD1-A6D3-46E1CA9A90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1247D8-DAD5-493B-A378-EB8AF3DD88D2}"/>
              </a:ext>
            </a:extLst>
          </p:cNvPr>
          <p:cNvSpPr>
            <a:spLocks noGrp="1"/>
          </p:cNvSpPr>
          <p:nvPr>
            <p:ph type="sldNum" sz="quarter" idx="12"/>
          </p:nvPr>
        </p:nvSpPr>
        <p:spPr/>
        <p:txBody>
          <a:bodyPr/>
          <a:lstStyle/>
          <a:p>
            <a:fld id="{F3BAAF9A-D009-4DC1-A1C0-20D716D01728}" type="slidenum">
              <a:rPr lang="en-US" smtClean="0"/>
              <a:t>‹#›</a:t>
            </a:fld>
            <a:endParaRPr lang="en-US"/>
          </a:p>
        </p:txBody>
      </p:sp>
    </p:spTree>
    <p:extLst>
      <p:ext uri="{BB962C8B-B14F-4D97-AF65-F5344CB8AC3E}">
        <p14:creationId xmlns:p14="http://schemas.microsoft.com/office/powerpoint/2010/main" val="218390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B4E34-3787-4BD5-8150-F0BBC46B1E3D}"/>
              </a:ext>
            </a:extLst>
          </p:cNvPr>
          <p:cNvSpPr>
            <a:spLocks noGrp="1"/>
          </p:cNvSpPr>
          <p:nvPr>
            <p:ph type="dt" sz="half" idx="10"/>
          </p:nvPr>
        </p:nvSpPr>
        <p:spPr/>
        <p:txBody>
          <a:bodyPr/>
          <a:lstStyle/>
          <a:p>
            <a:fld id="{DFF50C20-2EBE-43B6-8B98-2F3CCFBC0F4D}" type="datetimeFigureOut">
              <a:rPr lang="en-US" smtClean="0"/>
              <a:t>10/18/2022</a:t>
            </a:fld>
            <a:endParaRPr lang="en-US"/>
          </a:p>
        </p:txBody>
      </p:sp>
      <p:sp>
        <p:nvSpPr>
          <p:cNvPr id="3" name="Footer Placeholder 2">
            <a:extLst>
              <a:ext uri="{FF2B5EF4-FFF2-40B4-BE49-F238E27FC236}">
                <a16:creationId xmlns:a16="http://schemas.microsoft.com/office/drawing/2014/main" id="{D4155FA7-C7F5-474E-847D-24E16549C7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7307AD-4497-4859-A24A-9C384D950332}"/>
              </a:ext>
            </a:extLst>
          </p:cNvPr>
          <p:cNvSpPr>
            <a:spLocks noGrp="1"/>
          </p:cNvSpPr>
          <p:nvPr>
            <p:ph type="sldNum" sz="quarter" idx="12"/>
          </p:nvPr>
        </p:nvSpPr>
        <p:spPr/>
        <p:txBody>
          <a:bodyPr/>
          <a:lstStyle/>
          <a:p>
            <a:fld id="{F3BAAF9A-D009-4DC1-A1C0-20D716D01728}" type="slidenum">
              <a:rPr lang="en-US" smtClean="0"/>
              <a:t>‹#›</a:t>
            </a:fld>
            <a:endParaRPr lang="en-US"/>
          </a:p>
        </p:txBody>
      </p:sp>
    </p:spTree>
    <p:extLst>
      <p:ext uri="{BB962C8B-B14F-4D97-AF65-F5344CB8AC3E}">
        <p14:creationId xmlns:p14="http://schemas.microsoft.com/office/powerpoint/2010/main" val="149287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969F-3385-4916-B5A5-036CB578E5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46B085-8838-4826-80AC-B6ADF642E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6995BB-10F3-438F-8DCE-8C6C5E6BA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9AB64-CE76-40BF-ABA1-00CDB3F857FC}"/>
              </a:ext>
            </a:extLst>
          </p:cNvPr>
          <p:cNvSpPr>
            <a:spLocks noGrp="1"/>
          </p:cNvSpPr>
          <p:nvPr>
            <p:ph type="dt" sz="half" idx="10"/>
          </p:nvPr>
        </p:nvSpPr>
        <p:spPr/>
        <p:txBody>
          <a:bodyPr/>
          <a:lstStyle/>
          <a:p>
            <a:fld id="{DFF50C20-2EBE-43B6-8B98-2F3CCFBC0F4D}" type="datetimeFigureOut">
              <a:rPr lang="en-US" smtClean="0"/>
              <a:t>10/18/2022</a:t>
            </a:fld>
            <a:endParaRPr lang="en-US"/>
          </a:p>
        </p:txBody>
      </p:sp>
      <p:sp>
        <p:nvSpPr>
          <p:cNvPr id="6" name="Footer Placeholder 5">
            <a:extLst>
              <a:ext uri="{FF2B5EF4-FFF2-40B4-BE49-F238E27FC236}">
                <a16:creationId xmlns:a16="http://schemas.microsoft.com/office/drawing/2014/main" id="{1484F741-466E-4923-921A-D1EA0169B8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C82AF-0085-493A-BF23-71759B169B71}"/>
              </a:ext>
            </a:extLst>
          </p:cNvPr>
          <p:cNvSpPr>
            <a:spLocks noGrp="1"/>
          </p:cNvSpPr>
          <p:nvPr>
            <p:ph type="sldNum" sz="quarter" idx="12"/>
          </p:nvPr>
        </p:nvSpPr>
        <p:spPr/>
        <p:txBody>
          <a:bodyPr/>
          <a:lstStyle/>
          <a:p>
            <a:fld id="{F3BAAF9A-D009-4DC1-A1C0-20D716D01728}" type="slidenum">
              <a:rPr lang="en-US" smtClean="0"/>
              <a:t>‹#›</a:t>
            </a:fld>
            <a:endParaRPr lang="en-US"/>
          </a:p>
        </p:txBody>
      </p:sp>
    </p:spTree>
    <p:extLst>
      <p:ext uri="{BB962C8B-B14F-4D97-AF65-F5344CB8AC3E}">
        <p14:creationId xmlns:p14="http://schemas.microsoft.com/office/powerpoint/2010/main" val="65255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EDE20-0EE4-4334-999F-00758F9B9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FFBD1B-DD10-4C29-AF4A-43ADA73500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2AFFAF-AFD9-48D2-BE9B-7481512B1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EA701C-D034-4302-A594-93CC056AE9DA}"/>
              </a:ext>
            </a:extLst>
          </p:cNvPr>
          <p:cNvSpPr>
            <a:spLocks noGrp="1"/>
          </p:cNvSpPr>
          <p:nvPr>
            <p:ph type="dt" sz="half" idx="10"/>
          </p:nvPr>
        </p:nvSpPr>
        <p:spPr/>
        <p:txBody>
          <a:bodyPr/>
          <a:lstStyle/>
          <a:p>
            <a:fld id="{DFF50C20-2EBE-43B6-8B98-2F3CCFBC0F4D}" type="datetimeFigureOut">
              <a:rPr lang="en-US" smtClean="0"/>
              <a:t>10/18/2022</a:t>
            </a:fld>
            <a:endParaRPr lang="en-US"/>
          </a:p>
        </p:txBody>
      </p:sp>
      <p:sp>
        <p:nvSpPr>
          <p:cNvPr id="6" name="Footer Placeholder 5">
            <a:extLst>
              <a:ext uri="{FF2B5EF4-FFF2-40B4-BE49-F238E27FC236}">
                <a16:creationId xmlns:a16="http://schemas.microsoft.com/office/drawing/2014/main" id="{AEE88686-23DB-4ECB-983D-CD56927F0F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A7CEA-A9F1-4A04-BEFA-670A4A350281}"/>
              </a:ext>
            </a:extLst>
          </p:cNvPr>
          <p:cNvSpPr>
            <a:spLocks noGrp="1"/>
          </p:cNvSpPr>
          <p:nvPr>
            <p:ph type="sldNum" sz="quarter" idx="12"/>
          </p:nvPr>
        </p:nvSpPr>
        <p:spPr/>
        <p:txBody>
          <a:bodyPr/>
          <a:lstStyle/>
          <a:p>
            <a:fld id="{F3BAAF9A-D009-4DC1-A1C0-20D716D01728}" type="slidenum">
              <a:rPr lang="en-US" smtClean="0"/>
              <a:t>‹#›</a:t>
            </a:fld>
            <a:endParaRPr lang="en-US"/>
          </a:p>
        </p:txBody>
      </p:sp>
    </p:spTree>
    <p:extLst>
      <p:ext uri="{BB962C8B-B14F-4D97-AF65-F5344CB8AC3E}">
        <p14:creationId xmlns:p14="http://schemas.microsoft.com/office/powerpoint/2010/main" val="389244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7A2E5C-F13A-41BF-B1C8-40353AB43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CB496E-A29C-4EBD-8CC2-7024193B7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FDB4F-3B6F-49DF-8242-9F59E67349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50C20-2EBE-43B6-8B98-2F3CCFBC0F4D}" type="datetimeFigureOut">
              <a:rPr lang="en-US" smtClean="0"/>
              <a:t>10/18/2022</a:t>
            </a:fld>
            <a:endParaRPr lang="en-US"/>
          </a:p>
        </p:txBody>
      </p:sp>
      <p:sp>
        <p:nvSpPr>
          <p:cNvPr id="5" name="Footer Placeholder 4">
            <a:extLst>
              <a:ext uri="{FF2B5EF4-FFF2-40B4-BE49-F238E27FC236}">
                <a16:creationId xmlns:a16="http://schemas.microsoft.com/office/drawing/2014/main" id="{8D13BF43-02E9-490D-85F8-E8DEB0FA18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EF880-5783-415E-A129-520B7A052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AAF9A-D009-4DC1-A1C0-20D716D01728}" type="slidenum">
              <a:rPr lang="en-US" smtClean="0"/>
              <a:t>‹#›</a:t>
            </a:fld>
            <a:endParaRPr lang="en-US"/>
          </a:p>
        </p:txBody>
      </p:sp>
    </p:spTree>
    <p:extLst>
      <p:ext uri="{BB962C8B-B14F-4D97-AF65-F5344CB8AC3E}">
        <p14:creationId xmlns:p14="http://schemas.microsoft.com/office/powerpoint/2010/main" val="1927494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9" descr="cityscape&#10;">
            <a:extLst>
              <a:ext uri="{FF2B5EF4-FFF2-40B4-BE49-F238E27FC236}">
                <a16:creationId xmlns:a16="http://schemas.microsoft.com/office/drawing/2014/main" id="{16DC746D-9812-9418-1D5D-F363AB528CD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410585" y="743585"/>
            <a:ext cx="5370830" cy="5370830"/>
          </a:xfrm>
          <a:prstGeom prst="rect">
            <a:avLst/>
          </a:prstGeom>
        </p:spPr>
      </p:pic>
      <p:sp>
        <p:nvSpPr>
          <p:cNvPr id="2" name="Title 1">
            <a:extLst>
              <a:ext uri="{FF2B5EF4-FFF2-40B4-BE49-F238E27FC236}">
                <a16:creationId xmlns:a16="http://schemas.microsoft.com/office/drawing/2014/main" id="{2A4025B4-DFA4-418C-9090-2DCF9BFE05B8}"/>
              </a:ext>
            </a:extLst>
          </p:cNvPr>
          <p:cNvSpPr>
            <a:spLocks noGrp="1"/>
          </p:cNvSpPr>
          <p:nvPr>
            <p:ph type="ctrTitle"/>
          </p:nvPr>
        </p:nvSpPr>
        <p:spPr/>
        <p:txBody>
          <a:bodyPr/>
          <a:lstStyle/>
          <a:p>
            <a:r>
              <a:rPr lang="en-US" dirty="0">
                <a:solidFill>
                  <a:schemeClr val="bg2"/>
                </a:solidFill>
                <a:latin typeface="Verdana"/>
                <a:ea typeface="Verdana"/>
              </a:rPr>
              <a:t>More Resources, Less Hassle</a:t>
            </a:r>
            <a:endParaRPr lang="en-US" dirty="0">
              <a:solidFill>
                <a:schemeClr val="bg2"/>
              </a:solidFill>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FF1979B9-5192-4ADC-B9F8-19775E817FC3}"/>
              </a:ext>
            </a:extLst>
          </p:cNvPr>
          <p:cNvSpPr>
            <a:spLocks noGrp="1"/>
          </p:cNvSpPr>
          <p:nvPr>
            <p:ph type="subTitle" idx="1"/>
          </p:nvPr>
        </p:nvSpPr>
        <p:spPr/>
        <p:txBody>
          <a:bodyPr vert="horz" lIns="91440" tIns="45720" rIns="91440" bIns="45720" rtlCol="0" anchor="t">
            <a:normAutofit/>
          </a:bodyPr>
          <a:lstStyle/>
          <a:p>
            <a:r>
              <a:rPr lang="en-US" dirty="0">
                <a:solidFill>
                  <a:schemeClr val="bg1"/>
                </a:solidFill>
                <a:latin typeface="Avenir Next LT Pro"/>
              </a:rPr>
              <a:t>PRESENTATION BY: WHOLE HEALTH CLINICAL GROUP OF CFI</a:t>
            </a:r>
          </a:p>
          <a:p>
            <a:endParaRPr lang="en-US" dirty="0">
              <a:latin typeface="Avenir Next LT Pro" panose="020B0504020202020204" pitchFamily="34" charset="0"/>
            </a:endParaRPr>
          </a:p>
        </p:txBody>
      </p:sp>
      <p:pic>
        <p:nvPicPr>
          <p:cNvPr id="13" name="Picture 12" descr="Logo&#10;&#10;Description automatically generated">
            <a:extLst>
              <a:ext uri="{FF2B5EF4-FFF2-40B4-BE49-F238E27FC236}">
                <a16:creationId xmlns:a16="http://schemas.microsoft.com/office/drawing/2014/main" id="{E174C2FD-A5FD-1DDF-D146-22C5C9F94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53" y="5715958"/>
            <a:ext cx="3957172" cy="1142041"/>
          </a:xfrm>
          <a:prstGeom prst="rect">
            <a:avLst/>
          </a:prstGeom>
        </p:spPr>
      </p:pic>
    </p:spTree>
    <p:extLst>
      <p:ext uri="{BB962C8B-B14F-4D97-AF65-F5344CB8AC3E}">
        <p14:creationId xmlns:p14="http://schemas.microsoft.com/office/powerpoint/2010/main" val="115480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38D7A-984B-133B-99D3-119E24906041}"/>
              </a:ext>
            </a:extLst>
          </p:cNvPr>
          <p:cNvSpPr>
            <a:spLocks noGrp="1"/>
          </p:cNvSpPr>
          <p:nvPr>
            <p:ph idx="1"/>
          </p:nvPr>
        </p:nvSpPr>
        <p:spPr>
          <a:xfrm>
            <a:off x="838200" y="1623696"/>
            <a:ext cx="10515600" cy="4351338"/>
          </a:xfrm>
        </p:spPr>
        <p:txBody>
          <a:bodyPr>
            <a:normAutofit/>
          </a:bodyPr>
          <a:lstStyle/>
          <a:p>
            <a:pPr marL="0" indent="0" algn="ctr">
              <a:buNone/>
            </a:pPr>
            <a:r>
              <a:rPr lang="en-US" sz="2400" dirty="0">
                <a:solidFill>
                  <a:schemeClr val="bg1"/>
                </a:solidFill>
                <a:latin typeface="Verdana" panose="020B0604030504040204" pitchFamily="34" charset="0"/>
                <a:ea typeface="Verdana" panose="020B0604030504040204" pitchFamily="34" charset="0"/>
              </a:rPr>
              <a:t>WHCG recently moved and we wanted to ensure that our waiting area was welcoming and resourceful for our consumers</a:t>
            </a:r>
          </a:p>
        </p:txBody>
      </p:sp>
      <p:sp>
        <p:nvSpPr>
          <p:cNvPr id="4" name="Title 1">
            <a:extLst>
              <a:ext uri="{FF2B5EF4-FFF2-40B4-BE49-F238E27FC236}">
                <a16:creationId xmlns:a16="http://schemas.microsoft.com/office/drawing/2014/main" id="{D5EA88EF-68BB-F029-459E-A2509202E9F7}"/>
              </a:ext>
            </a:extLst>
          </p:cNvPr>
          <p:cNvSpPr>
            <a:spLocks noGrp="1"/>
          </p:cNvSpPr>
          <p:nvPr>
            <p:ph type="title"/>
          </p:nvPr>
        </p:nvSpPr>
        <p:spPr>
          <a:xfrm>
            <a:off x="838200" y="365125"/>
            <a:ext cx="10515600" cy="1325563"/>
          </a:xfrm>
        </p:spPr>
        <p:txBody>
          <a:bodyPr/>
          <a:lstStyle/>
          <a:p>
            <a:pPr algn="ctr"/>
            <a:r>
              <a:rPr lang="en-US" dirty="0">
                <a:solidFill>
                  <a:schemeClr val="bg1"/>
                </a:solidFill>
                <a:latin typeface="Verdana" panose="020B0604030504040204" pitchFamily="34" charset="0"/>
                <a:ea typeface="Verdana" panose="020B0604030504040204" pitchFamily="34" charset="0"/>
              </a:rPr>
              <a:t>Problem</a:t>
            </a:r>
          </a:p>
        </p:txBody>
      </p:sp>
      <p:pic>
        <p:nvPicPr>
          <p:cNvPr id="5" name="Picture Placeholder 10" descr="city skyline">
            <a:extLst>
              <a:ext uri="{FF2B5EF4-FFF2-40B4-BE49-F238E27FC236}">
                <a16:creationId xmlns:a16="http://schemas.microsoft.com/office/drawing/2014/main" id="{812B48AE-436F-5397-02BD-5C2FCCDC2CF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278024" y="2692037"/>
            <a:ext cx="5635952" cy="4165963"/>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p:spPr>
      </p:pic>
    </p:spTree>
    <p:extLst>
      <p:ext uri="{BB962C8B-B14F-4D97-AF65-F5344CB8AC3E}">
        <p14:creationId xmlns:p14="http://schemas.microsoft.com/office/powerpoint/2010/main" val="20951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52C4-488F-BB7D-73A1-10A0F0800699}"/>
              </a:ext>
            </a:extLst>
          </p:cNvPr>
          <p:cNvSpPr>
            <a:spLocks noGrp="1"/>
          </p:cNvSpPr>
          <p:nvPr>
            <p:ph type="title"/>
          </p:nvPr>
        </p:nvSpPr>
        <p:spPr/>
        <p:txBody>
          <a:bodyPr/>
          <a:lstStyle/>
          <a:p>
            <a:r>
              <a:rPr lang="en-US" dirty="0">
                <a:solidFill>
                  <a:schemeClr val="bg1"/>
                </a:solidFill>
                <a:latin typeface="Verdana" panose="020B0604030504040204" pitchFamily="34" charset="0"/>
                <a:ea typeface="Verdana" panose="020B0604030504040204" pitchFamily="34" charset="0"/>
              </a:rPr>
              <a:t>Survey</a:t>
            </a:r>
          </a:p>
        </p:txBody>
      </p:sp>
      <p:sp>
        <p:nvSpPr>
          <p:cNvPr id="3" name="Content Placeholder 2">
            <a:extLst>
              <a:ext uri="{FF2B5EF4-FFF2-40B4-BE49-F238E27FC236}">
                <a16:creationId xmlns:a16="http://schemas.microsoft.com/office/drawing/2014/main" id="{EC7A55FC-C2CE-AB95-286C-DBADCFDD5D2A}"/>
              </a:ext>
            </a:extLst>
          </p:cNvPr>
          <p:cNvSpPr>
            <a:spLocks noGrp="1"/>
          </p:cNvSpPr>
          <p:nvPr>
            <p:ph idx="1"/>
          </p:nvPr>
        </p:nvSpPr>
        <p:spPr/>
        <p:txBody>
          <a:bodyPr>
            <a:normAutofit lnSpcReduction="10000"/>
          </a:bodyPr>
          <a:lstStyle/>
          <a:p>
            <a:r>
              <a:rPr lang="en-US" dirty="0">
                <a:solidFill>
                  <a:schemeClr val="bg1"/>
                </a:solidFill>
                <a:latin typeface="Verdana" panose="020B0604030504040204" pitchFamily="34" charset="0"/>
                <a:ea typeface="Verdana" panose="020B0604030504040204" pitchFamily="34" charset="0"/>
              </a:rPr>
              <a:t>How satisfied are you with the current resources that Whole Health Clinical Group has available to you?</a:t>
            </a:r>
          </a:p>
          <a:p>
            <a:pPr lvl="1"/>
            <a:r>
              <a:rPr lang="en-US" dirty="0">
                <a:solidFill>
                  <a:schemeClr val="bg1"/>
                </a:solidFill>
                <a:latin typeface="Verdana" panose="020B0604030504040204" pitchFamily="34" charset="0"/>
                <a:ea typeface="Verdana" panose="020B0604030504040204" pitchFamily="34" charset="0"/>
              </a:rPr>
              <a:t>1 = Very Satisfied to 5 = Very Dissatisfied</a:t>
            </a:r>
          </a:p>
          <a:p>
            <a:r>
              <a:rPr lang="en-US" dirty="0">
                <a:solidFill>
                  <a:schemeClr val="bg1"/>
                </a:solidFill>
                <a:latin typeface="Verdana" panose="020B0604030504040204" pitchFamily="34" charset="0"/>
                <a:ea typeface="Verdana" panose="020B0604030504040204" pitchFamily="34" charset="0"/>
              </a:rPr>
              <a:t>Below is a list of different topic. Please circle ONE that is most important to you.</a:t>
            </a:r>
          </a:p>
          <a:p>
            <a:pPr lvl="1"/>
            <a:r>
              <a:rPr lang="en-US" dirty="0">
                <a:solidFill>
                  <a:schemeClr val="bg1"/>
                </a:solidFill>
                <a:latin typeface="Verdana" panose="020B0604030504040204" pitchFamily="34" charset="0"/>
                <a:ea typeface="Verdana" panose="020B0604030504040204" pitchFamily="34" charset="0"/>
              </a:rPr>
              <a:t>Listed 16 different options such as legal services, therapy, low-income housing</a:t>
            </a:r>
          </a:p>
          <a:p>
            <a:pPr lvl="1"/>
            <a:endParaRPr lang="en-US" dirty="0">
              <a:solidFill>
                <a:schemeClr val="bg1"/>
              </a:solidFill>
              <a:latin typeface="Verdana" panose="020B0604030504040204" pitchFamily="34" charset="0"/>
              <a:ea typeface="Verdana" panose="020B0604030504040204" pitchFamily="34" charset="0"/>
            </a:endParaRPr>
          </a:p>
          <a:p>
            <a:pPr lvl="1"/>
            <a:endParaRPr lang="en-US" dirty="0">
              <a:solidFill>
                <a:schemeClr val="bg1"/>
              </a:solidFill>
              <a:latin typeface="Verdana" panose="020B0604030504040204" pitchFamily="34" charset="0"/>
              <a:ea typeface="Verdana" panose="020B0604030504040204" pitchFamily="34" charset="0"/>
            </a:endParaRPr>
          </a:p>
          <a:p>
            <a:r>
              <a:rPr lang="en-US" dirty="0">
                <a:solidFill>
                  <a:schemeClr val="bg1"/>
                </a:solidFill>
                <a:latin typeface="Verdana" panose="020B0604030504040204" pitchFamily="34" charset="0"/>
                <a:ea typeface="Verdana" panose="020B0604030504040204" pitchFamily="34" charset="0"/>
              </a:rPr>
              <a:t>Low-income housing was the most requested resource with 39.02% of 41 participants</a:t>
            </a:r>
          </a:p>
          <a:p>
            <a:endParaRPr lang="en-US" dirty="0"/>
          </a:p>
        </p:txBody>
      </p:sp>
    </p:spTree>
    <p:extLst>
      <p:ext uri="{BB962C8B-B14F-4D97-AF65-F5344CB8AC3E}">
        <p14:creationId xmlns:p14="http://schemas.microsoft.com/office/powerpoint/2010/main" val="3027739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9151-1413-F452-E224-BA398E8FC011}"/>
              </a:ext>
            </a:extLst>
          </p:cNvPr>
          <p:cNvSpPr>
            <a:spLocks noGrp="1"/>
          </p:cNvSpPr>
          <p:nvPr>
            <p:ph type="title"/>
          </p:nvPr>
        </p:nvSpPr>
        <p:spPr>
          <a:xfrm>
            <a:off x="201240" y="311138"/>
            <a:ext cx="10515600" cy="1325563"/>
          </a:xfrm>
        </p:spPr>
        <p:txBody>
          <a:bodyPr/>
          <a:lstStyle/>
          <a:p>
            <a:r>
              <a:rPr lang="en-US" dirty="0">
                <a:solidFill>
                  <a:schemeClr val="bg1"/>
                </a:solidFill>
              </a:rPr>
              <a:t>Brochure</a:t>
            </a:r>
          </a:p>
        </p:txBody>
      </p:sp>
      <p:pic>
        <p:nvPicPr>
          <p:cNvPr id="4" name="Content Placeholder 14" descr="Graphical user interface, Word&#10;&#10;Description automatically generated with medium confidence">
            <a:extLst>
              <a:ext uri="{FF2B5EF4-FFF2-40B4-BE49-F238E27FC236}">
                <a16:creationId xmlns:a16="http://schemas.microsoft.com/office/drawing/2014/main" id="{51387CC2-76E5-4DB9-178B-D64A9AEE7D05}"/>
              </a:ext>
            </a:extLst>
          </p:cNvPr>
          <p:cNvPicPr>
            <a:picLocks noChangeAspect="1"/>
          </p:cNvPicPr>
          <p:nvPr/>
        </p:nvPicPr>
        <p:blipFill>
          <a:blip r:embed="rId3"/>
          <a:stretch>
            <a:fillRect/>
          </a:stretch>
        </p:blipFill>
        <p:spPr>
          <a:xfrm>
            <a:off x="3778786" y="311138"/>
            <a:ext cx="8211974" cy="6185970"/>
          </a:xfrm>
          <a:prstGeom prst="rect">
            <a:avLst/>
          </a:prstGeom>
        </p:spPr>
      </p:pic>
      <p:sp>
        <p:nvSpPr>
          <p:cNvPr id="5" name="Content Placeholder 1">
            <a:extLst>
              <a:ext uri="{FF2B5EF4-FFF2-40B4-BE49-F238E27FC236}">
                <a16:creationId xmlns:a16="http://schemas.microsoft.com/office/drawing/2014/main" id="{3B6FB4F3-3C46-50C4-F535-68BB6652865F}"/>
              </a:ext>
            </a:extLst>
          </p:cNvPr>
          <p:cNvSpPr>
            <a:spLocks noGrp="1"/>
          </p:cNvSpPr>
          <p:nvPr>
            <p:ph sz="half" idx="1"/>
          </p:nvPr>
        </p:nvSpPr>
        <p:spPr>
          <a:xfrm>
            <a:off x="0" y="1650124"/>
            <a:ext cx="3258207" cy="4526839"/>
          </a:xfrm>
        </p:spPr>
        <p:txBody>
          <a:bodyPr>
            <a:normAutofit/>
          </a:bodyPr>
          <a:lstStyle/>
          <a:p>
            <a:r>
              <a:rPr lang="en-US" dirty="0">
                <a:solidFill>
                  <a:schemeClr val="bg1"/>
                </a:solidFill>
              </a:rPr>
              <a:t>Brochure on housing resources created and put in waiting area</a:t>
            </a:r>
          </a:p>
          <a:p>
            <a:r>
              <a:rPr lang="en-US" dirty="0">
                <a:solidFill>
                  <a:schemeClr val="bg1"/>
                </a:solidFill>
              </a:rPr>
              <a:t>Survey set out second time</a:t>
            </a:r>
          </a:p>
        </p:txBody>
      </p:sp>
    </p:spTree>
    <p:extLst>
      <p:ext uri="{BB962C8B-B14F-4D97-AF65-F5344CB8AC3E}">
        <p14:creationId xmlns:p14="http://schemas.microsoft.com/office/powerpoint/2010/main" val="1287322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D9D5-E9D2-0D10-5E30-50FD7CCAF79E}"/>
              </a:ext>
            </a:extLst>
          </p:cNvPr>
          <p:cNvSpPr>
            <a:spLocks noGrp="1"/>
          </p:cNvSpPr>
          <p:nvPr>
            <p:ph type="title"/>
          </p:nvPr>
        </p:nvSpPr>
        <p:spPr/>
        <p:txBody>
          <a:bodyPr/>
          <a:lstStyle/>
          <a:p>
            <a:r>
              <a:rPr lang="en-US" dirty="0">
                <a:solidFill>
                  <a:schemeClr val="bg1"/>
                </a:solidFill>
                <a:latin typeface="Verdana" panose="020B0604030504040204" pitchFamily="34" charset="0"/>
                <a:ea typeface="Verdana" panose="020B0604030504040204" pitchFamily="34" charset="0"/>
              </a:rPr>
              <a:t>Results</a:t>
            </a:r>
          </a:p>
        </p:txBody>
      </p:sp>
      <p:sp>
        <p:nvSpPr>
          <p:cNvPr id="3" name="Content Placeholder 2">
            <a:extLst>
              <a:ext uri="{FF2B5EF4-FFF2-40B4-BE49-F238E27FC236}">
                <a16:creationId xmlns:a16="http://schemas.microsoft.com/office/drawing/2014/main" id="{82BADB77-EE9A-31C9-DD2A-3320DF4A045D}"/>
              </a:ext>
            </a:extLst>
          </p:cNvPr>
          <p:cNvSpPr>
            <a:spLocks noGrp="1"/>
          </p:cNvSpPr>
          <p:nvPr>
            <p:ph idx="1"/>
          </p:nvPr>
        </p:nvSpPr>
        <p:spPr>
          <a:xfrm>
            <a:off x="838200" y="1825625"/>
            <a:ext cx="5915526" cy="4351338"/>
          </a:xfrm>
        </p:spPr>
        <p:txBody>
          <a:bodyPr/>
          <a:lstStyle/>
          <a:p>
            <a:pPr marL="0" indent="0">
              <a:buNone/>
            </a:pPr>
            <a:r>
              <a:rPr lang="en-US" dirty="0">
                <a:solidFill>
                  <a:schemeClr val="bg1"/>
                </a:solidFill>
                <a:latin typeface="Verdana" panose="020B0604030504040204" pitchFamily="34" charset="0"/>
                <a:ea typeface="Verdana" panose="020B0604030504040204" pitchFamily="34" charset="0"/>
              </a:rPr>
              <a:t>Time 1 </a:t>
            </a:r>
          </a:p>
          <a:p>
            <a:r>
              <a:rPr lang="en-US" dirty="0">
                <a:solidFill>
                  <a:schemeClr val="bg1"/>
                </a:solidFill>
                <a:latin typeface="Verdana" panose="020B0604030504040204" pitchFamily="34" charset="0"/>
                <a:ea typeface="Verdana" panose="020B0604030504040204" pitchFamily="34" charset="0"/>
              </a:rPr>
              <a:t>41 participants </a:t>
            </a:r>
          </a:p>
          <a:p>
            <a:r>
              <a:rPr lang="en-US" dirty="0">
                <a:solidFill>
                  <a:schemeClr val="bg1"/>
                </a:solidFill>
                <a:latin typeface="Verdana" panose="020B0604030504040204" pitchFamily="34" charset="0"/>
                <a:ea typeface="Verdana" panose="020B0604030504040204" pitchFamily="34" charset="0"/>
              </a:rPr>
              <a:t>Dissatisfaction lower with m=1.62 </a:t>
            </a:r>
          </a:p>
          <a:p>
            <a:r>
              <a:rPr lang="en-US" dirty="0">
                <a:solidFill>
                  <a:schemeClr val="bg1"/>
                </a:solidFill>
                <a:latin typeface="Verdana" panose="020B0604030504040204" pitchFamily="34" charset="0"/>
                <a:ea typeface="Verdana" panose="020B0604030504040204" pitchFamily="34" charset="0"/>
              </a:rPr>
              <a:t>Top desired resources </a:t>
            </a:r>
          </a:p>
          <a:p>
            <a:pPr lvl="1"/>
            <a:r>
              <a:rPr lang="en-US" dirty="0">
                <a:solidFill>
                  <a:schemeClr val="bg1"/>
                </a:solidFill>
                <a:latin typeface="Verdana" panose="020B0604030504040204" pitchFamily="34" charset="0"/>
                <a:ea typeface="Verdana" panose="020B0604030504040204" pitchFamily="34" charset="0"/>
              </a:rPr>
              <a:t>39.02% low income housing </a:t>
            </a:r>
          </a:p>
          <a:p>
            <a:pPr lvl="1"/>
            <a:r>
              <a:rPr lang="en-US" dirty="0">
                <a:solidFill>
                  <a:schemeClr val="bg1"/>
                </a:solidFill>
                <a:latin typeface="Verdana" panose="020B0604030504040204" pitchFamily="34" charset="0"/>
                <a:ea typeface="Verdana" panose="020B0604030504040204" pitchFamily="34" charset="0"/>
              </a:rPr>
              <a:t>31.71% therapy </a:t>
            </a:r>
          </a:p>
        </p:txBody>
      </p:sp>
      <p:sp>
        <p:nvSpPr>
          <p:cNvPr id="4" name="TextBox 3">
            <a:extLst>
              <a:ext uri="{FF2B5EF4-FFF2-40B4-BE49-F238E27FC236}">
                <a16:creationId xmlns:a16="http://schemas.microsoft.com/office/drawing/2014/main" id="{4543F5CC-7D7B-F9C6-8B54-50AB810C9C4F}"/>
              </a:ext>
            </a:extLst>
          </p:cNvPr>
          <p:cNvSpPr txBox="1"/>
          <p:nvPr/>
        </p:nvSpPr>
        <p:spPr>
          <a:xfrm>
            <a:off x="7238082" y="1046765"/>
            <a:ext cx="3756752" cy="5262979"/>
          </a:xfrm>
          <a:prstGeom prst="rect">
            <a:avLst/>
          </a:prstGeom>
          <a:noFill/>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rPr>
              <a:t>Time 2 </a:t>
            </a:r>
          </a:p>
          <a:p>
            <a:pPr marL="285750" indent="-285750">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rPr>
              <a:t>23 participants </a:t>
            </a:r>
          </a:p>
          <a:p>
            <a:pPr marL="285750" indent="-285750">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rPr>
              <a:t>Dissatisfaction higher with m=2.44</a:t>
            </a:r>
          </a:p>
          <a:p>
            <a:pPr marL="285750" indent="-285750">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rPr>
              <a:t>Top desired resources </a:t>
            </a:r>
          </a:p>
          <a:p>
            <a:pPr marL="742950" lvl="1" indent="-285750">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rPr>
              <a:t>30.43% clothing &amp; food pantries </a:t>
            </a:r>
          </a:p>
          <a:p>
            <a:pPr marL="742950" lvl="1" indent="-285750">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rPr>
              <a:t>26.09% legal services, low-income housing, Family Care, transportation, homeless shelters </a:t>
            </a:r>
          </a:p>
        </p:txBody>
      </p:sp>
    </p:spTree>
    <p:extLst>
      <p:ext uri="{BB962C8B-B14F-4D97-AF65-F5344CB8AC3E}">
        <p14:creationId xmlns:p14="http://schemas.microsoft.com/office/powerpoint/2010/main" val="23518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4079-EBC6-D65C-3DA9-38EAED261264}"/>
              </a:ext>
            </a:extLst>
          </p:cNvPr>
          <p:cNvSpPr>
            <a:spLocks noGrp="1"/>
          </p:cNvSpPr>
          <p:nvPr>
            <p:ph type="title"/>
          </p:nvPr>
        </p:nvSpPr>
        <p:spPr/>
        <p:txBody>
          <a:bodyPr/>
          <a:lstStyle/>
          <a:p>
            <a:pPr algn="ctr"/>
            <a:r>
              <a:rPr lang="en-US" dirty="0">
                <a:solidFill>
                  <a:schemeClr val="bg1"/>
                </a:solidFill>
                <a:latin typeface="Verdana" panose="020B0604030504040204" pitchFamily="34" charset="0"/>
                <a:ea typeface="Verdana" panose="020B0604030504040204" pitchFamily="34" charset="0"/>
              </a:rPr>
              <a:t>Next Steps </a:t>
            </a:r>
          </a:p>
        </p:txBody>
      </p:sp>
      <p:pic>
        <p:nvPicPr>
          <p:cNvPr id="4" name="Picture Placeholder 82" descr="Bar chart">
            <a:extLst>
              <a:ext uri="{FF2B5EF4-FFF2-40B4-BE49-F238E27FC236}">
                <a16:creationId xmlns:a16="http://schemas.microsoft.com/office/drawing/2014/main" id="{7F2EAF20-EA79-80DD-84D8-CA4ED53B7428}"/>
              </a:ext>
            </a:extLst>
          </p:cNvPr>
          <p:cNvPicPr>
            <a:picLocks noGrp="1" noChangeAspect="1"/>
          </p:cNvPicPr>
          <p:nvPr>
            <p:ph idx="1"/>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480948" y="1400604"/>
            <a:ext cx="914400" cy="914400"/>
          </a:xfrm>
        </p:spPr>
      </p:pic>
      <p:sp>
        <p:nvSpPr>
          <p:cNvPr id="6" name="TextBox 5">
            <a:extLst>
              <a:ext uri="{FF2B5EF4-FFF2-40B4-BE49-F238E27FC236}">
                <a16:creationId xmlns:a16="http://schemas.microsoft.com/office/drawing/2014/main" id="{E4177DAB-2E51-113B-3334-5679EE892CF7}"/>
              </a:ext>
            </a:extLst>
          </p:cNvPr>
          <p:cNvSpPr txBox="1"/>
          <p:nvPr/>
        </p:nvSpPr>
        <p:spPr>
          <a:xfrm>
            <a:off x="385152" y="2792120"/>
            <a:ext cx="3113150" cy="1200329"/>
          </a:xfrm>
          <a:prstGeom prst="rect">
            <a:avLst/>
          </a:prstGeom>
          <a:noFill/>
        </p:spPr>
        <p:txBody>
          <a:bodyPr wrap="square">
            <a:spAutoFit/>
          </a:bodyPr>
          <a:lstStyle/>
          <a:p>
            <a:pPr algn="ctr"/>
            <a:r>
              <a:rPr lang="en-US" sz="1800" dirty="0">
                <a:latin typeface="Verdana" panose="020B0604030504040204" pitchFamily="34" charset="0"/>
                <a:ea typeface="Verdana" panose="020B0604030504040204" pitchFamily="34" charset="0"/>
              </a:rPr>
              <a:t>Time of month, time of year, and shortened data gathering phase at Time 2 could impact results</a:t>
            </a:r>
          </a:p>
        </p:txBody>
      </p:sp>
      <p:pic>
        <p:nvPicPr>
          <p:cNvPr id="7" name="Picture Placeholder 84" descr="Single gear">
            <a:extLst>
              <a:ext uri="{FF2B5EF4-FFF2-40B4-BE49-F238E27FC236}">
                <a16:creationId xmlns:a16="http://schemas.microsoft.com/office/drawing/2014/main" id="{98E643E8-B66F-65BA-E456-8749B0F3759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9849445" y="1439338"/>
            <a:ext cx="800558" cy="800558"/>
          </a:xfrm>
          <a:prstGeom prst="rect">
            <a:avLst/>
          </a:prstGeom>
        </p:spPr>
      </p:pic>
      <p:sp>
        <p:nvSpPr>
          <p:cNvPr id="8" name="Content Placeholder 7">
            <a:extLst>
              <a:ext uri="{FF2B5EF4-FFF2-40B4-BE49-F238E27FC236}">
                <a16:creationId xmlns:a16="http://schemas.microsoft.com/office/drawing/2014/main" id="{86EA72D1-9DD9-7538-194B-41D781750DC9}"/>
              </a:ext>
            </a:extLst>
          </p:cNvPr>
          <p:cNvSpPr txBox="1">
            <a:spLocks/>
          </p:cNvSpPr>
          <p:nvPr/>
        </p:nvSpPr>
        <p:spPr>
          <a:xfrm>
            <a:off x="8527124" y="2296730"/>
            <a:ext cx="3445566" cy="495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bg2">
                    <a:lumMod val="90000"/>
                  </a:schemeClr>
                </a:solidFill>
                <a:latin typeface="Verdana" panose="020B0604030504040204" pitchFamily="34" charset="0"/>
                <a:ea typeface="Verdana" panose="020B0604030504040204" pitchFamily="34" charset="0"/>
              </a:rPr>
              <a:t>Future interventions</a:t>
            </a:r>
          </a:p>
        </p:txBody>
      </p:sp>
      <p:sp>
        <p:nvSpPr>
          <p:cNvPr id="10" name="Content Placeholder 5">
            <a:extLst>
              <a:ext uri="{FF2B5EF4-FFF2-40B4-BE49-F238E27FC236}">
                <a16:creationId xmlns:a16="http://schemas.microsoft.com/office/drawing/2014/main" id="{1EF76D73-04CA-0AC8-54A8-E0AF3A382168}"/>
              </a:ext>
            </a:extLst>
          </p:cNvPr>
          <p:cNvSpPr txBox="1">
            <a:spLocks/>
          </p:cNvSpPr>
          <p:nvPr/>
        </p:nvSpPr>
        <p:spPr>
          <a:xfrm>
            <a:off x="8527490" y="2764901"/>
            <a:ext cx="3445200" cy="25046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latin typeface="Verdana" panose="020B0604030504040204" pitchFamily="34" charset="0"/>
                <a:ea typeface="Verdana" panose="020B0604030504040204" pitchFamily="34" charset="0"/>
              </a:rPr>
              <a:t>Making resources available outside of the office</a:t>
            </a:r>
          </a:p>
          <a:p>
            <a:pPr marL="0" indent="0" algn="ctr">
              <a:buNone/>
            </a:pPr>
            <a:r>
              <a:rPr lang="en-US" sz="2000" dirty="0">
                <a:latin typeface="Verdana" panose="020B0604030504040204" pitchFamily="34" charset="0"/>
                <a:ea typeface="Verdana" panose="020B0604030504040204" pitchFamily="34" charset="0"/>
              </a:rPr>
              <a:t>Could focus more of resources for case managers </a:t>
            </a:r>
          </a:p>
        </p:txBody>
      </p:sp>
      <p:sp>
        <p:nvSpPr>
          <p:cNvPr id="11" name="Content Placeholder 6">
            <a:extLst>
              <a:ext uri="{FF2B5EF4-FFF2-40B4-BE49-F238E27FC236}">
                <a16:creationId xmlns:a16="http://schemas.microsoft.com/office/drawing/2014/main" id="{875D083F-F50C-1912-DF0D-82698FD53C3C}"/>
              </a:ext>
            </a:extLst>
          </p:cNvPr>
          <p:cNvSpPr txBox="1">
            <a:spLocks/>
          </p:cNvSpPr>
          <p:nvPr/>
        </p:nvSpPr>
        <p:spPr>
          <a:xfrm>
            <a:off x="218944" y="2296731"/>
            <a:ext cx="3445566" cy="495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bg2">
                    <a:lumMod val="90000"/>
                  </a:schemeClr>
                </a:solidFill>
                <a:latin typeface="Verdana" panose="020B0604030504040204" pitchFamily="34" charset="0"/>
                <a:ea typeface="Verdana" panose="020B0604030504040204" pitchFamily="34" charset="0"/>
              </a:rPr>
              <a:t>Consider confounds</a:t>
            </a:r>
          </a:p>
        </p:txBody>
      </p:sp>
      <p:pic>
        <p:nvPicPr>
          <p:cNvPr id="12" name="Picture Placeholder 21" descr="downtown area at dusk">
            <a:extLst>
              <a:ext uri="{FF2B5EF4-FFF2-40B4-BE49-F238E27FC236}">
                <a16:creationId xmlns:a16="http://schemas.microsoft.com/office/drawing/2014/main" id="{D87543D3-D890-3803-0BF4-7B3048585250}"/>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3709108" y="1680491"/>
            <a:ext cx="4826577" cy="4770782"/>
          </a:xfrm>
          <a:prstGeom prst="rect">
            <a:avLst/>
          </a:prstGeom>
        </p:spPr>
      </p:pic>
    </p:spTree>
    <p:extLst>
      <p:ext uri="{BB962C8B-B14F-4D97-AF65-F5344CB8AC3E}">
        <p14:creationId xmlns:p14="http://schemas.microsoft.com/office/powerpoint/2010/main" val="2909029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3847ffa-3536-42e4-acc3-7e3cfbd5e164">
      <UserInfo>
        <DisplayName>Chard, Kasey</DisplayName>
        <AccountId>39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A20CE9D8B04C4FA05141BF4727A958" ma:contentTypeVersion="13" ma:contentTypeDescription="Create a new document." ma:contentTypeScope="" ma:versionID="a4e9af74bd66bebac52c5a10befe07a0">
  <xsd:schema xmlns:xsd="http://www.w3.org/2001/XMLSchema" xmlns:xs="http://www.w3.org/2001/XMLSchema" xmlns:p="http://schemas.microsoft.com/office/2006/metadata/properties" xmlns:ns2="91fbb32b-f095-4d57-8fbb-ae86bc9f036d" xmlns:ns3="e3847ffa-3536-42e4-acc3-7e3cfbd5e164" targetNamespace="http://schemas.microsoft.com/office/2006/metadata/properties" ma:root="true" ma:fieldsID="d85434a4a7a5e63fba01d6029e058309" ns2:_="" ns3:_="">
    <xsd:import namespace="91fbb32b-f095-4d57-8fbb-ae86bc9f036d"/>
    <xsd:import namespace="e3847ffa-3536-42e4-acc3-7e3cfbd5e1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bb32b-f095-4d57-8fbb-ae86bc9f0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847ffa-3536-42e4-acc3-7e3cfbd5e16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EF0911-2A66-455F-B42E-39769B6013F5}">
  <ds:schemaRefs>
    <ds:schemaRef ds:uri="http://schemas.microsoft.com/sharepoint/v3/contenttype/forms"/>
  </ds:schemaRefs>
</ds:datastoreItem>
</file>

<file path=customXml/itemProps2.xml><?xml version="1.0" encoding="utf-8"?>
<ds:datastoreItem xmlns:ds="http://schemas.openxmlformats.org/officeDocument/2006/customXml" ds:itemID="{2D464F97-EBD9-4A3A-A43D-EC070468F770}">
  <ds:schemaRefs>
    <ds:schemaRef ds:uri="http://purl.org/dc/elements/1.1/"/>
    <ds:schemaRef ds:uri="e3847ffa-3536-42e4-acc3-7e3cfbd5e164"/>
    <ds:schemaRef ds:uri="http://schemas.microsoft.com/office/2006/metadata/properties"/>
    <ds:schemaRef ds:uri="http://purl.org/dc/dcmitype/"/>
    <ds:schemaRef ds:uri="http://purl.org/dc/terms/"/>
    <ds:schemaRef ds:uri="http://schemas.openxmlformats.org/package/2006/metadata/core-properties"/>
    <ds:schemaRef ds:uri="91fbb32b-f095-4d57-8fbb-ae86bc9f036d"/>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30C501D-AFF5-4D1A-BF87-CD36724038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bb32b-f095-4d57-8fbb-ae86bc9f036d"/>
    <ds:schemaRef ds:uri="e3847ffa-3536-42e4-acc3-7e3cfbd5e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8650</TotalTime>
  <Words>393</Words>
  <Application>Microsoft Office PowerPoint</Application>
  <PresentationFormat>Widescreen</PresentationFormat>
  <Paragraphs>47</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Avenir Next LT Pro</vt:lpstr>
      <vt:lpstr>Calibri</vt:lpstr>
      <vt:lpstr>Calibri Light</vt:lpstr>
      <vt:lpstr>Verdana</vt:lpstr>
      <vt:lpstr>Office Theme</vt:lpstr>
      <vt:lpstr>More Resources, Less Hassle</vt:lpstr>
      <vt:lpstr>Problem</vt:lpstr>
      <vt:lpstr>Survey</vt:lpstr>
      <vt:lpstr>Brochure</vt:lpstr>
      <vt:lpstr>Results</vt:lpstr>
      <vt:lpstr>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Romano, Candace</dc:creator>
  <cp:lastModifiedBy>Moebius, Amy</cp:lastModifiedBy>
  <cp:revision>9</cp:revision>
  <dcterms:created xsi:type="dcterms:W3CDTF">2021-05-20T13:46:35Z</dcterms:created>
  <dcterms:modified xsi:type="dcterms:W3CDTF">2022-10-18T18:58:45Z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0x010100BBA20CE9D8B04C4FA05141BF4727A958</vt:lpwstr>
  </property>
</Properties>
</file>