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9"/>
  </p:notesMasterIdLst>
  <p:sldIdLst>
    <p:sldId id="278" r:id="rId2"/>
    <p:sldId id="279" r:id="rId3"/>
    <p:sldId id="280" r:id="rId4"/>
    <p:sldId id="294" r:id="rId5"/>
    <p:sldId id="281" r:id="rId6"/>
    <p:sldId id="284" r:id="rId7"/>
    <p:sldId id="293" r:id="rId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5539F-821C-DFAA-7630-A59D06AB221D}" v="29" dt="2022-10-10T18:09:34.70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55" d="100"/>
          <a:sy n="55" d="100"/>
        </p:scale>
        <p:origin x="725" y="3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7D155-4C91-48F4-A128-C28BA1595DF3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CE22DE0-4E1D-4DD3-B886-91E051E54FCC}">
      <dgm:prSet/>
      <dgm:spPr/>
      <dgm:t>
        <a:bodyPr/>
        <a:lstStyle/>
        <a:p>
          <a:r>
            <a:rPr lang="en-US"/>
            <a:t>-Regularly check-in with consumers on if they are connected to dentist</a:t>
          </a:r>
        </a:p>
      </dgm:t>
    </dgm:pt>
    <dgm:pt modelId="{A48CD051-9205-45CB-A44B-A01DCA20F89D}" type="parTrans" cxnId="{2B317D74-A0EC-475F-8D59-A335BDE6759F}">
      <dgm:prSet/>
      <dgm:spPr/>
      <dgm:t>
        <a:bodyPr/>
        <a:lstStyle/>
        <a:p>
          <a:endParaRPr lang="en-US"/>
        </a:p>
      </dgm:t>
    </dgm:pt>
    <dgm:pt modelId="{B84328C2-1A2B-43C0-9867-5FB3A4EA9199}" type="sibTrans" cxnId="{2B317D74-A0EC-475F-8D59-A335BDE6759F}">
      <dgm:prSet/>
      <dgm:spPr/>
      <dgm:t>
        <a:bodyPr/>
        <a:lstStyle/>
        <a:p>
          <a:endParaRPr lang="en-US"/>
        </a:p>
      </dgm:t>
    </dgm:pt>
    <dgm:pt modelId="{AD9F79C7-1870-4A2B-A1A1-D3F00E88E494}">
      <dgm:prSet/>
      <dgm:spPr/>
      <dgm:t>
        <a:bodyPr/>
        <a:lstStyle/>
        <a:p>
          <a:r>
            <a:rPr lang="en-US"/>
            <a:t>-Continue utilizing and updating Medicaid Dentist Directory </a:t>
          </a:r>
        </a:p>
      </dgm:t>
    </dgm:pt>
    <dgm:pt modelId="{CCEA2ED2-8F9C-4564-81FF-5D5C92D86658}" type="parTrans" cxnId="{D2701BFD-2CFF-420C-B0A8-4527889AF903}">
      <dgm:prSet/>
      <dgm:spPr/>
      <dgm:t>
        <a:bodyPr/>
        <a:lstStyle/>
        <a:p>
          <a:endParaRPr lang="en-US"/>
        </a:p>
      </dgm:t>
    </dgm:pt>
    <dgm:pt modelId="{66458F02-348F-44E2-8E14-E9D23794F1FE}" type="sibTrans" cxnId="{D2701BFD-2CFF-420C-B0A8-4527889AF903}">
      <dgm:prSet/>
      <dgm:spPr/>
      <dgm:t>
        <a:bodyPr/>
        <a:lstStyle/>
        <a:p>
          <a:endParaRPr lang="en-US"/>
        </a:p>
      </dgm:t>
    </dgm:pt>
    <dgm:pt modelId="{26DD8898-B849-4A6B-979A-0015F0B38880}">
      <dgm:prSet/>
      <dgm:spPr/>
      <dgm:t>
        <a:bodyPr/>
        <a:lstStyle/>
        <a:p>
          <a:r>
            <a:rPr lang="en-US" dirty="0"/>
            <a:t>-Continue to educate and encourage the importance of regular dental care</a:t>
          </a:r>
        </a:p>
      </dgm:t>
    </dgm:pt>
    <dgm:pt modelId="{AADEE9F9-551E-4E79-BA6F-DF2A850F6B20}" type="parTrans" cxnId="{EC4FE8A3-9968-40A2-A1D7-B5AD1B319EDC}">
      <dgm:prSet/>
      <dgm:spPr/>
      <dgm:t>
        <a:bodyPr/>
        <a:lstStyle/>
        <a:p>
          <a:endParaRPr lang="en-US"/>
        </a:p>
      </dgm:t>
    </dgm:pt>
    <dgm:pt modelId="{35C60A0F-1198-4800-AD7A-D1C3FD63D428}" type="sibTrans" cxnId="{EC4FE8A3-9968-40A2-A1D7-B5AD1B319EDC}">
      <dgm:prSet/>
      <dgm:spPr/>
      <dgm:t>
        <a:bodyPr/>
        <a:lstStyle/>
        <a:p>
          <a:endParaRPr lang="en-US"/>
        </a:p>
      </dgm:t>
    </dgm:pt>
    <dgm:pt modelId="{D7886F45-DF1E-4712-812E-12C9471DB413}">
      <dgm:prSet/>
      <dgm:spPr/>
      <dgm:t>
        <a:bodyPr/>
        <a:lstStyle/>
        <a:p>
          <a:r>
            <a:rPr lang="en-US"/>
            <a:t>-Provide direct assistance in scheduling and/or getting to and from appointment</a:t>
          </a:r>
        </a:p>
      </dgm:t>
    </dgm:pt>
    <dgm:pt modelId="{88D7ED2D-4C7A-43D8-A3C0-B18B2E833DC2}" type="parTrans" cxnId="{D8251A16-84DF-44C4-B4AD-1190CDE83CEE}">
      <dgm:prSet/>
      <dgm:spPr/>
      <dgm:t>
        <a:bodyPr/>
        <a:lstStyle/>
        <a:p>
          <a:endParaRPr lang="en-US"/>
        </a:p>
      </dgm:t>
    </dgm:pt>
    <dgm:pt modelId="{F9C7AC45-0AC5-45A4-83E9-C8481F4F2D44}" type="sibTrans" cxnId="{D8251A16-84DF-44C4-B4AD-1190CDE83CEE}">
      <dgm:prSet/>
      <dgm:spPr/>
      <dgm:t>
        <a:bodyPr/>
        <a:lstStyle/>
        <a:p>
          <a:endParaRPr lang="en-US"/>
        </a:p>
      </dgm:t>
    </dgm:pt>
    <dgm:pt modelId="{7785522E-031F-4029-99EB-EDF2D9A051D7}" type="pres">
      <dgm:prSet presAssocID="{4D37D155-4C91-48F4-A128-C28BA1595D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4A7B2C-B700-4A2E-B6B3-08F051FC770B}" type="pres">
      <dgm:prSet presAssocID="{7CE22DE0-4E1D-4DD3-B886-91E051E54FCC}" presName="hierRoot1" presStyleCnt="0"/>
      <dgm:spPr/>
    </dgm:pt>
    <dgm:pt modelId="{CE9B0B2E-0B0E-4480-86D0-FB66C9BA33C8}" type="pres">
      <dgm:prSet presAssocID="{7CE22DE0-4E1D-4DD3-B886-91E051E54FCC}" presName="composite" presStyleCnt="0"/>
      <dgm:spPr/>
    </dgm:pt>
    <dgm:pt modelId="{E3B10E04-E870-40FF-8700-6F8D1CFC7E62}" type="pres">
      <dgm:prSet presAssocID="{7CE22DE0-4E1D-4DD3-B886-91E051E54FCC}" presName="background" presStyleLbl="node0" presStyleIdx="0" presStyleCnt="4"/>
      <dgm:spPr/>
    </dgm:pt>
    <dgm:pt modelId="{E8B8C15B-1D0C-49FF-A70D-03642C37145E}" type="pres">
      <dgm:prSet presAssocID="{7CE22DE0-4E1D-4DD3-B886-91E051E54FCC}" presName="text" presStyleLbl="fgAcc0" presStyleIdx="0" presStyleCnt="4">
        <dgm:presLayoutVars>
          <dgm:chPref val="3"/>
        </dgm:presLayoutVars>
      </dgm:prSet>
      <dgm:spPr/>
    </dgm:pt>
    <dgm:pt modelId="{1706E8B9-4F5E-4ECB-8C92-B39D9153BD3F}" type="pres">
      <dgm:prSet presAssocID="{7CE22DE0-4E1D-4DD3-B886-91E051E54FCC}" presName="hierChild2" presStyleCnt="0"/>
      <dgm:spPr/>
    </dgm:pt>
    <dgm:pt modelId="{91FC650D-AEB7-478E-A44E-03FA55B16A7B}" type="pres">
      <dgm:prSet presAssocID="{AD9F79C7-1870-4A2B-A1A1-D3F00E88E494}" presName="hierRoot1" presStyleCnt="0"/>
      <dgm:spPr/>
    </dgm:pt>
    <dgm:pt modelId="{14F7585E-8CAC-4169-B0FE-172111A66134}" type="pres">
      <dgm:prSet presAssocID="{AD9F79C7-1870-4A2B-A1A1-D3F00E88E494}" presName="composite" presStyleCnt="0"/>
      <dgm:spPr/>
    </dgm:pt>
    <dgm:pt modelId="{9104A5E0-BCBC-4478-B45F-301A0848562A}" type="pres">
      <dgm:prSet presAssocID="{AD9F79C7-1870-4A2B-A1A1-D3F00E88E494}" presName="background" presStyleLbl="node0" presStyleIdx="1" presStyleCnt="4"/>
      <dgm:spPr/>
    </dgm:pt>
    <dgm:pt modelId="{9918F400-68A8-410C-AB27-E416FCE5993A}" type="pres">
      <dgm:prSet presAssocID="{AD9F79C7-1870-4A2B-A1A1-D3F00E88E494}" presName="text" presStyleLbl="fgAcc0" presStyleIdx="1" presStyleCnt="4">
        <dgm:presLayoutVars>
          <dgm:chPref val="3"/>
        </dgm:presLayoutVars>
      </dgm:prSet>
      <dgm:spPr/>
    </dgm:pt>
    <dgm:pt modelId="{D1F1E795-5B54-4A74-B38F-BADA0B0E88D3}" type="pres">
      <dgm:prSet presAssocID="{AD9F79C7-1870-4A2B-A1A1-D3F00E88E494}" presName="hierChild2" presStyleCnt="0"/>
      <dgm:spPr/>
    </dgm:pt>
    <dgm:pt modelId="{B040AB43-7448-4A6F-91A4-C90AB7430077}" type="pres">
      <dgm:prSet presAssocID="{26DD8898-B849-4A6B-979A-0015F0B38880}" presName="hierRoot1" presStyleCnt="0"/>
      <dgm:spPr/>
    </dgm:pt>
    <dgm:pt modelId="{DDA276B0-4D9E-4648-ACD7-4B22CBA260AC}" type="pres">
      <dgm:prSet presAssocID="{26DD8898-B849-4A6B-979A-0015F0B38880}" presName="composite" presStyleCnt="0"/>
      <dgm:spPr/>
    </dgm:pt>
    <dgm:pt modelId="{8E76BC68-28C7-480D-B1FE-5FEB5C0C0640}" type="pres">
      <dgm:prSet presAssocID="{26DD8898-B849-4A6B-979A-0015F0B38880}" presName="background" presStyleLbl="node0" presStyleIdx="2" presStyleCnt="4"/>
      <dgm:spPr/>
    </dgm:pt>
    <dgm:pt modelId="{C8578054-5672-435F-BB54-CBB50577A86F}" type="pres">
      <dgm:prSet presAssocID="{26DD8898-B849-4A6B-979A-0015F0B38880}" presName="text" presStyleLbl="fgAcc0" presStyleIdx="2" presStyleCnt="4">
        <dgm:presLayoutVars>
          <dgm:chPref val="3"/>
        </dgm:presLayoutVars>
      </dgm:prSet>
      <dgm:spPr/>
    </dgm:pt>
    <dgm:pt modelId="{ACBAC2FA-0972-4A9E-9751-7B2D264683C6}" type="pres">
      <dgm:prSet presAssocID="{26DD8898-B849-4A6B-979A-0015F0B38880}" presName="hierChild2" presStyleCnt="0"/>
      <dgm:spPr/>
    </dgm:pt>
    <dgm:pt modelId="{37F40148-F2E0-4FE8-B250-0E13575868D8}" type="pres">
      <dgm:prSet presAssocID="{D7886F45-DF1E-4712-812E-12C9471DB413}" presName="hierRoot1" presStyleCnt="0"/>
      <dgm:spPr/>
    </dgm:pt>
    <dgm:pt modelId="{698B7345-E5B8-43A6-A25B-48D153D1CCD3}" type="pres">
      <dgm:prSet presAssocID="{D7886F45-DF1E-4712-812E-12C9471DB413}" presName="composite" presStyleCnt="0"/>
      <dgm:spPr/>
    </dgm:pt>
    <dgm:pt modelId="{AB5D5C8C-2F15-4E90-BF57-40F263D7C02F}" type="pres">
      <dgm:prSet presAssocID="{D7886F45-DF1E-4712-812E-12C9471DB413}" presName="background" presStyleLbl="node0" presStyleIdx="3" presStyleCnt="4"/>
      <dgm:spPr/>
    </dgm:pt>
    <dgm:pt modelId="{38172720-47F3-42A7-8F02-AC91E2C85D94}" type="pres">
      <dgm:prSet presAssocID="{D7886F45-DF1E-4712-812E-12C9471DB413}" presName="text" presStyleLbl="fgAcc0" presStyleIdx="3" presStyleCnt="4">
        <dgm:presLayoutVars>
          <dgm:chPref val="3"/>
        </dgm:presLayoutVars>
      </dgm:prSet>
      <dgm:spPr/>
    </dgm:pt>
    <dgm:pt modelId="{A3D8E0E9-871A-4D2E-9478-393238FFB320}" type="pres">
      <dgm:prSet presAssocID="{D7886F45-DF1E-4712-812E-12C9471DB413}" presName="hierChild2" presStyleCnt="0"/>
      <dgm:spPr/>
    </dgm:pt>
  </dgm:ptLst>
  <dgm:cxnLst>
    <dgm:cxn modelId="{D8251A16-84DF-44C4-B4AD-1190CDE83CEE}" srcId="{4D37D155-4C91-48F4-A128-C28BA1595DF3}" destId="{D7886F45-DF1E-4712-812E-12C9471DB413}" srcOrd="3" destOrd="0" parTransId="{88D7ED2D-4C7A-43D8-A3C0-B18B2E833DC2}" sibTransId="{F9C7AC45-0AC5-45A4-83E9-C8481F4F2D44}"/>
    <dgm:cxn modelId="{20C37D62-B9EA-4AB2-9558-6DD8C7586A68}" type="presOf" srcId="{D7886F45-DF1E-4712-812E-12C9471DB413}" destId="{38172720-47F3-42A7-8F02-AC91E2C85D94}" srcOrd="0" destOrd="0" presId="urn:microsoft.com/office/officeart/2005/8/layout/hierarchy1"/>
    <dgm:cxn modelId="{2B317D74-A0EC-475F-8D59-A335BDE6759F}" srcId="{4D37D155-4C91-48F4-A128-C28BA1595DF3}" destId="{7CE22DE0-4E1D-4DD3-B886-91E051E54FCC}" srcOrd="0" destOrd="0" parTransId="{A48CD051-9205-45CB-A44B-A01DCA20F89D}" sibTransId="{B84328C2-1A2B-43C0-9867-5FB3A4EA9199}"/>
    <dgm:cxn modelId="{49EB7C84-9F10-4AE2-ADB4-AAA81CC6D8EC}" type="presOf" srcId="{7CE22DE0-4E1D-4DD3-B886-91E051E54FCC}" destId="{E8B8C15B-1D0C-49FF-A70D-03642C37145E}" srcOrd="0" destOrd="0" presId="urn:microsoft.com/office/officeart/2005/8/layout/hierarchy1"/>
    <dgm:cxn modelId="{B2B597A2-83A5-4799-9FAB-8EEB7A44514C}" type="presOf" srcId="{4D37D155-4C91-48F4-A128-C28BA1595DF3}" destId="{7785522E-031F-4029-99EB-EDF2D9A051D7}" srcOrd="0" destOrd="0" presId="urn:microsoft.com/office/officeart/2005/8/layout/hierarchy1"/>
    <dgm:cxn modelId="{EC4FE8A3-9968-40A2-A1D7-B5AD1B319EDC}" srcId="{4D37D155-4C91-48F4-A128-C28BA1595DF3}" destId="{26DD8898-B849-4A6B-979A-0015F0B38880}" srcOrd="2" destOrd="0" parTransId="{AADEE9F9-551E-4E79-BA6F-DF2A850F6B20}" sibTransId="{35C60A0F-1198-4800-AD7A-D1C3FD63D428}"/>
    <dgm:cxn modelId="{834D72B7-0AE7-4F02-A29D-AFC3B76A672D}" type="presOf" srcId="{AD9F79C7-1870-4A2B-A1A1-D3F00E88E494}" destId="{9918F400-68A8-410C-AB27-E416FCE5993A}" srcOrd="0" destOrd="0" presId="urn:microsoft.com/office/officeart/2005/8/layout/hierarchy1"/>
    <dgm:cxn modelId="{2DD88BC2-2FA3-43A9-A645-E6E9887A734F}" type="presOf" srcId="{26DD8898-B849-4A6B-979A-0015F0B38880}" destId="{C8578054-5672-435F-BB54-CBB50577A86F}" srcOrd="0" destOrd="0" presId="urn:microsoft.com/office/officeart/2005/8/layout/hierarchy1"/>
    <dgm:cxn modelId="{D2701BFD-2CFF-420C-B0A8-4527889AF903}" srcId="{4D37D155-4C91-48F4-A128-C28BA1595DF3}" destId="{AD9F79C7-1870-4A2B-A1A1-D3F00E88E494}" srcOrd="1" destOrd="0" parTransId="{CCEA2ED2-8F9C-4564-81FF-5D5C92D86658}" sibTransId="{66458F02-348F-44E2-8E14-E9D23794F1FE}"/>
    <dgm:cxn modelId="{B3991DEC-0DF1-4415-905D-C188F69596B6}" type="presParOf" srcId="{7785522E-031F-4029-99EB-EDF2D9A051D7}" destId="{CF4A7B2C-B700-4A2E-B6B3-08F051FC770B}" srcOrd="0" destOrd="0" presId="urn:microsoft.com/office/officeart/2005/8/layout/hierarchy1"/>
    <dgm:cxn modelId="{06AE8F08-1E23-4131-AEBD-83F24E45551D}" type="presParOf" srcId="{CF4A7B2C-B700-4A2E-B6B3-08F051FC770B}" destId="{CE9B0B2E-0B0E-4480-86D0-FB66C9BA33C8}" srcOrd="0" destOrd="0" presId="urn:microsoft.com/office/officeart/2005/8/layout/hierarchy1"/>
    <dgm:cxn modelId="{F56D722D-920C-4755-A8F8-5546A16A680F}" type="presParOf" srcId="{CE9B0B2E-0B0E-4480-86D0-FB66C9BA33C8}" destId="{E3B10E04-E870-40FF-8700-6F8D1CFC7E62}" srcOrd="0" destOrd="0" presId="urn:microsoft.com/office/officeart/2005/8/layout/hierarchy1"/>
    <dgm:cxn modelId="{10991A0B-6BE9-45A6-98D0-311E1A992CAB}" type="presParOf" srcId="{CE9B0B2E-0B0E-4480-86D0-FB66C9BA33C8}" destId="{E8B8C15B-1D0C-49FF-A70D-03642C37145E}" srcOrd="1" destOrd="0" presId="urn:microsoft.com/office/officeart/2005/8/layout/hierarchy1"/>
    <dgm:cxn modelId="{E405C86F-50D5-40D1-8D28-BF031517652C}" type="presParOf" srcId="{CF4A7B2C-B700-4A2E-B6B3-08F051FC770B}" destId="{1706E8B9-4F5E-4ECB-8C92-B39D9153BD3F}" srcOrd="1" destOrd="0" presId="urn:microsoft.com/office/officeart/2005/8/layout/hierarchy1"/>
    <dgm:cxn modelId="{55CCF780-B990-40C9-9D1F-DDBAE4DC8B2F}" type="presParOf" srcId="{7785522E-031F-4029-99EB-EDF2D9A051D7}" destId="{91FC650D-AEB7-478E-A44E-03FA55B16A7B}" srcOrd="1" destOrd="0" presId="urn:microsoft.com/office/officeart/2005/8/layout/hierarchy1"/>
    <dgm:cxn modelId="{18E8D766-CBF0-49DB-818D-FBCA124E26C7}" type="presParOf" srcId="{91FC650D-AEB7-478E-A44E-03FA55B16A7B}" destId="{14F7585E-8CAC-4169-B0FE-172111A66134}" srcOrd="0" destOrd="0" presId="urn:microsoft.com/office/officeart/2005/8/layout/hierarchy1"/>
    <dgm:cxn modelId="{3C50B5B9-FF2D-455F-804B-CED835E015AB}" type="presParOf" srcId="{14F7585E-8CAC-4169-B0FE-172111A66134}" destId="{9104A5E0-BCBC-4478-B45F-301A0848562A}" srcOrd="0" destOrd="0" presId="urn:microsoft.com/office/officeart/2005/8/layout/hierarchy1"/>
    <dgm:cxn modelId="{D170FFDA-7D9D-48B7-9585-41B50314793B}" type="presParOf" srcId="{14F7585E-8CAC-4169-B0FE-172111A66134}" destId="{9918F400-68A8-410C-AB27-E416FCE5993A}" srcOrd="1" destOrd="0" presId="urn:microsoft.com/office/officeart/2005/8/layout/hierarchy1"/>
    <dgm:cxn modelId="{15B58C6D-832C-46F3-B8C3-7BBFBBF8314B}" type="presParOf" srcId="{91FC650D-AEB7-478E-A44E-03FA55B16A7B}" destId="{D1F1E795-5B54-4A74-B38F-BADA0B0E88D3}" srcOrd="1" destOrd="0" presId="urn:microsoft.com/office/officeart/2005/8/layout/hierarchy1"/>
    <dgm:cxn modelId="{B61AC808-EBED-40B0-8B87-4224B09CD0DB}" type="presParOf" srcId="{7785522E-031F-4029-99EB-EDF2D9A051D7}" destId="{B040AB43-7448-4A6F-91A4-C90AB7430077}" srcOrd="2" destOrd="0" presId="urn:microsoft.com/office/officeart/2005/8/layout/hierarchy1"/>
    <dgm:cxn modelId="{8B9005EA-7D06-47FF-A712-3A5BB6DE775F}" type="presParOf" srcId="{B040AB43-7448-4A6F-91A4-C90AB7430077}" destId="{DDA276B0-4D9E-4648-ACD7-4B22CBA260AC}" srcOrd="0" destOrd="0" presId="urn:microsoft.com/office/officeart/2005/8/layout/hierarchy1"/>
    <dgm:cxn modelId="{77FA083C-72AB-460C-8B99-AD3CADBD212B}" type="presParOf" srcId="{DDA276B0-4D9E-4648-ACD7-4B22CBA260AC}" destId="{8E76BC68-28C7-480D-B1FE-5FEB5C0C0640}" srcOrd="0" destOrd="0" presId="urn:microsoft.com/office/officeart/2005/8/layout/hierarchy1"/>
    <dgm:cxn modelId="{CB0052AC-185C-49D8-B980-627166396143}" type="presParOf" srcId="{DDA276B0-4D9E-4648-ACD7-4B22CBA260AC}" destId="{C8578054-5672-435F-BB54-CBB50577A86F}" srcOrd="1" destOrd="0" presId="urn:microsoft.com/office/officeart/2005/8/layout/hierarchy1"/>
    <dgm:cxn modelId="{13C9EBF0-EF4D-46E4-9C56-C74952A1CAEE}" type="presParOf" srcId="{B040AB43-7448-4A6F-91A4-C90AB7430077}" destId="{ACBAC2FA-0972-4A9E-9751-7B2D264683C6}" srcOrd="1" destOrd="0" presId="urn:microsoft.com/office/officeart/2005/8/layout/hierarchy1"/>
    <dgm:cxn modelId="{B4043B57-158D-4956-AA19-6EB9E8333AA7}" type="presParOf" srcId="{7785522E-031F-4029-99EB-EDF2D9A051D7}" destId="{37F40148-F2E0-4FE8-B250-0E13575868D8}" srcOrd="3" destOrd="0" presId="urn:microsoft.com/office/officeart/2005/8/layout/hierarchy1"/>
    <dgm:cxn modelId="{64B2C4A1-30FB-4F20-8D89-B751505E3727}" type="presParOf" srcId="{37F40148-F2E0-4FE8-B250-0E13575868D8}" destId="{698B7345-E5B8-43A6-A25B-48D153D1CCD3}" srcOrd="0" destOrd="0" presId="urn:microsoft.com/office/officeart/2005/8/layout/hierarchy1"/>
    <dgm:cxn modelId="{BF277EC9-35CD-4C8F-A447-44F5AC9DA267}" type="presParOf" srcId="{698B7345-E5B8-43A6-A25B-48D153D1CCD3}" destId="{AB5D5C8C-2F15-4E90-BF57-40F263D7C02F}" srcOrd="0" destOrd="0" presId="urn:microsoft.com/office/officeart/2005/8/layout/hierarchy1"/>
    <dgm:cxn modelId="{DBC57470-265B-4F59-85D2-A91641D47AB8}" type="presParOf" srcId="{698B7345-E5B8-43A6-A25B-48D153D1CCD3}" destId="{38172720-47F3-42A7-8F02-AC91E2C85D94}" srcOrd="1" destOrd="0" presId="urn:microsoft.com/office/officeart/2005/8/layout/hierarchy1"/>
    <dgm:cxn modelId="{12D20F4B-9FA6-4227-A6CD-DF8403585172}" type="presParOf" srcId="{37F40148-F2E0-4FE8-B250-0E13575868D8}" destId="{A3D8E0E9-871A-4D2E-9478-393238FFB3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10E04-E870-40FF-8700-6F8D1CFC7E62}">
      <dsp:nvSpPr>
        <dsp:cNvPr id="0" name=""/>
        <dsp:cNvSpPr/>
      </dsp:nvSpPr>
      <dsp:spPr>
        <a:xfrm>
          <a:off x="3257" y="1356194"/>
          <a:ext cx="2325890" cy="147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B8C15B-1D0C-49FF-A70D-03642C37145E}">
      <dsp:nvSpPr>
        <dsp:cNvPr id="0" name=""/>
        <dsp:cNvSpPr/>
      </dsp:nvSpPr>
      <dsp:spPr>
        <a:xfrm>
          <a:off x="261689" y="1601705"/>
          <a:ext cx="2325890" cy="147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-Regularly check-in with consumers on if they are connected to dentist</a:t>
          </a:r>
        </a:p>
      </dsp:txBody>
      <dsp:txXfrm>
        <a:off x="304947" y="1644963"/>
        <a:ext cx="2239374" cy="1390424"/>
      </dsp:txXfrm>
    </dsp:sp>
    <dsp:sp modelId="{9104A5E0-BCBC-4478-B45F-301A0848562A}">
      <dsp:nvSpPr>
        <dsp:cNvPr id="0" name=""/>
        <dsp:cNvSpPr/>
      </dsp:nvSpPr>
      <dsp:spPr>
        <a:xfrm>
          <a:off x="2846012" y="1356194"/>
          <a:ext cx="2325890" cy="147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18F400-68A8-410C-AB27-E416FCE5993A}">
      <dsp:nvSpPr>
        <dsp:cNvPr id="0" name=""/>
        <dsp:cNvSpPr/>
      </dsp:nvSpPr>
      <dsp:spPr>
        <a:xfrm>
          <a:off x="3104445" y="1601705"/>
          <a:ext cx="2325890" cy="147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-Continue utilizing and updating Medicaid Dentist Directory </a:t>
          </a:r>
        </a:p>
      </dsp:txBody>
      <dsp:txXfrm>
        <a:off x="3147703" y="1644963"/>
        <a:ext cx="2239374" cy="1390424"/>
      </dsp:txXfrm>
    </dsp:sp>
    <dsp:sp modelId="{8E76BC68-28C7-480D-B1FE-5FEB5C0C0640}">
      <dsp:nvSpPr>
        <dsp:cNvPr id="0" name=""/>
        <dsp:cNvSpPr/>
      </dsp:nvSpPr>
      <dsp:spPr>
        <a:xfrm>
          <a:off x="5688768" y="1356194"/>
          <a:ext cx="2325890" cy="147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78054-5672-435F-BB54-CBB50577A86F}">
      <dsp:nvSpPr>
        <dsp:cNvPr id="0" name=""/>
        <dsp:cNvSpPr/>
      </dsp:nvSpPr>
      <dsp:spPr>
        <a:xfrm>
          <a:off x="5947200" y="1601705"/>
          <a:ext cx="2325890" cy="147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-Continue to educate and encourage the importance of regular dental care</a:t>
          </a:r>
        </a:p>
      </dsp:txBody>
      <dsp:txXfrm>
        <a:off x="5990458" y="1644963"/>
        <a:ext cx="2239374" cy="1390424"/>
      </dsp:txXfrm>
    </dsp:sp>
    <dsp:sp modelId="{AB5D5C8C-2F15-4E90-BF57-40F263D7C02F}">
      <dsp:nvSpPr>
        <dsp:cNvPr id="0" name=""/>
        <dsp:cNvSpPr/>
      </dsp:nvSpPr>
      <dsp:spPr>
        <a:xfrm>
          <a:off x="8531523" y="1356194"/>
          <a:ext cx="2325890" cy="147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172720-47F3-42A7-8F02-AC91E2C85D94}">
      <dsp:nvSpPr>
        <dsp:cNvPr id="0" name=""/>
        <dsp:cNvSpPr/>
      </dsp:nvSpPr>
      <dsp:spPr>
        <a:xfrm>
          <a:off x="8789955" y="1601705"/>
          <a:ext cx="2325890" cy="1476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-Provide direct assistance in scheduling and/or getting to and from appointment</a:t>
          </a:r>
        </a:p>
      </dsp:txBody>
      <dsp:txXfrm>
        <a:off x="8833213" y="1644963"/>
        <a:ext cx="2239374" cy="139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6893" y="2261085"/>
            <a:ext cx="8098214" cy="750563"/>
          </a:xfrm>
        </p:spPr>
        <p:txBody>
          <a:bodyPr/>
          <a:lstStyle/>
          <a:p>
            <a:r>
              <a:rPr lang="en-US" dirty="0"/>
              <a:t>One Smile at a time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755" y="3483864"/>
            <a:ext cx="3586489" cy="1225296"/>
          </a:xfrm>
        </p:spPr>
        <p:txBody>
          <a:bodyPr/>
          <a:lstStyle/>
          <a:p>
            <a:r>
              <a:rPr lang="en-US" dirty="0"/>
              <a:t>Sixteenth Street Community Health Center</a:t>
            </a:r>
          </a:p>
          <a:p>
            <a:r>
              <a:rPr lang="en-US" dirty="0"/>
              <a:t>CCS 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Project aim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6939710" cy="3122168"/>
          </a:xfrm>
        </p:spPr>
        <p:txBody>
          <a:bodyPr/>
          <a:lstStyle/>
          <a:p>
            <a:r>
              <a:rPr lang="en-US" dirty="0"/>
              <a:t>To increase the amount of SSCHC CCS consumers who are connected to a dental care provider 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38" y="355777"/>
            <a:ext cx="6766560" cy="768096"/>
          </a:xfrm>
        </p:spPr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973" y="1939236"/>
            <a:ext cx="6874107" cy="3597497"/>
          </a:xfrm>
        </p:spPr>
        <p:txBody>
          <a:bodyPr/>
          <a:lstStyle/>
          <a:p>
            <a:r>
              <a:rPr lang="en-US" sz="2800" dirty="0"/>
              <a:t>-Created updated Milwaukee Medicaid Dentist Directory organized by zip code</a:t>
            </a:r>
          </a:p>
          <a:p>
            <a:endParaRPr lang="en-US" sz="2800" dirty="0"/>
          </a:p>
          <a:p>
            <a:r>
              <a:rPr lang="en-US" sz="2800" dirty="0"/>
              <a:t>-Created and administered questionnaire to better understand the current needs and barriers experienced by our consumers 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82FCF9-F4CE-9F27-F252-7C51ED5F3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5" r="37671" b="22238"/>
          <a:stretch/>
        </p:blipFill>
        <p:spPr>
          <a:xfrm>
            <a:off x="266096" y="1058246"/>
            <a:ext cx="2621617" cy="43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FA4D63-562F-5059-A98E-8FC9D1FF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04" y="1909957"/>
            <a:ext cx="4287069" cy="241147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7A6E3-E4CF-DCF3-0AC9-E47E6295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30" y="209452"/>
            <a:ext cx="6401355" cy="1176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4C6E3-1CF2-DFBF-8F78-54936768C354}"/>
              </a:ext>
            </a:extLst>
          </p:cNvPr>
          <p:cNvSpPr txBox="1"/>
          <p:nvPr/>
        </p:nvSpPr>
        <p:spPr>
          <a:xfrm>
            <a:off x="464343" y="1512093"/>
            <a:ext cx="30503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Sabon Next LT"/>
              </a:rPr>
              <a:t>Pre survey: </a:t>
            </a:r>
          </a:p>
          <a:p>
            <a:endParaRPr lang="en-US" dirty="0"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33135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24" y="276837"/>
            <a:ext cx="6551550" cy="989901"/>
          </a:xfrm>
        </p:spPr>
        <p:txBody>
          <a:bodyPr anchor="ctr">
            <a:normAutofit/>
          </a:bodyPr>
          <a:lstStyle/>
          <a:p>
            <a:r>
              <a:rPr lang="en-US" dirty="0"/>
              <a:t>What we learned</a:t>
            </a:r>
            <a:endParaRPr lang="en-US" b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55732EF-ED0A-B98A-2F83-5F4E6A375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47" y="1429091"/>
            <a:ext cx="4721240" cy="4325757"/>
          </a:xfrm>
        </p:spPr>
        <p:txBody>
          <a:bodyPr vert="horz" lIns="91440" tIns="0" rIns="91440" bIns="0" rtlCol="0" anchor="t">
            <a:noAutofit/>
          </a:bodyPr>
          <a:lstStyle/>
          <a:p>
            <a:r>
              <a:rPr lang="en-US" dirty="0"/>
              <a:t>-83.6% barriers identified could be addressed with education or assistance </a:t>
            </a:r>
          </a:p>
          <a:p>
            <a:r>
              <a:rPr lang="en-US" sz="1400" dirty="0"/>
              <a:t>	Not understanding insurance coverage,   	confusion around scheduling, difficulty finding 	dentist accepting new patients, lack of 	transportation</a:t>
            </a:r>
          </a:p>
          <a:p>
            <a:endParaRPr lang="en-US" dirty="0"/>
          </a:p>
          <a:p>
            <a:r>
              <a:rPr lang="en-US" dirty="0"/>
              <a:t>-25.5% barriers identified were mental health related</a:t>
            </a:r>
          </a:p>
          <a:p>
            <a:r>
              <a:rPr lang="en-US" dirty="0"/>
              <a:t>	</a:t>
            </a:r>
            <a:r>
              <a:rPr lang="en-US" sz="1400" dirty="0"/>
              <a:t>Fear/anxiety of dentists, feeling triggered, 	embarrassed or feeling self-conscious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cap="all" baseline="0">
                <a:latin typeface="+mj-lt"/>
                <a:ea typeface="+mj-ea"/>
                <a:cs typeface="+mj-cs"/>
              </a:rPr>
              <a:t>Next steps</a:t>
            </a:r>
          </a:p>
        </p:txBody>
      </p:sp>
      <p:graphicFrame>
        <p:nvGraphicFramePr>
          <p:cNvPr id="10" name="TextBox 4">
            <a:extLst>
              <a:ext uri="{FF2B5EF4-FFF2-40B4-BE49-F238E27FC236}">
                <a16:creationId xmlns:a16="http://schemas.microsoft.com/office/drawing/2014/main" id="{FD46272F-5CAD-7ADD-E21B-43302D4C4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156007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76" y="2889504"/>
            <a:ext cx="4169664" cy="6675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{E97D3066-E69B-4BAC-8FA4-E5CB81EFB29D}tf78438558_win32</Template>
  <TotalTime>77</TotalTime>
  <Words>176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Sabon Next LT</vt:lpstr>
      <vt:lpstr>Office Theme</vt:lpstr>
      <vt:lpstr>One Smile at a time  </vt:lpstr>
      <vt:lpstr>Project aim</vt:lpstr>
      <vt:lpstr>What we did</vt:lpstr>
      <vt:lpstr>PowerPoint Presentation</vt:lpstr>
      <vt:lpstr>What we learned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Smile at a time</dc:title>
  <dc:subject/>
  <dc:creator>Jenna Kulis</dc:creator>
  <cp:lastModifiedBy>Moebius, Amy</cp:lastModifiedBy>
  <cp:revision>14</cp:revision>
  <dcterms:created xsi:type="dcterms:W3CDTF">2022-10-03T17:09:20Z</dcterms:created>
  <dcterms:modified xsi:type="dcterms:W3CDTF">2022-10-18T18:59:57Z</dcterms:modified>
</cp:coreProperties>
</file>