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0" r:id="rId4"/>
    <p:sldId id="261"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72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C424E-44FF-41E7-9900-75D518A48D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69EC6B1-DDA7-44F8-AF45-67A30CCF07A0}">
      <dgm:prSet/>
      <dgm:spPr/>
      <dgm:t>
        <a:bodyPr/>
        <a:lstStyle/>
        <a:p>
          <a:r>
            <a:rPr lang="en-US" b="1" i="0"/>
            <a:t>Strengths</a:t>
          </a:r>
          <a:endParaRPr lang="en-US"/>
        </a:p>
      </dgm:t>
    </dgm:pt>
    <dgm:pt modelId="{921FF86A-527C-485A-8FA6-AB44D2F0980B}" type="parTrans" cxnId="{ECFA64AC-ED30-4755-9A17-2BB8EB162CD3}">
      <dgm:prSet/>
      <dgm:spPr/>
      <dgm:t>
        <a:bodyPr/>
        <a:lstStyle/>
        <a:p>
          <a:endParaRPr lang="en-US"/>
        </a:p>
      </dgm:t>
    </dgm:pt>
    <dgm:pt modelId="{1FFFD4CF-B780-4768-837A-84B153825CAE}" type="sibTrans" cxnId="{ECFA64AC-ED30-4755-9A17-2BB8EB162CD3}">
      <dgm:prSet/>
      <dgm:spPr/>
      <dgm:t>
        <a:bodyPr/>
        <a:lstStyle/>
        <a:p>
          <a:endParaRPr lang="en-US"/>
        </a:p>
      </dgm:t>
    </dgm:pt>
    <dgm:pt modelId="{10A493CF-7ED0-445B-83B4-0C28D74497AF}">
      <dgm:prSet/>
      <dgm:spPr/>
      <dgm:t>
        <a:bodyPr/>
        <a:lstStyle/>
        <a:p>
          <a:r>
            <a:rPr lang="en-US" b="1" i="0" dirty="0"/>
            <a:t>Barriers</a:t>
          </a:r>
          <a:endParaRPr lang="en-US" dirty="0"/>
        </a:p>
      </dgm:t>
    </dgm:pt>
    <dgm:pt modelId="{049BE6BE-03F4-4B19-B60A-BF9A9EFAC55D}" type="parTrans" cxnId="{7CF611A7-16E1-491D-A1C1-2C3ECEAA229D}">
      <dgm:prSet/>
      <dgm:spPr/>
      <dgm:t>
        <a:bodyPr/>
        <a:lstStyle/>
        <a:p>
          <a:endParaRPr lang="en-US"/>
        </a:p>
      </dgm:t>
    </dgm:pt>
    <dgm:pt modelId="{27E3B509-7E18-4B4C-8A0B-D2FACC358BB1}" type="sibTrans" cxnId="{7CF611A7-16E1-491D-A1C1-2C3ECEAA229D}">
      <dgm:prSet/>
      <dgm:spPr/>
      <dgm:t>
        <a:bodyPr/>
        <a:lstStyle/>
        <a:p>
          <a:endParaRPr lang="en-US"/>
        </a:p>
      </dgm:t>
    </dgm:pt>
    <dgm:pt modelId="{1F3EEB7F-A75B-4846-951B-D6F0FE1CE341}">
      <dgm:prSet/>
      <dgm:spPr/>
      <dgm:t>
        <a:bodyPr/>
        <a:lstStyle/>
        <a:p>
          <a:r>
            <a:rPr lang="en-US" b="1" dirty="0"/>
            <a:t>Discharge Planning</a:t>
          </a:r>
        </a:p>
      </dgm:t>
    </dgm:pt>
    <dgm:pt modelId="{17299F7E-CC64-4C83-84E6-690C513C9862}" type="parTrans" cxnId="{1D34D669-8F4B-45D4-BC24-C9709B0E3776}">
      <dgm:prSet/>
      <dgm:spPr/>
      <dgm:t>
        <a:bodyPr/>
        <a:lstStyle/>
        <a:p>
          <a:endParaRPr lang="en-US"/>
        </a:p>
      </dgm:t>
    </dgm:pt>
    <dgm:pt modelId="{93223213-6963-40E2-8136-62BF4F067583}" type="sibTrans" cxnId="{1D34D669-8F4B-45D4-BC24-C9709B0E3776}">
      <dgm:prSet/>
      <dgm:spPr/>
      <dgm:t>
        <a:bodyPr/>
        <a:lstStyle/>
        <a:p>
          <a:endParaRPr lang="en-US"/>
        </a:p>
      </dgm:t>
    </dgm:pt>
    <dgm:pt modelId="{42AAF955-9A32-49B9-96F6-A3999CFCD8EE}">
      <dgm:prSet/>
      <dgm:spPr/>
      <dgm:t>
        <a:bodyPr/>
        <a:lstStyle/>
        <a:p>
          <a:r>
            <a:rPr lang="en-US" b="1" dirty="0"/>
            <a:t>Life Vision</a:t>
          </a:r>
        </a:p>
      </dgm:t>
    </dgm:pt>
    <dgm:pt modelId="{3C873888-9A2F-4545-B22E-CC6C695C6A70}" type="parTrans" cxnId="{4378C358-4530-4269-8697-2B04AA362727}">
      <dgm:prSet/>
      <dgm:spPr/>
      <dgm:t>
        <a:bodyPr/>
        <a:lstStyle/>
        <a:p>
          <a:endParaRPr lang="en-US"/>
        </a:p>
      </dgm:t>
    </dgm:pt>
    <dgm:pt modelId="{0A05DA6F-2CE7-47FB-B3F4-B286E219F844}" type="sibTrans" cxnId="{4378C358-4530-4269-8697-2B04AA362727}">
      <dgm:prSet/>
      <dgm:spPr/>
      <dgm:t>
        <a:bodyPr/>
        <a:lstStyle/>
        <a:p>
          <a:endParaRPr lang="en-US"/>
        </a:p>
      </dgm:t>
    </dgm:pt>
    <dgm:pt modelId="{1D5FB634-1ACD-4D47-801C-440EAC8E5AD7}">
      <dgm:prSet/>
      <dgm:spPr/>
      <dgm:t>
        <a:bodyPr/>
        <a:lstStyle/>
        <a:p>
          <a:r>
            <a:rPr lang="en-US" b="1" dirty="0"/>
            <a:t>Discharge Criteria</a:t>
          </a:r>
        </a:p>
      </dgm:t>
    </dgm:pt>
    <dgm:pt modelId="{73B07D89-4015-4E23-85AA-0A717C9A0EE2}" type="parTrans" cxnId="{18B340A6-3382-4A2B-AE4F-D1C963E70313}">
      <dgm:prSet/>
      <dgm:spPr/>
      <dgm:t>
        <a:bodyPr/>
        <a:lstStyle/>
        <a:p>
          <a:endParaRPr lang="en-US"/>
        </a:p>
      </dgm:t>
    </dgm:pt>
    <dgm:pt modelId="{A0EC1CB7-498A-4EC0-8E7A-E6065D4E6367}" type="sibTrans" cxnId="{18B340A6-3382-4A2B-AE4F-D1C963E70313}">
      <dgm:prSet/>
      <dgm:spPr/>
      <dgm:t>
        <a:bodyPr/>
        <a:lstStyle/>
        <a:p>
          <a:endParaRPr lang="en-US"/>
        </a:p>
      </dgm:t>
    </dgm:pt>
    <dgm:pt modelId="{0B00C9B6-123B-483D-9B91-2F652FC67990}">
      <dgm:prSet/>
      <dgm:spPr/>
      <dgm:t>
        <a:bodyPr/>
        <a:lstStyle/>
        <a:p>
          <a:r>
            <a:rPr lang="en-US" b="1" dirty="0"/>
            <a:t>Comments</a:t>
          </a:r>
        </a:p>
      </dgm:t>
    </dgm:pt>
    <dgm:pt modelId="{3DFC3CE9-0D44-416D-A790-7F414218F39F}" type="parTrans" cxnId="{DB5155EF-7A8E-4AEE-B909-3C354D57B4D9}">
      <dgm:prSet/>
      <dgm:spPr/>
      <dgm:t>
        <a:bodyPr/>
        <a:lstStyle/>
        <a:p>
          <a:endParaRPr lang="en-US"/>
        </a:p>
      </dgm:t>
    </dgm:pt>
    <dgm:pt modelId="{171196D4-41B9-4A66-A464-77CFAD658A2F}" type="sibTrans" cxnId="{DB5155EF-7A8E-4AEE-B909-3C354D57B4D9}">
      <dgm:prSet/>
      <dgm:spPr/>
      <dgm:t>
        <a:bodyPr/>
        <a:lstStyle/>
        <a:p>
          <a:endParaRPr lang="en-US"/>
        </a:p>
      </dgm:t>
    </dgm:pt>
    <dgm:pt modelId="{474D3502-1AFE-416B-AF53-63C911475E31}">
      <dgm:prSet/>
      <dgm:spPr/>
      <dgm:t>
        <a:bodyPr/>
        <a:lstStyle/>
        <a:p>
          <a:r>
            <a:rPr lang="en-US" b="1" dirty="0"/>
            <a:t>Goals</a:t>
          </a:r>
        </a:p>
      </dgm:t>
    </dgm:pt>
    <dgm:pt modelId="{061B3055-2366-4086-AB8A-B08D04FD111D}" type="parTrans" cxnId="{3E9AE4E2-0F1D-4F85-80D7-2B733727DB4E}">
      <dgm:prSet/>
      <dgm:spPr/>
      <dgm:t>
        <a:bodyPr/>
        <a:lstStyle/>
        <a:p>
          <a:endParaRPr lang="en-US"/>
        </a:p>
      </dgm:t>
    </dgm:pt>
    <dgm:pt modelId="{050EB569-104F-42F2-A81F-DD5AE1ACE7B1}" type="sibTrans" cxnId="{3E9AE4E2-0F1D-4F85-80D7-2B733727DB4E}">
      <dgm:prSet/>
      <dgm:spPr/>
      <dgm:t>
        <a:bodyPr/>
        <a:lstStyle/>
        <a:p>
          <a:endParaRPr lang="en-US"/>
        </a:p>
      </dgm:t>
    </dgm:pt>
    <dgm:pt modelId="{F5F7677E-291F-48B3-83F5-3C0978BF4E50}">
      <dgm:prSet/>
      <dgm:spPr/>
      <dgm:t>
        <a:bodyPr/>
        <a:lstStyle/>
        <a:p>
          <a:r>
            <a:rPr lang="en-US" b="1" dirty="0"/>
            <a:t>Objectives</a:t>
          </a:r>
        </a:p>
      </dgm:t>
    </dgm:pt>
    <dgm:pt modelId="{5A2810BE-FF96-4758-B27D-AEEF3460ACA0}" type="parTrans" cxnId="{61310ACA-B1DC-4E97-B10F-96C15E432438}">
      <dgm:prSet/>
      <dgm:spPr/>
      <dgm:t>
        <a:bodyPr/>
        <a:lstStyle/>
        <a:p>
          <a:endParaRPr lang="en-US"/>
        </a:p>
      </dgm:t>
    </dgm:pt>
    <dgm:pt modelId="{68138739-9082-4265-9D3C-6D17C5CC7D37}" type="sibTrans" cxnId="{61310ACA-B1DC-4E97-B10F-96C15E432438}">
      <dgm:prSet/>
      <dgm:spPr/>
      <dgm:t>
        <a:bodyPr/>
        <a:lstStyle/>
        <a:p>
          <a:endParaRPr lang="en-US"/>
        </a:p>
      </dgm:t>
    </dgm:pt>
    <dgm:pt modelId="{3BF850D1-AABD-4B6E-B17C-97267F87CD4D}">
      <dgm:prSet/>
      <dgm:spPr/>
      <dgm:t>
        <a:bodyPr/>
        <a:lstStyle/>
        <a:p>
          <a:r>
            <a:rPr lang="en-US" b="1" dirty="0"/>
            <a:t>Interventions</a:t>
          </a:r>
        </a:p>
      </dgm:t>
    </dgm:pt>
    <dgm:pt modelId="{3A7FEF7A-7B1C-4EA2-BA6F-2761D3D308CF}" type="parTrans" cxnId="{BEF2880D-F454-4450-9317-0A815AB09F6A}">
      <dgm:prSet/>
      <dgm:spPr/>
      <dgm:t>
        <a:bodyPr/>
        <a:lstStyle/>
        <a:p>
          <a:endParaRPr lang="en-US"/>
        </a:p>
      </dgm:t>
    </dgm:pt>
    <dgm:pt modelId="{4A60B458-3275-4663-A759-B5AD30FB9A62}" type="sibTrans" cxnId="{BEF2880D-F454-4450-9317-0A815AB09F6A}">
      <dgm:prSet/>
      <dgm:spPr/>
      <dgm:t>
        <a:bodyPr/>
        <a:lstStyle/>
        <a:p>
          <a:endParaRPr lang="en-US"/>
        </a:p>
      </dgm:t>
    </dgm:pt>
    <dgm:pt modelId="{0FCE5BC2-736B-40B1-9C6A-7E9D5F48A4A7}" type="pres">
      <dgm:prSet presAssocID="{214C424E-44FF-41E7-9900-75D518A48D2C}" presName="diagram" presStyleCnt="0">
        <dgm:presLayoutVars>
          <dgm:dir/>
          <dgm:resizeHandles val="exact"/>
        </dgm:presLayoutVars>
      </dgm:prSet>
      <dgm:spPr/>
    </dgm:pt>
    <dgm:pt modelId="{A033F830-913C-4947-A54D-EB733290FCB2}" type="pres">
      <dgm:prSet presAssocID="{769EC6B1-DDA7-44F8-AF45-67A30CCF07A0}" presName="node" presStyleLbl="node1" presStyleIdx="0" presStyleCnt="9">
        <dgm:presLayoutVars>
          <dgm:bulletEnabled val="1"/>
        </dgm:presLayoutVars>
      </dgm:prSet>
      <dgm:spPr/>
    </dgm:pt>
    <dgm:pt modelId="{7318A811-684C-475E-8AD5-1B8AD2D15CCC}" type="pres">
      <dgm:prSet presAssocID="{1FFFD4CF-B780-4768-837A-84B153825CAE}" presName="sibTrans" presStyleCnt="0"/>
      <dgm:spPr/>
    </dgm:pt>
    <dgm:pt modelId="{5C6A14A7-1126-4385-8563-C5724BFB02B9}" type="pres">
      <dgm:prSet presAssocID="{10A493CF-7ED0-445B-83B4-0C28D74497AF}" presName="node" presStyleLbl="node1" presStyleIdx="1" presStyleCnt="9">
        <dgm:presLayoutVars>
          <dgm:bulletEnabled val="1"/>
        </dgm:presLayoutVars>
      </dgm:prSet>
      <dgm:spPr/>
    </dgm:pt>
    <dgm:pt modelId="{E6407471-ED2D-485C-9CC8-185C2A050C4E}" type="pres">
      <dgm:prSet presAssocID="{27E3B509-7E18-4B4C-8A0B-D2FACC358BB1}" presName="sibTrans" presStyleCnt="0"/>
      <dgm:spPr/>
    </dgm:pt>
    <dgm:pt modelId="{F587572F-37AB-4615-8317-3AB629D7A92C}" type="pres">
      <dgm:prSet presAssocID="{1F3EEB7F-A75B-4846-951B-D6F0FE1CE341}" presName="node" presStyleLbl="node1" presStyleIdx="2" presStyleCnt="9">
        <dgm:presLayoutVars>
          <dgm:bulletEnabled val="1"/>
        </dgm:presLayoutVars>
      </dgm:prSet>
      <dgm:spPr/>
    </dgm:pt>
    <dgm:pt modelId="{6C7EF5A0-2053-4B93-BACE-C90F34C98DA0}" type="pres">
      <dgm:prSet presAssocID="{93223213-6963-40E2-8136-62BF4F067583}" presName="sibTrans" presStyleCnt="0"/>
      <dgm:spPr/>
    </dgm:pt>
    <dgm:pt modelId="{1E6A4FDF-66B0-4CAB-8FF7-27567797BC9C}" type="pres">
      <dgm:prSet presAssocID="{42AAF955-9A32-49B9-96F6-A3999CFCD8EE}" presName="node" presStyleLbl="node1" presStyleIdx="3" presStyleCnt="9">
        <dgm:presLayoutVars>
          <dgm:bulletEnabled val="1"/>
        </dgm:presLayoutVars>
      </dgm:prSet>
      <dgm:spPr/>
    </dgm:pt>
    <dgm:pt modelId="{FE310C3B-AA48-4D70-AC42-3D34F22E83AF}" type="pres">
      <dgm:prSet presAssocID="{0A05DA6F-2CE7-47FB-B3F4-B286E219F844}" presName="sibTrans" presStyleCnt="0"/>
      <dgm:spPr/>
    </dgm:pt>
    <dgm:pt modelId="{EEBE2AAA-6B16-4BC1-96E9-662D169E8FFB}" type="pres">
      <dgm:prSet presAssocID="{1D5FB634-1ACD-4D47-801C-440EAC8E5AD7}" presName="node" presStyleLbl="node1" presStyleIdx="4" presStyleCnt="9">
        <dgm:presLayoutVars>
          <dgm:bulletEnabled val="1"/>
        </dgm:presLayoutVars>
      </dgm:prSet>
      <dgm:spPr/>
    </dgm:pt>
    <dgm:pt modelId="{BCEBFEA6-F196-419D-AB89-D653CD61DD43}" type="pres">
      <dgm:prSet presAssocID="{A0EC1CB7-498A-4EC0-8E7A-E6065D4E6367}" presName="sibTrans" presStyleCnt="0"/>
      <dgm:spPr/>
    </dgm:pt>
    <dgm:pt modelId="{F7DB5E37-D6D1-4F24-9CCB-24EDFB9B2DFF}" type="pres">
      <dgm:prSet presAssocID="{0B00C9B6-123B-483D-9B91-2F652FC67990}" presName="node" presStyleLbl="node1" presStyleIdx="5" presStyleCnt="9" custLinFactNeighborX="580" custLinFactNeighborY="-2197">
        <dgm:presLayoutVars>
          <dgm:bulletEnabled val="1"/>
        </dgm:presLayoutVars>
      </dgm:prSet>
      <dgm:spPr/>
    </dgm:pt>
    <dgm:pt modelId="{C84BA6B1-2B18-404B-8A22-F5F3B64F837D}" type="pres">
      <dgm:prSet presAssocID="{171196D4-41B9-4A66-A464-77CFAD658A2F}" presName="sibTrans" presStyleCnt="0"/>
      <dgm:spPr/>
    </dgm:pt>
    <dgm:pt modelId="{C3B9AA1D-7CB8-475A-A6F9-D868AA52BEA9}" type="pres">
      <dgm:prSet presAssocID="{474D3502-1AFE-416B-AF53-63C911475E31}" presName="node" presStyleLbl="node1" presStyleIdx="6" presStyleCnt="9">
        <dgm:presLayoutVars>
          <dgm:bulletEnabled val="1"/>
        </dgm:presLayoutVars>
      </dgm:prSet>
      <dgm:spPr/>
    </dgm:pt>
    <dgm:pt modelId="{AE6BA42B-C597-4EAD-A93D-4696E2CC6B4B}" type="pres">
      <dgm:prSet presAssocID="{050EB569-104F-42F2-A81F-DD5AE1ACE7B1}" presName="sibTrans" presStyleCnt="0"/>
      <dgm:spPr/>
    </dgm:pt>
    <dgm:pt modelId="{B13C87DB-F8B0-468A-BF02-0016AF6D3F34}" type="pres">
      <dgm:prSet presAssocID="{F5F7677E-291F-48B3-83F5-3C0978BF4E50}" presName="node" presStyleLbl="node1" presStyleIdx="7" presStyleCnt="9">
        <dgm:presLayoutVars>
          <dgm:bulletEnabled val="1"/>
        </dgm:presLayoutVars>
      </dgm:prSet>
      <dgm:spPr/>
    </dgm:pt>
    <dgm:pt modelId="{4B1ED553-2552-4F88-8700-90106C45F784}" type="pres">
      <dgm:prSet presAssocID="{68138739-9082-4265-9D3C-6D17C5CC7D37}" presName="sibTrans" presStyleCnt="0"/>
      <dgm:spPr/>
    </dgm:pt>
    <dgm:pt modelId="{5A1D881D-CCDB-42B8-8379-5311522A9518}" type="pres">
      <dgm:prSet presAssocID="{3BF850D1-AABD-4B6E-B17C-97267F87CD4D}" presName="node" presStyleLbl="node1" presStyleIdx="8" presStyleCnt="9" custLinFactNeighborX="0" custLinFactNeighborY="2216">
        <dgm:presLayoutVars>
          <dgm:bulletEnabled val="1"/>
        </dgm:presLayoutVars>
      </dgm:prSet>
      <dgm:spPr/>
    </dgm:pt>
  </dgm:ptLst>
  <dgm:cxnLst>
    <dgm:cxn modelId="{BEF2880D-F454-4450-9317-0A815AB09F6A}" srcId="{214C424E-44FF-41E7-9900-75D518A48D2C}" destId="{3BF850D1-AABD-4B6E-B17C-97267F87CD4D}" srcOrd="8" destOrd="0" parTransId="{3A7FEF7A-7B1C-4EA2-BA6F-2761D3D308CF}" sibTransId="{4A60B458-3275-4663-A759-B5AD30FB9A62}"/>
    <dgm:cxn modelId="{0DC9F216-488D-4F2C-9225-D6EE7F1FFDCF}" type="presOf" srcId="{474D3502-1AFE-416B-AF53-63C911475E31}" destId="{C3B9AA1D-7CB8-475A-A6F9-D868AA52BEA9}" srcOrd="0" destOrd="0" presId="urn:microsoft.com/office/officeart/2005/8/layout/default"/>
    <dgm:cxn modelId="{B9712449-6708-4B78-9B7F-1AA2A5337D42}" type="presOf" srcId="{214C424E-44FF-41E7-9900-75D518A48D2C}" destId="{0FCE5BC2-736B-40B1-9C6A-7E9D5F48A4A7}" srcOrd="0" destOrd="0" presId="urn:microsoft.com/office/officeart/2005/8/layout/default"/>
    <dgm:cxn modelId="{1D34D669-8F4B-45D4-BC24-C9709B0E3776}" srcId="{214C424E-44FF-41E7-9900-75D518A48D2C}" destId="{1F3EEB7F-A75B-4846-951B-D6F0FE1CE341}" srcOrd="2" destOrd="0" parTransId="{17299F7E-CC64-4C83-84E6-690C513C9862}" sibTransId="{93223213-6963-40E2-8136-62BF4F067583}"/>
    <dgm:cxn modelId="{1C7C534F-B537-40D9-A83C-129493C24D0A}" type="presOf" srcId="{0B00C9B6-123B-483D-9B91-2F652FC67990}" destId="{F7DB5E37-D6D1-4F24-9CCB-24EDFB9B2DFF}" srcOrd="0" destOrd="0" presId="urn:microsoft.com/office/officeart/2005/8/layout/default"/>
    <dgm:cxn modelId="{E2E26272-7736-4A35-8AFF-697ED057AEC2}" type="presOf" srcId="{42AAF955-9A32-49B9-96F6-A3999CFCD8EE}" destId="{1E6A4FDF-66B0-4CAB-8FF7-27567797BC9C}" srcOrd="0" destOrd="0" presId="urn:microsoft.com/office/officeart/2005/8/layout/default"/>
    <dgm:cxn modelId="{D4359976-6024-4F4C-AA86-9C1F2DE027E9}" type="presOf" srcId="{769EC6B1-DDA7-44F8-AF45-67A30CCF07A0}" destId="{A033F830-913C-4947-A54D-EB733290FCB2}" srcOrd="0" destOrd="0" presId="urn:microsoft.com/office/officeart/2005/8/layout/default"/>
    <dgm:cxn modelId="{4378C358-4530-4269-8697-2B04AA362727}" srcId="{214C424E-44FF-41E7-9900-75D518A48D2C}" destId="{42AAF955-9A32-49B9-96F6-A3999CFCD8EE}" srcOrd="3" destOrd="0" parTransId="{3C873888-9A2F-4545-B22E-CC6C695C6A70}" sibTransId="{0A05DA6F-2CE7-47FB-B3F4-B286E219F844}"/>
    <dgm:cxn modelId="{CF8FD07C-1BEA-4C10-8F45-248657194479}" type="presOf" srcId="{1F3EEB7F-A75B-4846-951B-D6F0FE1CE341}" destId="{F587572F-37AB-4615-8317-3AB629D7A92C}" srcOrd="0" destOrd="0" presId="urn:microsoft.com/office/officeart/2005/8/layout/default"/>
    <dgm:cxn modelId="{5B022A83-E388-4A43-BEA5-BF9AFE751F4F}" type="presOf" srcId="{F5F7677E-291F-48B3-83F5-3C0978BF4E50}" destId="{B13C87DB-F8B0-468A-BF02-0016AF6D3F34}" srcOrd="0" destOrd="0" presId="urn:microsoft.com/office/officeart/2005/8/layout/default"/>
    <dgm:cxn modelId="{5BBDEF88-0B9D-4D81-A432-C696B247CD44}" type="presOf" srcId="{1D5FB634-1ACD-4D47-801C-440EAC8E5AD7}" destId="{EEBE2AAA-6B16-4BC1-96E9-662D169E8FFB}" srcOrd="0" destOrd="0" presId="urn:microsoft.com/office/officeart/2005/8/layout/default"/>
    <dgm:cxn modelId="{557848A1-70C7-46D0-AA9C-199B40DD6E72}" type="presOf" srcId="{3BF850D1-AABD-4B6E-B17C-97267F87CD4D}" destId="{5A1D881D-CCDB-42B8-8379-5311522A9518}" srcOrd="0" destOrd="0" presId="urn:microsoft.com/office/officeart/2005/8/layout/default"/>
    <dgm:cxn modelId="{18B340A6-3382-4A2B-AE4F-D1C963E70313}" srcId="{214C424E-44FF-41E7-9900-75D518A48D2C}" destId="{1D5FB634-1ACD-4D47-801C-440EAC8E5AD7}" srcOrd="4" destOrd="0" parTransId="{73B07D89-4015-4E23-85AA-0A717C9A0EE2}" sibTransId="{A0EC1CB7-498A-4EC0-8E7A-E6065D4E6367}"/>
    <dgm:cxn modelId="{7CF611A7-16E1-491D-A1C1-2C3ECEAA229D}" srcId="{214C424E-44FF-41E7-9900-75D518A48D2C}" destId="{10A493CF-7ED0-445B-83B4-0C28D74497AF}" srcOrd="1" destOrd="0" parTransId="{049BE6BE-03F4-4B19-B60A-BF9A9EFAC55D}" sibTransId="{27E3B509-7E18-4B4C-8A0B-D2FACC358BB1}"/>
    <dgm:cxn modelId="{7C6723A8-5B5F-4B64-AC22-DF3047B5E8A8}" type="presOf" srcId="{10A493CF-7ED0-445B-83B4-0C28D74497AF}" destId="{5C6A14A7-1126-4385-8563-C5724BFB02B9}" srcOrd="0" destOrd="0" presId="urn:microsoft.com/office/officeart/2005/8/layout/default"/>
    <dgm:cxn modelId="{ECFA64AC-ED30-4755-9A17-2BB8EB162CD3}" srcId="{214C424E-44FF-41E7-9900-75D518A48D2C}" destId="{769EC6B1-DDA7-44F8-AF45-67A30CCF07A0}" srcOrd="0" destOrd="0" parTransId="{921FF86A-527C-485A-8FA6-AB44D2F0980B}" sibTransId="{1FFFD4CF-B780-4768-837A-84B153825CAE}"/>
    <dgm:cxn modelId="{61310ACA-B1DC-4E97-B10F-96C15E432438}" srcId="{214C424E-44FF-41E7-9900-75D518A48D2C}" destId="{F5F7677E-291F-48B3-83F5-3C0978BF4E50}" srcOrd="7" destOrd="0" parTransId="{5A2810BE-FF96-4758-B27D-AEEF3460ACA0}" sibTransId="{68138739-9082-4265-9D3C-6D17C5CC7D37}"/>
    <dgm:cxn modelId="{3E9AE4E2-0F1D-4F85-80D7-2B733727DB4E}" srcId="{214C424E-44FF-41E7-9900-75D518A48D2C}" destId="{474D3502-1AFE-416B-AF53-63C911475E31}" srcOrd="6" destOrd="0" parTransId="{061B3055-2366-4086-AB8A-B08D04FD111D}" sibTransId="{050EB569-104F-42F2-A81F-DD5AE1ACE7B1}"/>
    <dgm:cxn modelId="{DB5155EF-7A8E-4AEE-B909-3C354D57B4D9}" srcId="{214C424E-44FF-41E7-9900-75D518A48D2C}" destId="{0B00C9B6-123B-483D-9B91-2F652FC67990}" srcOrd="5" destOrd="0" parTransId="{3DFC3CE9-0D44-416D-A790-7F414218F39F}" sibTransId="{171196D4-41B9-4A66-A464-77CFAD658A2F}"/>
    <dgm:cxn modelId="{9FA0D892-BF77-4D6A-8E44-28E249351293}" type="presParOf" srcId="{0FCE5BC2-736B-40B1-9C6A-7E9D5F48A4A7}" destId="{A033F830-913C-4947-A54D-EB733290FCB2}" srcOrd="0" destOrd="0" presId="urn:microsoft.com/office/officeart/2005/8/layout/default"/>
    <dgm:cxn modelId="{0331E585-4F2E-43C1-8149-2766A1DBB9A8}" type="presParOf" srcId="{0FCE5BC2-736B-40B1-9C6A-7E9D5F48A4A7}" destId="{7318A811-684C-475E-8AD5-1B8AD2D15CCC}" srcOrd="1" destOrd="0" presId="urn:microsoft.com/office/officeart/2005/8/layout/default"/>
    <dgm:cxn modelId="{E4B3A801-C181-4385-8C90-6E0F2AF4CD93}" type="presParOf" srcId="{0FCE5BC2-736B-40B1-9C6A-7E9D5F48A4A7}" destId="{5C6A14A7-1126-4385-8563-C5724BFB02B9}" srcOrd="2" destOrd="0" presId="urn:microsoft.com/office/officeart/2005/8/layout/default"/>
    <dgm:cxn modelId="{C95ED83B-2AC5-41A2-9851-2FCA5EC00C73}" type="presParOf" srcId="{0FCE5BC2-736B-40B1-9C6A-7E9D5F48A4A7}" destId="{E6407471-ED2D-485C-9CC8-185C2A050C4E}" srcOrd="3" destOrd="0" presId="urn:microsoft.com/office/officeart/2005/8/layout/default"/>
    <dgm:cxn modelId="{49CBD7A3-8083-4AF9-8A92-B759752B2DB8}" type="presParOf" srcId="{0FCE5BC2-736B-40B1-9C6A-7E9D5F48A4A7}" destId="{F587572F-37AB-4615-8317-3AB629D7A92C}" srcOrd="4" destOrd="0" presId="urn:microsoft.com/office/officeart/2005/8/layout/default"/>
    <dgm:cxn modelId="{DD243B55-E69A-4986-98F7-DD67A81B3152}" type="presParOf" srcId="{0FCE5BC2-736B-40B1-9C6A-7E9D5F48A4A7}" destId="{6C7EF5A0-2053-4B93-BACE-C90F34C98DA0}" srcOrd="5" destOrd="0" presId="urn:microsoft.com/office/officeart/2005/8/layout/default"/>
    <dgm:cxn modelId="{F4470A77-1703-4BFC-BFCA-70FEDA14924E}" type="presParOf" srcId="{0FCE5BC2-736B-40B1-9C6A-7E9D5F48A4A7}" destId="{1E6A4FDF-66B0-4CAB-8FF7-27567797BC9C}" srcOrd="6" destOrd="0" presId="urn:microsoft.com/office/officeart/2005/8/layout/default"/>
    <dgm:cxn modelId="{0DB3A791-D2C6-4AA3-BF8B-2785576B38A7}" type="presParOf" srcId="{0FCE5BC2-736B-40B1-9C6A-7E9D5F48A4A7}" destId="{FE310C3B-AA48-4D70-AC42-3D34F22E83AF}" srcOrd="7" destOrd="0" presId="urn:microsoft.com/office/officeart/2005/8/layout/default"/>
    <dgm:cxn modelId="{2FA8E3D4-5909-4C10-9A93-FEDA33211087}" type="presParOf" srcId="{0FCE5BC2-736B-40B1-9C6A-7E9D5F48A4A7}" destId="{EEBE2AAA-6B16-4BC1-96E9-662D169E8FFB}" srcOrd="8" destOrd="0" presId="urn:microsoft.com/office/officeart/2005/8/layout/default"/>
    <dgm:cxn modelId="{C566E69A-87C1-4A01-9254-044A0DF23EFA}" type="presParOf" srcId="{0FCE5BC2-736B-40B1-9C6A-7E9D5F48A4A7}" destId="{BCEBFEA6-F196-419D-AB89-D653CD61DD43}" srcOrd="9" destOrd="0" presId="urn:microsoft.com/office/officeart/2005/8/layout/default"/>
    <dgm:cxn modelId="{E139AE40-B7BF-4A10-A9D6-270A1DF68FE7}" type="presParOf" srcId="{0FCE5BC2-736B-40B1-9C6A-7E9D5F48A4A7}" destId="{F7DB5E37-D6D1-4F24-9CCB-24EDFB9B2DFF}" srcOrd="10" destOrd="0" presId="urn:microsoft.com/office/officeart/2005/8/layout/default"/>
    <dgm:cxn modelId="{AEBD3AD1-1FB0-4130-8540-47A0A208B6BB}" type="presParOf" srcId="{0FCE5BC2-736B-40B1-9C6A-7E9D5F48A4A7}" destId="{C84BA6B1-2B18-404B-8A22-F5F3B64F837D}" srcOrd="11" destOrd="0" presId="urn:microsoft.com/office/officeart/2005/8/layout/default"/>
    <dgm:cxn modelId="{95ECBC8F-1CE7-4019-A9C3-A8E46EDD8315}" type="presParOf" srcId="{0FCE5BC2-736B-40B1-9C6A-7E9D5F48A4A7}" destId="{C3B9AA1D-7CB8-475A-A6F9-D868AA52BEA9}" srcOrd="12" destOrd="0" presId="urn:microsoft.com/office/officeart/2005/8/layout/default"/>
    <dgm:cxn modelId="{40371922-83BB-4842-9907-6ECE550EBCA8}" type="presParOf" srcId="{0FCE5BC2-736B-40B1-9C6A-7E9D5F48A4A7}" destId="{AE6BA42B-C597-4EAD-A93D-4696E2CC6B4B}" srcOrd="13" destOrd="0" presId="urn:microsoft.com/office/officeart/2005/8/layout/default"/>
    <dgm:cxn modelId="{A15DE2A4-8C2B-469E-8A6D-E859A0FF6BA2}" type="presParOf" srcId="{0FCE5BC2-736B-40B1-9C6A-7E9D5F48A4A7}" destId="{B13C87DB-F8B0-468A-BF02-0016AF6D3F34}" srcOrd="14" destOrd="0" presId="urn:microsoft.com/office/officeart/2005/8/layout/default"/>
    <dgm:cxn modelId="{E977B382-8706-4EC2-97D3-F4FA1CCFEA23}" type="presParOf" srcId="{0FCE5BC2-736B-40B1-9C6A-7E9D5F48A4A7}" destId="{4B1ED553-2552-4F88-8700-90106C45F784}" srcOrd="15" destOrd="0" presId="urn:microsoft.com/office/officeart/2005/8/layout/default"/>
    <dgm:cxn modelId="{B796466F-3A5B-474E-AF31-9A0017DDAC1F}" type="presParOf" srcId="{0FCE5BC2-736B-40B1-9C6A-7E9D5F48A4A7}" destId="{5A1D881D-CCDB-42B8-8379-5311522A951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FA1A0-83AF-4AFF-9D9C-D5F98FA940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46BA84F-F776-45D8-AD43-809ADAE3BA01}">
      <dgm:prSet custT="1"/>
      <dgm:spPr/>
      <dgm:t>
        <a:bodyPr/>
        <a:lstStyle/>
        <a:p>
          <a:r>
            <a:rPr lang="en-US" sz="1800" b="1" dirty="0"/>
            <a:t>Begin early </a:t>
          </a:r>
          <a:r>
            <a:rPr lang="en-US" sz="1800" dirty="0"/>
            <a:t>and plan for sufficient </a:t>
          </a:r>
          <a:r>
            <a:rPr lang="en-US" sz="1800" b="1" dirty="0"/>
            <a:t>time, quiet, and privacy</a:t>
          </a:r>
          <a:endParaRPr lang="en-US" sz="1800" dirty="0"/>
        </a:p>
      </dgm:t>
    </dgm:pt>
    <dgm:pt modelId="{F517FD74-80FC-4A6E-ABBE-9E8141B4F92C}" type="parTrans" cxnId="{C226CCEE-4F58-4136-9ACE-4D466F5A56BE}">
      <dgm:prSet/>
      <dgm:spPr/>
      <dgm:t>
        <a:bodyPr/>
        <a:lstStyle/>
        <a:p>
          <a:endParaRPr lang="en-US"/>
        </a:p>
      </dgm:t>
    </dgm:pt>
    <dgm:pt modelId="{A3174E15-22EF-4ACF-8D2F-2C84FBFDC8A6}" type="sibTrans" cxnId="{C226CCEE-4F58-4136-9ACE-4D466F5A56BE}">
      <dgm:prSet/>
      <dgm:spPr/>
      <dgm:t>
        <a:bodyPr/>
        <a:lstStyle/>
        <a:p>
          <a:endParaRPr lang="en-US"/>
        </a:p>
      </dgm:t>
    </dgm:pt>
    <dgm:pt modelId="{003ECE8C-4466-4F02-853F-EEC076AF2659}">
      <dgm:prSet custT="1"/>
      <dgm:spPr/>
      <dgm:t>
        <a:bodyPr/>
        <a:lstStyle/>
        <a:p>
          <a:r>
            <a:rPr lang="en-US" sz="1800" b="1" dirty="0"/>
            <a:t>Schedule </a:t>
          </a:r>
          <a:r>
            <a:rPr lang="en-US" sz="1800" dirty="0"/>
            <a:t>an ITT meeting for the RPOC well prior to putting anything in writing.</a:t>
          </a:r>
          <a:r>
            <a:rPr lang="en-US" sz="1200" dirty="0"/>
            <a:t>  </a:t>
          </a:r>
        </a:p>
      </dgm:t>
    </dgm:pt>
    <dgm:pt modelId="{7DD4F174-EDEB-4100-92EE-C4F83C0B627E}" type="parTrans" cxnId="{03C6BF46-C524-4DD0-AFA9-1B663A13E253}">
      <dgm:prSet/>
      <dgm:spPr/>
      <dgm:t>
        <a:bodyPr/>
        <a:lstStyle/>
        <a:p>
          <a:endParaRPr lang="en-US"/>
        </a:p>
      </dgm:t>
    </dgm:pt>
    <dgm:pt modelId="{E98AB4AF-5CB1-44F2-89F9-ACA74C2C52B2}" type="sibTrans" cxnId="{03C6BF46-C524-4DD0-AFA9-1B663A13E253}">
      <dgm:prSet/>
      <dgm:spPr/>
      <dgm:t>
        <a:bodyPr/>
        <a:lstStyle/>
        <a:p>
          <a:endParaRPr lang="en-US"/>
        </a:p>
      </dgm:t>
    </dgm:pt>
    <dgm:pt modelId="{D1C99EE2-478A-4D8F-A080-3CCFC57C8FC0}">
      <dgm:prSet custT="1"/>
      <dgm:spPr/>
      <dgm:t>
        <a:bodyPr/>
        <a:lstStyle/>
        <a:p>
          <a:r>
            <a:rPr lang="en-US" sz="1800" dirty="0"/>
            <a:t>Use your </a:t>
          </a:r>
          <a:r>
            <a:rPr lang="en-US" sz="1800" b="1" dirty="0"/>
            <a:t>Listening, Asking, Affirming, Informing </a:t>
          </a:r>
          <a:r>
            <a:rPr lang="en-US" sz="1800" dirty="0"/>
            <a:t>(with PERMISSION) and </a:t>
          </a:r>
          <a:r>
            <a:rPr lang="en-US" sz="1800" b="1" dirty="0"/>
            <a:t>Supporting Autonomy</a:t>
          </a:r>
          <a:r>
            <a:rPr lang="en-US" sz="1800" dirty="0"/>
            <a:t> skills to </a:t>
          </a:r>
          <a:r>
            <a:rPr lang="en-US" sz="1800" b="1" dirty="0"/>
            <a:t>evoke</a:t>
          </a:r>
          <a:r>
            <a:rPr lang="en-US" sz="1800" dirty="0"/>
            <a:t> authentic participation from your client</a:t>
          </a:r>
        </a:p>
      </dgm:t>
    </dgm:pt>
    <dgm:pt modelId="{418A10F5-E2F4-41E2-BED0-0A09E9950DFF}" type="parTrans" cxnId="{8C59E85B-C802-4D97-9DC8-5B47123960C9}">
      <dgm:prSet/>
      <dgm:spPr/>
      <dgm:t>
        <a:bodyPr/>
        <a:lstStyle/>
        <a:p>
          <a:endParaRPr lang="en-US"/>
        </a:p>
      </dgm:t>
    </dgm:pt>
    <dgm:pt modelId="{E4B4FA0B-9F12-41D4-919B-6FB98E264E8E}" type="sibTrans" cxnId="{8C59E85B-C802-4D97-9DC8-5B47123960C9}">
      <dgm:prSet/>
      <dgm:spPr/>
      <dgm:t>
        <a:bodyPr/>
        <a:lstStyle/>
        <a:p>
          <a:endParaRPr lang="en-US"/>
        </a:p>
      </dgm:t>
    </dgm:pt>
    <dgm:pt modelId="{C0467641-77A0-4811-A724-2BAD30A4CB14}">
      <dgm:prSet custT="1"/>
      <dgm:spPr/>
      <dgm:t>
        <a:bodyPr/>
        <a:lstStyle/>
        <a:p>
          <a:r>
            <a:rPr lang="en-US" sz="1800" dirty="0"/>
            <a:t>Use the RPOC event to </a:t>
          </a:r>
          <a:r>
            <a:rPr lang="en-US" sz="1800" b="1" dirty="0"/>
            <a:t>affirm</a:t>
          </a:r>
          <a:r>
            <a:rPr lang="en-US" sz="1800" dirty="0"/>
            <a:t> accomplishments, positive changes, good decisions, and to </a:t>
          </a:r>
          <a:r>
            <a:rPr lang="en-US" sz="1800" b="1" dirty="0"/>
            <a:t>elicit</a:t>
          </a:r>
          <a:r>
            <a:rPr lang="en-US" sz="1800" dirty="0"/>
            <a:t> direction from the client as to what would be </a:t>
          </a:r>
          <a:r>
            <a:rPr lang="en-US" sz="1800" b="1" dirty="0"/>
            <a:t>meaningful</a:t>
          </a:r>
          <a:r>
            <a:rPr lang="en-US" sz="1800" dirty="0"/>
            <a:t> objectives for </a:t>
          </a:r>
          <a:r>
            <a:rPr lang="en-US" sz="1800" b="1" u="sng" dirty="0"/>
            <a:t>them</a:t>
          </a:r>
          <a:endParaRPr lang="en-US" sz="1800" dirty="0"/>
        </a:p>
      </dgm:t>
    </dgm:pt>
    <dgm:pt modelId="{94D7F2EA-1675-4510-8363-77544B8EC969}" type="parTrans" cxnId="{DC8EFE7F-0ACA-42B5-8F02-1E8BDDE6D056}">
      <dgm:prSet/>
      <dgm:spPr/>
      <dgm:t>
        <a:bodyPr/>
        <a:lstStyle/>
        <a:p>
          <a:endParaRPr lang="en-US"/>
        </a:p>
      </dgm:t>
    </dgm:pt>
    <dgm:pt modelId="{E59AAD80-4F99-4ED4-922C-CD5D6F5F67C1}" type="sibTrans" cxnId="{DC8EFE7F-0ACA-42B5-8F02-1E8BDDE6D056}">
      <dgm:prSet/>
      <dgm:spPr/>
      <dgm:t>
        <a:bodyPr/>
        <a:lstStyle/>
        <a:p>
          <a:endParaRPr lang="en-US"/>
        </a:p>
      </dgm:t>
    </dgm:pt>
    <dgm:pt modelId="{8D6D12AF-3D64-4C08-BBCF-67E6E1F5D8B6}">
      <dgm:prSet custT="1"/>
      <dgm:spPr/>
      <dgm:t>
        <a:bodyPr/>
        <a:lstStyle/>
        <a:p>
          <a:r>
            <a:rPr lang="en-US" sz="1300" dirty="0"/>
            <a:t>Make at least two statements asserting your </a:t>
          </a:r>
          <a:r>
            <a:rPr lang="en-US" sz="1300" b="1" dirty="0"/>
            <a:t>SUPPORT</a:t>
          </a:r>
          <a:r>
            <a:rPr lang="en-US" sz="1300" dirty="0"/>
            <a:t> for the client’s </a:t>
          </a:r>
          <a:r>
            <a:rPr lang="en-US" sz="1300" b="1" dirty="0"/>
            <a:t>AUTONOMY</a:t>
          </a:r>
          <a:r>
            <a:rPr lang="en-US" sz="1300" dirty="0"/>
            <a:t>.  E.g.  “I am only the facilitator and note taker.  The Recovery Plan is yours, and it’s important that you set the direction that we’re going to go for the next six months”.  “This process is intended to make </a:t>
          </a:r>
          <a:r>
            <a:rPr lang="en-US" sz="1300" b="1" dirty="0"/>
            <a:t>YOUR</a:t>
          </a:r>
          <a:r>
            <a:rPr lang="en-US" sz="1300" dirty="0"/>
            <a:t> life better in ways that matter to </a:t>
          </a:r>
          <a:r>
            <a:rPr lang="en-US" sz="1300" b="1" dirty="0"/>
            <a:t>you</a:t>
          </a:r>
          <a:r>
            <a:rPr lang="en-US" sz="1300" dirty="0"/>
            <a:t>.  I can’t begin to decide what should be in it without your direction.”  </a:t>
          </a:r>
        </a:p>
      </dgm:t>
    </dgm:pt>
    <dgm:pt modelId="{BA2EE6D7-96AB-42F2-BF63-D9E3CB0E46AC}" type="parTrans" cxnId="{8671B074-A224-482E-A823-4197F5BCA09A}">
      <dgm:prSet/>
      <dgm:spPr/>
      <dgm:t>
        <a:bodyPr/>
        <a:lstStyle/>
        <a:p>
          <a:endParaRPr lang="en-US"/>
        </a:p>
      </dgm:t>
    </dgm:pt>
    <dgm:pt modelId="{AE127EDC-8E7F-4C20-9AF8-6A4EB47D20A4}" type="sibTrans" cxnId="{8671B074-A224-482E-A823-4197F5BCA09A}">
      <dgm:prSet/>
      <dgm:spPr/>
      <dgm:t>
        <a:bodyPr/>
        <a:lstStyle/>
        <a:p>
          <a:endParaRPr lang="en-US"/>
        </a:p>
      </dgm:t>
    </dgm:pt>
    <dgm:pt modelId="{3D81E137-6865-440B-A2F4-E82894EABFA6}" type="pres">
      <dgm:prSet presAssocID="{16FFA1A0-83AF-4AFF-9D9C-D5F98FA94080}" presName="linear" presStyleCnt="0">
        <dgm:presLayoutVars>
          <dgm:animLvl val="lvl"/>
          <dgm:resizeHandles val="exact"/>
        </dgm:presLayoutVars>
      </dgm:prSet>
      <dgm:spPr/>
    </dgm:pt>
    <dgm:pt modelId="{2FF6E706-09B3-444F-A6DE-7FC48E25B107}" type="pres">
      <dgm:prSet presAssocID="{946BA84F-F776-45D8-AD43-809ADAE3BA01}" presName="parentText" presStyleLbl="node1" presStyleIdx="0" presStyleCnt="5" custLinFactNeighborY="-53284">
        <dgm:presLayoutVars>
          <dgm:chMax val="0"/>
          <dgm:bulletEnabled val="1"/>
        </dgm:presLayoutVars>
      </dgm:prSet>
      <dgm:spPr/>
    </dgm:pt>
    <dgm:pt modelId="{9D05F146-DB8F-455C-96DF-836FF8E19AA6}" type="pres">
      <dgm:prSet presAssocID="{A3174E15-22EF-4ACF-8D2F-2C84FBFDC8A6}" presName="spacer" presStyleCnt="0"/>
      <dgm:spPr/>
    </dgm:pt>
    <dgm:pt modelId="{72C47859-9EA3-4B44-AF2F-55765F172D32}" type="pres">
      <dgm:prSet presAssocID="{003ECE8C-4466-4F02-853F-EEC076AF2659}" presName="parentText" presStyleLbl="node1" presStyleIdx="1" presStyleCnt="5" custLinFactNeighborX="-61">
        <dgm:presLayoutVars>
          <dgm:chMax val="0"/>
          <dgm:bulletEnabled val="1"/>
        </dgm:presLayoutVars>
      </dgm:prSet>
      <dgm:spPr/>
    </dgm:pt>
    <dgm:pt modelId="{8EB9E8F3-328F-416A-8F06-E464CEE9AE63}" type="pres">
      <dgm:prSet presAssocID="{E98AB4AF-5CB1-44F2-89F9-ACA74C2C52B2}" presName="spacer" presStyleCnt="0"/>
      <dgm:spPr/>
    </dgm:pt>
    <dgm:pt modelId="{7FA0BE58-81B1-451D-8B77-A8DF844A7A0F}" type="pres">
      <dgm:prSet presAssocID="{D1C99EE2-478A-4D8F-A080-3CCFC57C8FC0}" presName="parentText" presStyleLbl="node1" presStyleIdx="2" presStyleCnt="5">
        <dgm:presLayoutVars>
          <dgm:chMax val="0"/>
          <dgm:bulletEnabled val="1"/>
        </dgm:presLayoutVars>
      </dgm:prSet>
      <dgm:spPr/>
    </dgm:pt>
    <dgm:pt modelId="{B648AA38-DB2E-4822-838D-294BE63BC66D}" type="pres">
      <dgm:prSet presAssocID="{E4B4FA0B-9F12-41D4-919B-6FB98E264E8E}" presName="spacer" presStyleCnt="0"/>
      <dgm:spPr/>
    </dgm:pt>
    <dgm:pt modelId="{CD1553B2-C1B6-4DA0-B440-E29FDD10ECFB}" type="pres">
      <dgm:prSet presAssocID="{C0467641-77A0-4811-A724-2BAD30A4CB14}" presName="parentText" presStyleLbl="node1" presStyleIdx="3" presStyleCnt="5">
        <dgm:presLayoutVars>
          <dgm:chMax val="0"/>
          <dgm:bulletEnabled val="1"/>
        </dgm:presLayoutVars>
      </dgm:prSet>
      <dgm:spPr/>
    </dgm:pt>
    <dgm:pt modelId="{741C926D-95FE-420D-894A-4EC3C8DB6A39}" type="pres">
      <dgm:prSet presAssocID="{E59AAD80-4F99-4ED4-922C-CD5D6F5F67C1}" presName="spacer" presStyleCnt="0"/>
      <dgm:spPr/>
    </dgm:pt>
    <dgm:pt modelId="{03AB0BB4-1E38-4DAF-9E54-B937FA599F62}" type="pres">
      <dgm:prSet presAssocID="{8D6D12AF-3D64-4C08-BBCF-67E6E1F5D8B6}" presName="parentText" presStyleLbl="node1" presStyleIdx="4" presStyleCnt="5" custLinFactY="8263" custLinFactNeighborY="100000">
        <dgm:presLayoutVars>
          <dgm:chMax val="0"/>
          <dgm:bulletEnabled val="1"/>
        </dgm:presLayoutVars>
      </dgm:prSet>
      <dgm:spPr/>
    </dgm:pt>
  </dgm:ptLst>
  <dgm:cxnLst>
    <dgm:cxn modelId="{CCFCF301-3180-4737-85FC-FE72EF8822E6}" type="presOf" srcId="{16FFA1A0-83AF-4AFF-9D9C-D5F98FA94080}" destId="{3D81E137-6865-440B-A2F4-E82894EABFA6}" srcOrd="0" destOrd="0" presId="urn:microsoft.com/office/officeart/2005/8/layout/vList2"/>
    <dgm:cxn modelId="{8C59E85B-C802-4D97-9DC8-5B47123960C9}" srcId="{16FFA1A0-83AF-4AFF-9D9C-D5F98FA94080}" destId="{D1C99EE2-478A-4D8F-A080-3CCFC57C8FC0}" srcOrd="2" destOrd="0" parTransId="{418A10F5-E2F4-41E2-BED0-0A09E9950DFF}" sibTransId="{E4B4FA0B-9F12-41D4-919B-6FB98E264E8E}"/>
    <dgm:cxn modelId="{03C6BF46-C524-4DD0-AFA9-1B663A13E253}" srcId="{16FFA1A0-83AF-4AFF-9D9C-D5F98FA94080}" destId="{003ECE8C-4466-4F02-853F-EEC076AF2659}" srcOrd="1" destOrd="0" parTransId="{7DD4F174-EDEB-4100-92EE-C4F83C0B627E}" sibTransId="{E98AB4AF-5CB1-44F2-89F9-ACA74C2C52B2}"/>
    <dgm:cxn modelId="{C78D5D6A-0DDA-4356-8AC7-454CCA8A1F9A}" type="presOf" srcId="{8D6D12AF-3D64-4C08-BBCF-67E6E1F5D8B6}" destId="{03AB0BB4-1E38-4DAF-9E54-B937FA599F62}" srcOrd="0" destOrd="0" presId="urn:microsoft.com/office/officeart/2005/8/layout/vList2"/>
    <dgm:cxn modelId="{8671B074-A224-482E-A823-4197F5BCA09A}" srcId="{16FFA1A0-83AF-4AFF-9D9C-D5F98FA94080}" destId="{8D6D12AF-3D64-4C08-BBCF-67E6E1F5D8B6}" srcOrd="4" destOrd="0" parTransId="{BA2EE6D7-96AB-42F2-BF63-D9E3CB0E46AC}" sibTransId="{AE127EDC-8E7F-4C20-9AF8-6A4EB47D20A4}"/>
    <dgm:cxn modelId="{DB791178-0CC2-4CA2-B0D0-ECD83A0ED304}" type="presOf" srcId="{C0467641-77A0-4811-A724-2BAD30A4CB14}" destId="{CD1553B2-C1B6-4DA0-B440-E29FDD10ECFB}" srcOrd="0" destOrd="0" presId="urn:microsoft.com/office/officeart/2005/8/layout/vList2"/>
    <dgm:cxn modelId="{DC8EFE7F-0ACA-42B5-8F02-1E8BDDE6D056}" srcId="{16FFA1A0-83AF-4AFF-9D9C-D5F98FA94080}" destId="{C0467641-77A0-4811-A724-2BAD30A4CB14}" srcOrd="3" destOrd="0" parTransId="{94D7F2EA-1675-4510-8363-77544B8EC969}" sibTransId="{E59AAD80-4F99-4ED4-922C-CD5D6F5F67C1}"/>
    <dgm:cxn modelId="{37F6B398-CCFC-463D-8A25-5C299B43355B}" type="presOf" srcId="{003ECE8C-4466-4F02-853F-EEC076AF2659}" destId="{72C47859-9EA3-4B44-AF2F-55765F172D32}" srcOrd="0" destOrd="0" presId="urn:microsoft.com/office/officeart/2005/8/layout/vList2"/>
    <dgm:cxn modelId="{C4D9A1CF-B403-400C-8CBA-91A55BDD5DFD}" type="presOf" srcId="{946BA84F-F776-45D8-AD43-809ADAE3BA01}" destId="{2FF6E706-09B3-444F-A6DE-7FC48E25B107}" srcOrd="0" destOrd="0" presId="urn:microsoft.com/office/officeart/2005/8/layout/vList2"/>
    <dgm:cxn modelId="{5C16F7D4-4CE1-4D7D-B4E9-B8785C31B9A4}" type="presOf" srcId="{D1C99EE2-478A-4D8F-A080-3CCFC57C8FC0}" destId="{7FA0BE58-81B1-451D-8B77-A8DF844A7A0F}" srcOrd="0" destOrd="0" presId="urn:microsoft.com/office/officeart/2005/8/layout/vList2"/>
    <dgm:cxn modelId="{C226CCEE-4F58-4136-9ACE-4D466F5A56BE}" srcId="{16FFA1A0-83AF-4AFF-9D9C-D5F98FA94080}" destId="{946BA84F-F776-45D8-AD43-809ADAE3BA01}" srcOrd="0" destOrd="0" parTransId="{F517FD74-80FC-4A6E-ABBE-9E8141B4F92C}" sibTransId="{A3174E15-22EF-4ACF-8D2F-2C84FBFDC8A6}"/>
    <dgm:cxn modelId="{19F8CA2C-D236-4305-9711-58ED284C1C4D}" type="presParOf" srcId="{3D81E137-6865-440B-A2F4-E82894EABFA6}" destId="{2FF6E706-09B3-444F-A6DE-7FC48E25B107}" srcOrd="0" destOrd="0" presId="urn:microsoft.com/office/officeart/2005/8/layout/vList2"/>
    <dgm:cxn modelId="{09B30B37-ED2A-43CE-ACDE-4EA37A50BDBD}" type="presParOf" srcId="{3D81E137-6865-440B-A2F4-E82894EABFA6}" destId="{9D05F146-DB8F-455C-96DF-836FF8E19AA6}" srcOrd="1" destOrd="0" presId="urn:microsoft.com/office/officeart/2005/8/layout/vList2"/>
    <dgm:cxn modelId="{7F997E15-D148-4415-A6E6-7507EEF97C86}" type="presParOf" srcId="{3D81E137-6865-440B-A2F4-E82894EABFA6}" destId="{72C47859-9EA3-4B44-AF2F-55765F172D32}" srcOrd="2" destOrd="0" presId="urn:microsoft.com/office/officeart/2005/8/layout/vList2"/>
    <dgm:cxn modelId="{627576C4-41EA-4C1F-A17A-5A87053E6F6A}" type="presParOf" srcId="{3D81E137-6865-440B-A2F4-E82894EABFA6}" destId="{8EB9E8F3-328F-416A-8F06-E464CEE9AE63}" srcOrd="3" destOrd="0" presId="urn:microsoft.com/office/officeart/2005/8/layout/vList2"/>
    <dgm:cxn modelId="{A8F0CC4F-F76A-4490-A7BE-4E7FF4AE3574}" type="presParOf" srcId="{3D81E137-6865-440B-A2F4-E82894EABFA6}" destId="{7FA0BE58-81B1-451D-8B77-A8DF844A7A0F}" srcOrd="4" destOrd="0" presId="urn:microsoft.com/office/officeart/2005/8/layout/vList2"/>
    <dgm:cxn modelId="{D94F7058-5D07-4696-BC9D-BB8339953B31}" type="presParOf" srcId="{3D81E137-6865-440B-A2F4-E82894EABFA6}" destId="{B648AA38-DB2E-4822-838D-294BE63BC66D}" srcOrd="5" destOrd="0" presId="urn:microsoft.com/office/officeart/2005/8/layout/vList2"/>
    <dgm:cxn modelId="{40EA0C59-F9ED-4EEB-9DD0-924484D48052}" type="presParOf" srcId="{3D81E137-6865-440B-A2F4-E82894EABFA6}" destId="{CD1553B2-C1B6-4DA0-B440-E29FDD10ECFB}" srcOrd="6" destOrd="0" presId="urn:microsoft.com/office/officeart/2005/8/layout/vList2"/>
    <dgm:cxn modelId="{E84608BC-D866-4D16-802D-3BA418341881}" type="presParOf" srcId="{3D81E137-6865-440B-A2F4-E82894EABFA6}" destId="{741C926D-95FE-420D-894A-4EC3C8DB6A39}" srcOrd="7" destOrd="0" presId="urn:microsoft.com/office/officeart/2005/8/layout/vList2"/>
    <dgm:cxn modelId="{FC2F8154-0C95-4249-B94C-A8365C9F4737}" type="presParOf" srcId="{3D81E137-6865-440B-A2F4-E82894EABFA6}" destId="{03AB0BB4-1E38-4DAF-9E54-B937FA599F6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3F830-913C-4947-A54D-EB733290FCB2}">
      <dsp:nvSpPr>
        <dsp:cNvPr id="0" name=""/>
        <dsp:cNvSpPr/>
      </dsp:nvSpPr>
      <dsp:spPr>
        <a:xfrm>
          <a:off x="0" y="934155"/>
          <a:ext cx="1623307" cy="973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a:t>Strengths</a:t>
          </a:r>
          <a:endParaRPr lang="en-US" sz="1900" kern="1200"/>
        </a:p>
      </dsp:txBody>
      <dsp:txXfrm>
        <a:off x="0" y="934155"/>
        <a:ext cx="1623307" cy="973984"/>
      </dsp:txXfrm>
    </dsp:sp>
    <dsp:sp modelId="{5C6A14A7-1126-4385-8563-C5724BFB02B9}">
      <dsp:nvSpPr>
        <dsp:cNvPr id="0" name=""/>
        <dsp:cNvSpPr/>
      </dsp:nvSpPr>
      <dsp:spPr>
        <a:xfrm>
          <a:off x="1785638" y="934155"/>
          <a:ext cx="1623307" cy="9739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dirty="0"/>
            <a:t>Barriers</a:t>
          </a:r>
          <a:endParaRPr lang="en-US" sz="1900" kern="1200" dirty="0"/>
        </a:p>
      </dsp:txBody>
      <dsp:txXfrm>
        <a:off x="1785638" y="934155"/>
        <a:ext cx="1623307" cy="973984"/>
      </dsp:txXfrm>
    </dsp:sp>
    <dsp:sp modelId="{F587572F-37AB-4615-8317-3AB629D7A92C}">
      <dsp:nvSpPr>
        <dsp:cNvPr id="0" name=""/>
        <dsp:cNvSpPr/>
      </dsp:nvSpPr>
      <dsp:spPr>
        <a:xfrm>
          <a:off x="3571276" y="934155"/>
          <a:ext cx="1623307" cy="9739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Discharge Planning</a:t>
          </a:r>
        </a:p>
      </dsp:txBody>
      <dsp:txXfrm>
        <a:off x="3571276" y="934155"/>
        <a:ext cx="1623307" cy="973984"/>
      </dsp:txXfrm>
    </dsp:sp>
    <dsp:sp modelId="{1E6A4FDF-66B0-4CAB-8FF7-27567797BC9C}">
      <dsp:nvSpPr>
        <dsp:cNvPr id="0" name=""/>
        <dsp:cNvSpPr/>
      </dsp:nvSpPr>
      <dsp:spPr>
        <a:xfrm>
          <a:off x="0" y="2070470"/>
          <a:ext cx="1623307" cy="9739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Life Vision</a:t>
          </a:r>
        </a:p>
      </dsp:txBody>
      <dsp:txXfrm>
        <a:off x="0" y="2070470"/>
        <a:ext cx="1623307" cy="973984"/>
      </dsp:txXfrm>
    </dsp:sp>
    <dsp:sp modelId="{EEBE2AAA-6B16-4BC1-96E9-662D169E8FFB}">
      <dsp:nvSpPr>
        <dsp:cNvPr id="0" name=""/>
        <dsp:cNvSpPr/>
      </dsp:nvSpPr>
      <dsp:spPr>
        <a:xfrm>
          <a:off x="1785638" y="2070470"/>
          <a:ext cx="1623307" cy="9739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Discharge Criteria</a:t>
          </a:r>
        </a:p>
      </dsp:txBody>
      <dsp:txXfrm>
        <a:off x="1785638" y="2070470"/>
        <a:ext cx="1623307" cy="973984"/>
      </dsp:txXfrm>
    </dsp:sp>
    <dsp:sp modelId="{F7DB5E37-D6D1-4F24-9CCB-24EDFB9B2DFF}">
      <dsp:nvSpPr>
        <dsp:cNvPr id="0" name=""/>
        <dsp:cNvSpPr/>
      </dsp:nvSpPr>
      <dsp:spPr>
        <a:xfrm>
          <a:off x="3571276" y="2049072"/>
          <a:ext cx="1623307" cy="973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Comments</a:t>
          </a:r>
        </a:p>
      </dsp:txBody>
      <dsp:txXfrm>
        <a:off x="3571276" y="2049072"/>
        <a:ext cx="1623307" cy="973984"/>
      </dsp:txXfrm>
    </dsp:sp>
    <dsp:sp modelId="{C3B9AA1D-7CB8-475A-A6F9-D868AA52BEA9}">
      <dsp:nvSpPr>
        <dsp:cNvPr id="0" name=""/>
        <dsp:cNvSpPr/>
      </dsp:nvSpPr>
      <dsp:spPr>
        <a:xfrm>
          <a:off x="0" y="3206786"/>
          <a:ext cx="1623307" cy="9739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Goals</a:t>
          </a:r>
        </a:p>
      </dsp:txBody>
      <dsp:txXfrm>
        <a:off x="0" y="3206786"/>
        <a:ext cx="1623307" cy="973984"/>
      </dsp:txXfrm>
    </dsp:sp>
    <dsp:sp modelId="{B13C87DB-F8B0-468A-BF02-0016AF6D3F34}">
      <dsp:nvSpPr>
        <dsp:cNvPr id="0" name=""/>
        <dsp:cNvSpPr/>
      </dsp:nvSpPr>
      <dsp:spPr>
        <a:xfrm>
          <a:off x="1785638" y="3206786"/>
          <a:ext cx="1623307" cy="9739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Objectives</a:t>
          </a:r>
        </a:p>
      </dsp:txBody>
      <dsp:txXfrm>
        <a:off x="1785638" y="3206786"/>
        <a:ext cx="1623307" cy="973984"/>
      </dsp:txXfrm>
    </dsp:sp>
    <dsp:sp modelId="{5A1D881D-CCDB-42B8-8379-5311522A9518}">
      <dsp:nvSpPr>
        <dsp:cNvPr id="0" name=""/>
        <dsp:cNvSpPr/>
      </dsp:nvSpPr>
      <dsp:spPr>
        <a:xfrm>
          <a:off x="3571276" y="3228369"/>
          <a:ext cx="1623307" cy="9739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Interventions</a:t>
          </a:r>
        </a:p>
      </dsp:txBody>
      <dsp:txXfrm>
        <a:off x="3571276" y="3228369"/>
        <a:ext cx="1623307" cy="973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6E706-09B3-444F-A6DE-7FC48E25B107}">
      <dsp:nvSpPr>
        <dsp:cNvPr id="0" name=""/>
        <dsp:cNvSpPr/>
      </dsp:nvSpPr>
      <dsp:spPr>
        <a:xfrm>
          <a:off x="0" y="0"/>
          <a:ext cx="6400401" cy="10661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Begin early </a:t>
          </a:r>
          <a:r>
            <a:rPr lang="en-US" sz="1800" kern="1200" dirty="0"/>
            <a:t>and plan for sufficient </a:t>
          </a:r>
          <a:r>
            <a:rPr lang="en-US" sz="1800" b="1" kern="1200" dirty="0"/>
            <a:t>time, quiet, and privacy</a:t>
          </a:r>
          <a:endParaRPr lang="en-US" sz="1800" kern="1200" dirty="0"/>
        </a:p>
      </dsp:txBody>
      <dsp:txXfrm>
        <a:off x="52046" y="52046"/>
        <a:ext cx="6296309" cy="962074"/>
      </dsp:txXfrm>
    </dsp:sp>
    <dsp:sp modelId="{72C47859-9EA3-4B44-AF2F-55765F172D32}">
      <dsp:nvSpPr>
        <dsp:cNvPr id="0" name=""/>
        <dsp:cNvSpPr/>
      </dsp:nvSpPr>
      <dsp:spPr>
        <a:xfrm>
          <a:off x="0" y="1081453"/>
          <a:ext cx="6400401" cy="1066166"/>
        </a:xfrm>
        <a:prstGeom prst="roundRect">
          <a:avLst/>
        </a:prstGeom>
        <a:solidFill>
          <a:schemeClr val="accent2">
            <a:hueOff val="5024217"/>
            <a:satOff val="-19"/>
            <a:lumOff val="17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Schedule </a:t>
          </a:r>
          <a:r>
            <a:rPr lang="en-US" sz="1800" kern="1200" dirty="0"/>
            <a:t>an ITT meeting for the RPOC well prior to putting anything in writing.</a:t>
          </a:r>
          <a:r>
            <a:rPr lang="en-US" sz="1200" kern="1200" dirty="0"/>
            <a:t>  </a:t>
          </a:r>
        </a:p>
      </dsp:txBody>
      <dsp:txXfrm>
        <a:off x="52046" y="1133499"/>
        <a:ext cx="6296309" cy="962074"/>
      </dsp:txXfrm>
    </dsp:sp>
    <dsp:sp modelId="{7FA0BE58-81B1-451D-8B77-A8DF844A7A0F}">
      <dsp:nvSpPr>
        <dsp:cNvPr id="0" name=""/>
        <dsp:cNvSpPr/>
      </dsp:nvSpPr>
      <dsp:spPr>
        <a:xfrm>
          <a:off x="0" y="2161415"/>
          <a:ext cx="6400401" cy="1066166"/>
        </a:xfrm>
        <a:prstGeom prst="roundRect">
          <a:avLst/>
        </a:prstGeom>
        <a:solidFill>
          <a:schemeClr val="accent2">
            <a:hueOff val="10048434"/>
            <a:satOff val="-37"/>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Use your </a:t>
          </a:r>
          <a:r>
            <a:rPr lang="en-US" sz="1800" b="1" kern="1200" dirty="0"/>
            <a:t>Listening, Asking, Affirming, Informing </a:t>
          </a:r>
          <a:r>
            <a:rPr lang="en-US" sz="1800" kern="1200" dirty="0"/>
            <a:t>(with PERMISSION) and </a:t>
          </a:r>
          <a:r>
            <a:rPr lang="en-US" sz="1800" b="1" kern="1200" dirty="0"/>
            <a:t>Supporting Autonomy</a:t>
          </a:r>
          <a:r>
            <a:rPr lang="en-US" sz="1800" kern="1200" dirty="0"/>
            <a:t> skills to </a:t>
          </a:r>
          <a:r>
            <a:rPr lang="en-US" sz="1800" b="1" kern="1200" dirty="0"/>
            <a:t>evoke</a:t>
          </a:r>
          <a:r>
            <a:rPr lang="en-US" sz="1800" kern="1200" dirty="0"/>
            <a:t> authentic participation from your client</a:t>
          </a:r>
        </a:p>
      </dsp:txBody>
      <dsp:txXfrm>
        <a:off x="52046" y="2213461"/>
        <a:ext cx="6296309" cy="962074"/>
      </dsp:txXfrm>
    </dsp:sp>
    <dsp:sp modelId="{CD1553B2-C1B6-4DA0-B440-E29FDD10ECFB}">
      <dsp:nvSpPr>
        <dsp:cNvPr id="0" name=""/>
        <dsp:cNvSpPr/>
      </dsp:nvSpPr>
      <dsp:spPr>
        <a:xfrm>
          <a:off x="0" y="3241377"/>
          <a:ext cx="6400401" cy="1066166"/>
        </a:xfrm>
        <a:prstGeom prst="roundRect">
          <a:avLst/>
        </a:prstGeom>
        <a:solidFill>
          <a:schemeClr val="accent2">
            <a:hueOff val="15072652"/>
            <a:satOff val="-56"/>
            <a:lumOff val="51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Use the RPOC event to </a:t>
          </a:r>
          <a:r>
            <a:rPr lang="en-US" sz="1800" b="1" kern="1200" dirty="0"/>
            <a:t>affirm</a:t>
          </a:r>
          <a:r>
            <a:rPr lang="en-US" sz="1800" kern="1200" dirty="0"/>
            <a:t> accomplishments, positive changes, good decisions, and to </a:t>
          </a:r>
          <a:r>
            <a:rPr lang="en-US" sz="1800" b="1" kern="1200" dirty="0"/>
            <a:t>elicit</a:t>
          </a:r>
          <a:r>
            <a:rPr lang="en-US" sz="1800" kern="1200" dirty="0"/>
            <a:t> direction from the client as to what would be </a:t>
          </a:r>
          <a:r>
            <a:rPr lang="en-US" sz="1800" b="1" kern="1200" dirty="0"/>
            <a:t>meaningful</a:t>
          </a:r>
          <a:r>
            <a:rPr lang="en-US" sz="1800" kern="1200" dirty="0"/>
            <a:t> objectives for </a:t>
          </a:r>
          <a:r>
            <a:rPr lang="en-US" sz="1800" b="1" u="sng" kern="1200" dirty="0"/>
            <a:t>them</a:t>
          </a:r>
          <a:endParaRPr lang="en-US" sz="1800" kern="1200" dirty="0"/>
        </a:p>
      </dsp:txBody>
      <dsp:txXfrm>
        <a:off x="52046" y="3293423"/>
        <a:ext cx="6296309" cy="962074"/>
      </dsp:txXfrm>
    </dsp:sp>
    <dsp:sp modelId="{03AB0BB4-1E38-4DAF-9E54-B937FA599F62}">
      <dsp:nvSpPr>
        <dsp:cNvPr id="0" name=""/>
        <dsp:cNvSpPr/>
      </dsp:nvSpPr>
      <dsp:spPr>
        <a:xfrm>
          <a:off x="0" y="4322830"/>
          <a:ext cx="6400401" cy="1066166"/>
        </a:xfrm>
        <a:prstGeom prst="roundRect">
          <a:avLst/>
        </a:prstGeom>
        <a:solidFill>
          <a:schemeClr val="accent2">
            <a:hueOff val="20096869"/>
            <a:satOff val="-74"/>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Make at least two statements asserting your </a:t>
          </a:r>
          <a:r>
            <a:rPr lang="en-US" sz="1300" b="1" kern="1200" dirty="0"/>
            <a:t>SUPPORT</a:t>
          </a:r>
          <a:r>
            <a:rPr lang="en-US" sz="1300" kern="1200" dirty="0"/>
            <a:t> for the client’s </a:t>
          </a:r>
          <a:r>
            <a:rPr lang="en-US" sz="1300" b="1" kern="1200" dirty="0"/>
            <a:t>AUTONOMY</a:t>
          </a:r>
          <a:r>
            <a:rPr lang="en-US" sz="1300" kern="1200" dirty="0"/>
            <a:t>.  E.g.  “I am only the facilitator and note taker.  The Recovery Plan is yours, and it’s important that you set the direction that we’re going to go for the next six months”.  “This process is intended to make </a:t>
          </a:r>
          <a:r>
            <a:rPr lang="en-US" sz="1300" b="1" kern="1200" dirty="0"/>
            <a:t>YOUR</a:t>
          </a:r>
          <a:r>
            <a:rPr lang="en-US" sz="1300" kern="1200" dirty="0"/>
            <a:t> life better in ways that matter to </a:t>
          </a:r>
          <a:r>
            <a:rPr lang="en-US" sz="1300" b="1" kern="1200" dirty="0"/>
            <a:t>you</a:t>
          </a:r>
          <a:r>
            <a:rPr lang="en-US" sz="1300" kern="1200" dirty="0"/>
            <a:t>.  I can’t begin to decide what should be in it without your direction.”  </a:t>
          </a:r>
        </a:p>
      </dsp:txBody>
      <dsp:txXfrm>
        <a:off x="52046" y="4374876"/>
        <a:ext cx="6296309" cy="96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10/26/2021</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0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10/26/2021</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81525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10/26/2021</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3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10/26/2021</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58209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10/26/2021</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31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10/26/2021</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27022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10/26/2021</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711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10/26/2021</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98556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10/26/2021</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09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10/26/2021</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93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10/26/2021</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62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10/26/2021</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361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A7290-6A97-4E10-B99A-8151BA5D38C2}"/>
              </a:ext>
            </a:extLst>
          </p:cNvPr>
          <p:cNvPicPr>
            <a:picLocks noChangeAspect="1"/>
          </p:cNvPicPr>
          <p:nvPr/>
        </p:nvPicPr>
        <p:blipFill rotWithShape="1">
          <a:blip r:embed="rId2"/>
          <a:srcRect t="12586" b="21538"/>
          <a:stretch/>
        </p:blipFill>
        <p:spPr>
          <a:xfrm>
            <a:off x="-25759" y="2842211"/>
            <a:ext cx="6095999" cy="4015788"/>
          </a:xfrm>
          <a:prstGeom prst="rect">
            <a:avLst/>
          </a:prstGeom>
        </p:spPr>
      </p:pic>
      <p:sp>
        <p:nvSpPr>
          <p:cNvPr id="2" name="Title 1">
            <a:extLst>
              <a:ext uri="{FF2B5EF4-FFF2-40B4-BE49-F238E27FC236}">
                <a16:creationId xmlns:a16="http://schemas.microsoft.com/office/drawing/2014/main" id="{39ECD8E9-2D5F-42FD-B26D-6B84E31E3E59}"/>
              </a:ext>
            </a:extLst>
          </p:cNvPr>
          <p:cNvSpPr>
            <a:spLocks noGrp="1"/>
          </p:cNvSpPr>
          <p:nvPr>
            <p:ph type="ctrTitle"/>
          </p:nvPr>
        </p:nvSpPr>
        <p:spPr>
          <a:xfrm>
            <a:off x="6724650" y="2555425"/>
            <a:ext cx="4552950" cy="4037398"/>
          </a:xfrm>
        </p:spPr>
        <p:txBody>
          <a:bodyPr anchor="ctr">
            <a:normAutofit fontScale="90000"/>
          </a:bodyPr>
          <a:lstStyle/>
          <a:p>
            <a:pPr>
              <a:lnSpc>
                <a:spcPct val="90000"/>
              </a:lnSpc>
            </a:pPr>
            <a:br>
              <a:rPr lang="en-US" sz="1200" b="0" i="0" dirty="0">
                <a:effectLst/>
                <a:latin typeface="Elephant" panose="02020904090505020303" pitchFamily="18" charset="0"/>
              </a:rPr>
            </a:br>
            <a:br>
              <a:rPr lang="en-US" sz="1200" b="0" i="0" dirty="0">
                <a:effectLst/>
                <a:latin typeface="Lato" panose="020F0502020204030203" pitchFamily="34" charset="0"/>
              </a:rPr>
            </a:br>
            <a:br>
              <a:rPr lang="en-US" sz="1200" b="0" i="0" dirty="0">
                <a:effectLst/>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br>
              <a:rPr lang="en-US" sz="1200" dirty="0">
                <a:latin typeface="Lato" panose="020F0502020204030203" pitchFamily="34" charset="0"/>
              </a:rPr>
            </a:br>
            <a:r>
              <a:rPr lang="en-US" sz="1200" b="0" i="0" dirty="0">
                <a:effectLst/>
                <a:latin typeface="Lato" panose="020F0502020204030203" pitchFamily="34" charset="0"/>
              </a:rPr>
              <a:t>“</a:t>
            </a:r>
            <a:r>
              <a:rPr lang="en-US" sz="1400" b="0" i="0" dirty="0">
                <a:effectLst/>
                <a:latin typeface="Lato" panose="020F0502020204030203" pitchFamily="34" charset="0"/>
              </a:rPr>
              <a:t>Completion of our Person-Centered Planning (PCP) online training is the first step in learning this way of working. Developing a skillful Person-Centered Planning practice with integration into daily work requires ongoing learning, supervision, direct observation of practice, and performance-based feedback.”</a:t>
            </a:r>
            <a:br>
              <a:rPr lang="en-US" sz="1200" b="0" i="0" dirty="0">
                <a:effectLst/>
                <a:latin typeface="Lato" panose="020F0502020204030203" pitchFamily="34" charset="0"/>
              </a:rPr>
            </a:br>
            <a:br>
              <a:rPr lang="en-US" sz="1200" b="0" i="0" dirty="0">
                <a:effectLst/>
                <a:latin typeface="Lato" panose="020F0502020204030203" pitchFamily="34" charset="0"/>
              </a:rPr>
            </a:br>
            <a:r>
              <a:rPr lang="en-US" sz="1200" b="0" i="0" dirty="0">
                <a:effectLst/>
                <a:latin typeface="Lato" panose="020F0502020204030203" pitchFamily="34" charset="0"/>
              </a:rPr>
              <a:t>“</a:t>
            </a:r>
            <a:r>
              <a:rPr lang="en-US" sz="1400" dirty="0">
                <a:latin typeface="Lato" panose="020F0502020204030203" pitchFamily="34" charset="0"/>
              </a:rPr>
              <a:t>Learning</a:t>
            </a:r>
            <a:r>
              <a:rPr lang="en-US" sz="1400" b="0" i="0" dirty="0">
                <a:effectLst/>
                <a:latin typeface="Lato" panose="020F0502020204030203" pitchFamily="34" charset="0"/>
              </a:rPr>
              <a:t> objectives</a:t>
            </a:r>
            <a:br>
              <a:rPr lang="en-US" sz="1400" b="0" i="0" dirty="0">
                <a:effectLst/>
                <a:latin typeface="Lato" panose="020F0502020204030203" pitchFamily="34" charset="0"/>
              </a:rPr>
            </a:br>
            <a:br>
              <a:rPr lang="en-US" sz="1400" b="0" i="0" dirty="0">
                <a:effectLst/>
                <a:latin typeface="Lato" panose="020F0502020204030203" pitchFamily="34" charset="0"/>
              </a:rPr>
            </a:br>
            <a:r>
              <a:rPr lang="en-US" sz="1400" b="0" i="0" dirty="0">
                <a:effectLst/>
                <a:latin typeface="Lato" panose="020F0502020204030203" pitchFamily="34" charset="0"/>
              </a:rPr>
              <a:t>Describe the 3Ps of the Person-Centered Planning model.</a:t>
            </a:r>
            <a:br>
              <a:rPr lang="en-US" sz="1400" b="0" i="0" dirty="0">
                <a:effectLst/>
                <a:latin typeface="Lato" panose="020F0502020204030203" pitchFamily="34" charset="0"/>
              </a:rPr>
            </a:br>
            <a:r>
              <a:rPr lang="en-US" sz="1400" b="0" i="0" dirty="0">
                <a:effectLst/>
                <a:latin typeface="Lato" panose="020F0502020204030203" pitchFamily="34" charset="0"/>
              </a:rPr>
              <a:t>Identify the four elements of the Person-Centered Planning philosophy.  </a:t>
            </a:r>
            <a:r>
              <a:rPr lang="en-US" sz="1400" b="1" i="0" u="sng" dirty="0">
                <a:effectLst/>
                <a:latin typeface="Lato" panose="020F0502020204030203" pitchFamily="34" charset="0"/>
              </a:rPr>
              <a:t>(Philosophy, Process, Product)</a:t>
            </a:r>
            <a:br>
              <a:rPr lang="en-US" sz="1400" b="0" i="0" dirty="0">
                <a:effectLst/>
                <a:latin typeface="Lato" panose="020F0502020204030203" pitchFamily="34" charset="0"/>
              </a:rPr>
            </a:br>
            <a:r>
              <a:rPr lang="en-US" sz="1400" b="0" i="0" dirty="0">
                <a:effectLst/>
                <a:latin typeface="Lato" panose="020F0502020204030203" pitchFamily="34" charset="0"/>
              </a:rPr>
              <a:t>Identify the five elements of the Person-Centered Planning process.</a:t>
            </a:r>
            <a:br>
              <a:rPr lang="en-US" sz="1400" b="0" i="0" dirty="0">
                <a:effectLst/>
                <a:latin typeface="Lato" panose="020F0502020204030203" pitchFamily="34" charset="0"/>
              </a:rPr>
            </a:br>
            <a:r>
              <a:rPr lang="en-US" sz="1400" b="0" i="0" dirty="0">
                <a:effectLst/>
                <a:latin typeface="Lato" panose="020F0502020204030203" pitchFamily="34" charset="0"/>
              </a:rPr>
              <a:t>Identify the three elements of the Person-Centered Planning product.</a:t>
            </a:r>
            <a:br>
              <a:rPr lang="en-US" sz="1400" b="0" i="0" dirty="0">
                <a:effectLst/>
                <a:latin typeface="Lato" panose="020F0502020204030203" pitchFamily="34" charset="0"/>
              </a:rPr>
            </a:br>
            <a:r>
              <a:rPr lang="en-US" sz="1400" b="0" i="0" dirty="0">
                <a:effectLst/>
                <a:latin typeface="Lato" panose="020F0502020204030203" pitchFamily="34" charset="0"/>
              </a:rPr>
              <a:t>Define the five essential person-centered Skills that make up Person-Centered Planning.”</a:t>
            </a:r>
            <a:br>
              <a:rPr lang="en-US" sz="1200" b="0" i="0" dirty="0">
                <a:effectLst/>
                <a:latin typeface="Lato" panose="020F0502020204030203" pitchFamily="34" charset="0"/>
              </a:rPr>
            </a:br>
            <a:br>
              <a:rPr lang="en-US" sz="1200" b="0" i="0" dirty="0">
                <a:effectLst/>
                <a:latin typeface="Lato" panose="020F0502020204030203" pitchFamily="34" charset="0"/>
              </a:rPr>
            </a:br>
            <a:endParaRPr lang="en-US" sz="1200" dirty="0"/>
          </a:p>
        </p:txBody>
      </p:sp>
      <p:pic>
        <p:nvPicPr>
          <p:cNvPr id="22" name="Picture 8" descr="Wisconsin Department of Health Services">
            <a:extLst>
              <a:ext uri="{FF2B5EF4-FFF2-40B4-BE49-F238E27FC236}">
                <a16:creationId xmlns:a16="http://schemas.microsoft.com/office/drawing/2014/main" id="{1BFB233E-1C11-4316-8C93-976994A64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0" y="2555425"/>
            <a:ext cx="4657729" cy="8576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9387D3B-E31F-485B-AB0C-9D6921F94799}"/>
              </a:ext>
            </a:extLst>
          </p:cNvPr>
          <p:cNvSpPr txBox="1"/>
          <p:nvPr/>
        </p:nvSpPr>
        <p:spPr>
          <a:xfrm>
            <a:off x="123826" y="190500"/>
            <a:ext cx="5946414" cy="1231106"/>
          </a:xfrm>
          <a:prstGeom prst="rect">
            <a:avLst/>
          </a:prstGeom>
          <a:solidFill>
            <a:schemeClr val="accent3"/>
          </a:solidFill>
        </p:spPr>
        <p:txBody>
          <a:bodyPr wrap="square" rtlCol="0">
            <a:spAutoFit/>
          </a:bodyPr>
          <a:lstStyle/>
          <a:p>
            <a:r>
              <a:rPr lang="en-US" sz="2000" dirty="0">
                <a:latin typeface="Elephant" panose="02020904090505020303" pitchFamily="18" charset="0"/>
              </a:rPr>
              <a:t>Milwaukee Mental Health Associates</a:t>
            </a:r>
          </a:p>
          <a:p>
            <a:endParaRPr lang="en-US" dirty="0"/>
          </a:p>
          <a:p>
            <a:r>
              <a:rPr lang="en-US" sz="3600" dirty="0">
                <a:latin typeface="Elephant" panose="02020904090505020303" pitchFamily="18" charset="0"/>
              </a:rPr>
              <a:t>Person-Centered RPOCs</a:t>
            </a:r>
          </a:p>
        </p:txBody>
      </p:sp>
      <p:sp>
        <p:nvSpPr>
          <p:cNvPr id="19" name="TextBox 18">
            <a:extLst>
              <a:ext uri="{FF2B5EF4-FFF2-40B4-BE49-F238E27FC236}">
                <a16:creationId xmlns:a16="http://schemas.microsoft.com/office/drawing/2014/main" id="{E301D2FF-ACAD-43ED-9319-1A8EA6CB4616}"/>
              </a:ext>
            </a:extLst>
          </p:cNvPr>
          <p:cNvSpPr txBox="1"/>
          <p:nvPr/>
        </p:nvSpPr>
        <p:spPr>
          <a:xfrm>
            <a:off x="6810371" y="102999"/>
            <a:ext cx="4857754" cy="2031325"/>
          </a:xfrm>
          <a:prstGeom prst="rect">
            <a:avLst/>
          </a:prstGeom>
          <a:noFill/>
        </p:spPr>
        <p:txBody>
          <a:bodyPr wrap="square" rtlCol="0">
            <a:spAutoFit/>
          </a:bodyPr>
          <a:lstStyle/>
          <a:p>
            <a:br>
              <a:rPr lang="en-US" sz="1400" dirty="0">
                <a:latin typeface="Elephant" panose="02020904090505020303" pitchFamily="18" charset="0"/>
              </a:rPr>
            </a:br>
            <a:r>
              <a:rPr lang="en-US" sz="1600" dirty="0">
                <a:latin typeface="Elephant" panose="02020904090505020303" pitchFamily="18" charset="0"/>
              </a:rPr>
              <a:t>CSP </a:t>
            </a:r>
            <a:r>
              <a:rPr lang="en-US" sz="1600" dirty="0" err="1">
                <a:latin typeface="Elephant" panose="02020904090505020303" pitchFamily="18" charset="0"/>
              </a:rPr>
              <a:t>lients</a:t>
            </a:r>
            <a:r>
              <a:rPr lang="en-US" sz="1600" dirty="0">
                <a:latin typeface="Elephant" panose="02020904090505020303" pitchFamily="18" charset="0"/>
              </a:rPr>
              <a:t> surveyed for four basic perceptions of their RPOC and the RPOC process:</a:t>
            </a:r>
          </a:p>
          <a:p>
            <a:br>
              <a:rPr lang="en-US" sz="1600" dirty="0">
                <a:latin typeface="Elephant" panose="02020904090505020303" pitchFamily="18" charset="0"/>
              </a:rPr>
            </a:br>
            <a:r>
              <a:rPr lang="en-US" sz="1600" dirty="0">
                <a:latin typeface="Elephant" panose="02020904090505020303" pitchFamily="18" charset="0"/>
              </a:rPr>
              <a:t>1) Input in all parts of RPOC and process</a:t>
            </a:r>
            <a:br>
              <a:rPr lang="en-US" sz="1600" dirty="0">
                <a:latin typeface="Elephant" panose="02020904090505020303" pitchFamily="18" charset="0"/>
              </a:rPr>
            </a:br>
            <a:r>
              <a:rPr lang="en-US" sz="1600" dirty="0">
                <a:latin typeface="Elephant" panose="02020904090505020303" pitchFamily="18" charset="0"/>
              </a:rPr>
              <a:t>2)Accurately reflects client desires</a:t>
            </a:r>
            <a:br>
              <a:rPr lang="en-US" sz="1600" dirty="0">
                <a:latin typeface="Elephant" panose="02020904090505020303" pitchFamily="18" charset="0"/>
              </a:rPr>
            </a:br>
            <a:r>
              <a:rPr lang="en-US" sz="1600" dirty="0">
                <a:latin typeface="Elephant" panose="02020904090505020303" pitchFamily="18" charset="0"/>
              </a:rPr>
              <a:t>3) Goals, interventions chosen collaboratively</a:t>
            </a:r>
            <a:br>
              <a:rPr lang="en-US" sz="1600" dirty="0">
                <a:latin typeface="Elephant" panose="02020904090505020303" pitchFamily="18" charset="0"/>
              </a:rPr>
            </a:br>
            <a:r>
              <a:rPr lang="en-US" sz="1600" dirty="0">
                <a:latin typeface="Elephant" panose="02020904090505020303" pitchFamily="18" charset="0"/>
              </a:rPr>
              <a:t>4) Supportive and nonjudgmental</a:t>
            </a:r>
            <a:endParaRPr lang="en-US" sz="1600" dirty="0"/>
          </a:p>
        </p:txBody>
      </p:sp>
      <p:sp>
        <p:nvSpPr>
          <p:cNvPr id="20" name="TextBox 19">
            <a:extLst>
              <a:ext uri="{FF2B5EF4-FFF2-40B4-BE49-F238E27FC236}">
                <a16:creationId xmlns:a16="http://schemas.microsoft.com/office/drawing/2014/main" id="{C2ADBC18-4901-4DE4-93CF-0743D19AB488}"/>
              </a:ext>
            </a:extLst>
          </p:cNvPr>
          <p:cNvSpPr txBox="1"/>
          <p:nvPr/>
        </p:nvSpPr>
        <p:spPr>
          <a:xfrm flipH="1">
            <a:off x="149588" y="1563971"/>
            <a:ext cx="5946412" cy="984885"/>
          </a:xfrm>
          <a:prstGeom prst="rect">
            <a:avLst/>
          </a:prstGeom>
          <a:noFill/>
        </p:spPr>
        <p:txBody>
          <a:bodyPr wrap="square" rtlCol="0">
            <a:spAutoFit/>
          </a:bodyPr>
          <a:lstStyle/>
          <a:p>
            <a:r>
              <a:rPr lang="en-US" sz="4000" b="0" i="0" dirty="0">
                <a:effectLst/>
                <a:latin typeface="Elephant" panose="02020904090505020303" pitchFamily="18" charset="0"/>
              </a:rPr>
              <a:t>Step 1:  </a:t>
            </a:r>
            <a:r>
              <a:rPr lang="en-US" sz="1800" b="0" i="0" dirty="0">
                <a:effectLst/>
                <a:latin typeface="Elephant" panose="02020904090505020303" pitchFamily="18" charset="0"/>
              </a:rPr>
              <a:t>Take Pre-Test Score and present DHS Training</a:t>
            </a:r>
          </a:p>
        </p:txBody>
      </p:sp>
    </p:spTree>
    <p:extLst>
      <p:ext uri="{BB962C8B-B14F-4D97-AF65-F5344CB8AC3E}">
        <p14:creationId xmlns:p14="http://schemas.microsoft.com/office/powerpoint/2010/main" val="11090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A675E-2436-4718-971F-BE81A52D1A99}"/>
              </a:ext>
            </a:extLst>
          </p:cNvPr>
          <p:cNvSpPr>
            <a:spLocks noGrp="1"/>
          </p:cNvSpPr>
          <p:nvPr>
            <p:ph type="title"/>
          </p:nvPr>
        </p:nvSpPr>
        <p:spPr>
          <a:xfrm>
            <a:off x="612498" y="425566"/>
            <a:ext cx="11252393" cy="992182"/>
          </a:xfrm>
          <a:solidFill>
            <a:schemeClr val="accent3"/>
          </a:solidFill>
        </p:spPr>
        <p:txBody>
          <a:bodyPr>
            <a:noAutofit/>
          </a:bodyPr>
          <a:lstStyle/>
          <a:p>
            <a:pPr algn="ctr"/>
            <a:r>
              <a:rPr lang="en-US" sz="3200" b="1" dirty="0">
                <a:solidFill>
                  <a:schemeClr val="bg1">
                    <a:lumMod val="95000"/>
                  </a:schemeClr>
                </a:solidFill>
                <a:latin typeface="Elephant" panose="02020904090505020303" pitchFamily="18" charset="0"/>
              </a:rPr>
              <a:t>Step 2: Train Alignment of PCP Philosophy and Process (Steps) with RPOC Sections</a:t>
            </a:r>
          </a:p>
        </p:txBody>
      </p:sp>
      <p:graphicFrame>
        <p:nvGraphicFramePr>
          <p:cNvPr id="8" name="Content Placeholder 4">
            <a:extLst>
              <a:ext uri="{FF2B5EF4-FFF2-40B4-BE49-F238E27FC236}">
                <a16:creationId xmlns:a16="http://schemas.microsoft.com/office/drawing/2014/main" id="{5B2E7CE7-1E11-47CE-B1C8-FFE4BBF95EDE}"/>
              </a:ext>
            </a:extLst>
          </p:cNvPr>
          <p:cNvGraphicFramePr>
            <a:graphicFrameLocks noGrp="1"/>
          </p:cNvGraphicFramePr>
          <p:nvPr>
            <p:ph sz="half" idx="1"/>
            <p:extLst>
              <p:ext uri="{D42A27DB-BD31-4B8C-83A1-F6EECF244321}">
                <p14:modId xmlns:p14="http://schemas.microsoft.com/office/powerpoint/2010/main" val="1098718065"/>
              </p:ext>
            </p:extLst>
          </p:nvPr>
        </p:nvGraphicFramePr>
        <p:xfrm>
          <a:off x="612498" y="1819275"/>
          <a:ext cx="5194584" cy="5114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3957B5E4-3542-4AE0-8E8B-483592293A69}"/>
              </a:ext>
            </a:extLst>
          </p:cNvPr>
          <p:cNvSpPr>
            <a:spLocks noGrp="1"/>
          </p:cNvSpPr>
          <p:nvPr>
            <p:ph sz="half" idx="2"/>
          </p:nvPr>
        </p:nvSpPr>
        <p:spPr>
          <a:xfrm>
            <a:off x="6084700" y="1829228"/>
            <a:ext cx="5780191" cy="4179743"/>
          </a:xfrm>
          <a:solidFill>
            <a:schemeClr val="accent4">
              <a:lumMod val="75000"/>
            </a:schemeClr>
          </a:solidFill>
        </p:spPr>
        <p:txBody>
          <a:bodyPr/>
          <a:lstStyle/>
          <a:p>
            <a:pPr algn="ctr"/>
            <a:endParaRPr lang="en-US" dirty="0"/>
          </a:p>
          <a:p>
            <a:pPr marL="457200" indent="-457200">
              <a:buFont typeface="Wingdings" panose="05000000000000000000" pitchFamily="2" charset="2"/>
              <a:buChar char="q"/>
            </a:pPr>
            <a:r>
              <a:rPr lang="en-US" sz="2800" b="1" dirty="0">
                <a:solidFill>
                  <a:schemeClr val="bg1"/>
                </a:solidFill>
              </a:rPr>
              <a:t>Engagement</a:t>
            </a:r>
          </a:p>
          <a:p>
            <a:pPr marL="457200" indent="-457200">
              <a:buFont typeface="Wingdings" panose="05000000000000000000" pitchFamily="2" charset="2"/>
              <a:buChar char="q"/>
            </a:pPr>
            <a:r>
              <a:rPr lang="en-US" sz="2800" b="1" dirty="0">
                <a:solidFill>
                  <a:schemeClr val="bg1"/>
                </a:solidFill>
              </a:rPr>
              <a:t>Assessment </a:t>
            </a:r>
          </a:p>
          <a:p>
            <a:pPr marL="457200" indent="-457200">
              <a:buFont typeface="Wingdings" panose="05000000000000000000" pitchFamily="2" charset="2"/>
              <a:buChar char="q"/>
            </a:pPr>
            <a:r>
              <a:rPr lang="en-US" sz="2800" b="1" dirty="0">
                <a:solidFill>
                  <a:schemeClr val="bg1"/>
                </a:solidFill>
              </a:rPr>
              <a:t>Understanding</a:t>
            </a:r>
          </a:p>
          <a:p>
            <a:pPr marL="457200" indent="-457200">
              <a:buFont typeface="Wingdings" panose="05000000000000000000" pitchFamily="2" charset="2"/>
              <a:buChar char="q"/>
            </a:pPr>
            <a:r>
              <a:rPr lang="en-US" sz="2800" b="1" dirty="0">
                <a:solidFill>
                  <a:schemeClr val="bg1"/>
                </a:solidFill>
              </a:rPr>
              <a:t>Prioritization</a:t>
            </a:r>
          </a:p>
          <a:p>
            <a:pPr marL="457200" indent="-457200">
              <a:buFont typeface="Wingdings" panose="05000000000000000000" pitchFamily="2" charset="2"/>
              <a:buChar char="q"/>
            </a:pPr>
            <a:r>
              <a:rPr lang="en-US" sz="2800" b="1" dirty="0">
                <a:solidFill>
                  <a:schemeClr val="bg1"/>
                </a:solidFill>
              </a:rPr>
              <a:t>Planning</a:t>
            </a:r>
          </a:p>
        </p:txBody>
      </p:sp>
      <p:sp>
        <p:nvSpPr>
          <p:cNvPr id="7" name="TextBox 6">
            <a:extLst>
              <a:ext uri="{FF2B5EF4-FFF2-40B4-BE49-F238E27FC236}">
                <a16:creationId xmlns:a16="http://schemas.microsoft.com/office/drawing/2014/main" id="{7A0B2EEA-91F6-4949-B5AE-D07D141F9583}"/>
              </a:ext>
            </a:extLst>
          </p:cNvPr>
          <p:cNvSpPr txBox="1"/>
          <p:nvPr/>
        </p:nvSpPr>
        <p:spPr>
          <a:xfrm>
            <a:off x="5637276" y="2939796"/>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E469C8ED-53D5-4737-A13B-0F4F17D29274}"/>
              </a:ext>
            </a:extLst>
          </p:cNvPr>
          <p:cNvSpPr txBox="1"/>
          <p:nvPr/>
        </p:nvSpPr>
        <p:spPr>
          <a:xfrm>
            <a:off x="612498" y="1754290"/>
            <a:ext cx="5343887" cy="400110"/>
          </a:xfrm>
          <a:prstGeom prst="rect">
            <a:avLst/>
          </a:prstGeom>
          <a:solidFill>
            <a:schemeClr val="accent2"/>
          </a:solidFill>
        </p:spPr>
        <p:txBody>
          <a:bodyPr wrap="square" rtlCol="0">
            <a:spAutoFit/>
          </a:bodyPr>
          <a:lstStyle/>
          <a:p>
            <a:pPr algn="ctr"/>
            <a:r>
              <a:rPr lang="en-US" sz="2000" dirty="0">
                <a:solidFill>
                  <a:schemeClr val="bg1"/>
                </a:solidFill>
                <a:latin typeface="Elephant" panose="02020904090505020303" pitchFamily="18" charset="0"/>
              </a:rPr>
              <a:t>Sections of an RPOC</a:t>
            </a:r>
          </a:p>
        </p:txBody>
      </p:sp>
      <p:sp>
        <p:nvSpPr>
          <p:cNvPr id="12" name="TextBox 11">
            <a:extLst>
              <a:ext uri="{FF2B5EF4-FFF2-40B4-BE49-F238E27FC236}">
                <a16:creationId xmlns:a16="http://schemas.microsoft.com/office/drawing/2014/main" id="{0E8531EA-C6A4-4FA7-A041-641C1B0CEA8B}"/>
              </a:ext>
            </a:extLst>
          </p:cNvPr>
          <p:cNvSpPr txBox="1"/>
          <p:nvPr/>
        </p:nvSpPr>
        <p:spPr>
          <a:xfrm>
            <a:off x="5637276" y="2939796"/>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AB80C8E3-21AD-434F-B141-111B09F15EF2}"/>
              </a:ext>
            </a:extLst>
          </p:cNvPr>
          <p:cNvSpPr txBox="1"/>
          <p:nvPr/>
        </p:nvSpPr>
        <p:spPr>
          <a:xfrm>
            <a:off x="5637276" y="2939796"/>
            <a:ext cx="914400" cy="914400"/>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FFC8A553-D9A0-4686-986D-97675A17FC34}"/>
              </a:ext>
            </a:extLst>
          </p:cNvPr>
          <p:cNvSpPr txBox="1"/>
          <p:nvPr/>
        </p:nvSpPr>
        <p:spPr>
          <a:xfrm>
            <a:off x="8298180" y="1829228"/>
            <a:ext cx="827532" cy="369332"/>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38839FD5-57B1-4E2A-ACB1-7B0C6BBCEC11}"/>
              </a:ext>
            </a:extLst>
          </p:cNvPr>
          <p:cNvSpPr txBox="1"/>
          <p:nvPr/>
        </p:nvSpPr>
        <p:spPr>
          <a:xfrm>
            <a:off x="5637276" y="2939796"/>
            <a:ext cx="914400" cy="914400"/>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E51931B0-BE32-40EB-AA47-12A77CA0861D}"/>
              </a:ext>
            </a:extLst>
          </p:cNvPr>
          <p:cNvSpPr txBox="1"/>
          <p:nvPr/>
        </p:nvSpPr>
        <p:spPr>
          <a:xfrm>
            <a:off x="6094476" y="2665476"/>
            <a:ext cx="2875788" cy="777240"/>
          </a:xfrm>
          <a:prstGeom prst="rect">
            <a:avLst/>
          </a:prstGeom>
          <a:noFill/>
        </p:spPr>
        <p:txBody>
          <a:bodyPr wrap="square" rtlCol="0">
            <a:spAutoFit/>
          </a:bodyPr>
          <a:lstStyle/>
          <a:p>
            <a:endParaRPr lang="en-US" dirty="0"/>
          </a:p>
        </p:txBody>
      </p:sp>
      <p:pic>
        <p:nvPicPr>
          <p:cNvPr id="23" name="Picture 22">
            <a:extLst>
              <a:ext uri="{FF2B5EF4-FFF2-40B4-BE49-F238E27FC236}">
                <a16:creationId xmlns:a16="http://schemas.microsoft.com/office/drawing/2014/main" id="{5F4A5DF3-D0DE-46EF-B988-B44389DCB3F9}"/>
              </a:ext>
            </a:extLst>
          </p:cNvPr>
          <p:cNvPicPr>
            <a:picLocks noChangeAspect="1"/>
          </p:cNvPicPr>
          <p:nvPr/>
        </p:nvPicPr>
        <p:blipFill rotWithShape="1">
          <a:blip r:embed="rId7"/>
          <a:srcRect l="18354" t="-1" r="19600" b="2974"/>
          <a:stretch/>
        </p:blipFill>
        <p:spPr>
          <a:xfrm>
            <a:off x="9125712" y="2198560"/>
            <a:ext cx="2639066" cy="3073254"/>
          </a:xfrm>
          <a:prstGeom prst="rect">
            <a:avLst/>
          </a:prstGeom>
        </p:spPr>
      </p:pic>
    </p:spTree>
    <p:extLst>
      <p:ext uri="{BB962C8B-B14F-4D97-AF65-F5344CB8AC3E}">
        <p14:creationId xmlns:p14="http://schemas.microsoft.com/office/powerpoint/2010/main" val="412527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3E34C8F-465C-4EE4-8CC5-8600FDA828B1}"/>
              </a:ext>
            </a:extLst>
          </p:cNvPr>
          <p:cNvGraphicFramePr>
            <a:graphicFrameLocks noGrp="1"/>
          </p:cNvGraphicFramePr>
          <p:nvPr>
            <p:ph idx="1"/>
            <p:extLst>
              <p:ext uri="{D42A27DB-BD31-4B8C-83A1-F6EECF244321}">
                <p14:modId xmlns:p14="http://schemas.microsoft.com/office/powerpoint/2010/main" val="3077271779"/>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23793FA-ACAE-4D4E-A99A-A40CF60334A5}"/>
              </a:ext>
            </a:extLst>
          </p:cNvPr>
          <p:cNvSpPr txBox="1"/>
          <p:nvPr/>
        </p:nvSpPr>
        <p:spPr>
          <a:xfrm>
            <a:off x="609601" y="762000"/>
            <a:ext cx="4295774" cy="5262979"/>
          </a:xfrm>
          <a:prstGeom prst="rect">
            <a:avLst/>
          </a:prstGeom>
          <a:solidFill>
            <a:schemeClr val="accent2"/>
          </a:solidFill>
        </p:spPr>
        <p:txBody>
          <a:bodyPr wrap="square" rtlCol="0">
            <a:spAutoFit/>
          </a:bodyPr>
          <a:lstStyle/>
          <a:p>
            <a:r>
              <a:rPr lang="en-US" sz="3200" b="1" dirty="0">
                <a:solidFill>
                  <a:schemeClr val="bg1"/>
                </a:solidFill>
                <a:latin typeface="Elephant" panose="02020904090505020303" pitchFamily="18" charset="0"/>
              </a:rPr>
              <a:t>Step 3: </a:t>
            </a:r>
            <a:r>
              <a:rPr lang="en-US" sz="5600" b="1" dirty="0">
                <a:solidFill>
                  <a:schemeClr val="bg1"/>
                </a:solidFill>
                <a:latin typeface="Elephant" panose="02020904090505020303" pitchFamily="18" charset="0"/>
              </a:rPr>
              <a:t>Teach CMs</a:t>
            </a:r>
            <a:r>
              <a:rPr lang="en-US" sz="5600" b="1" dirty="0">
                <a:solidFill>
                  <a:schemeClr val="bg1"/>
                </a:solidFill>
              </a:rPr>
              <a:t> </a:t>
            </a:r>
            <a:r>
              <a:rPr lang="en-US" sz="5600" b="1" dirty="0">
                <a:solidFill>
                  <a:schemeClr val="bg1"/>
                </a:solidFill>
                <a:latin typeface="Elephant" panose="02020904090505020303" pitchFamily="18" charset="0"/>
              </a:rPr>
              <a:t>how to bring the client into the RPOC Process</a:t>
            </a:r>
          </a:p>
        </p:txBody>
      </p:sp>
    </p:spTree>
    <p:extLst>
      <p:ext uri="{BB962C8B-B14F-4D97-AF65-F5344CB8AC3E}">
        <p14:creationId xmlns:p14="http://schemas.microsoft.com/office/powerpoint/2010/main" val="214792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AD05-B6F0-426A-8CBA-B725AC32BD36}"/>
              </a:ext>
            </a:extLst>
          </p:cNvPr>
          <p:cNvSpPr>
            <a:spLocks noGrp="1"/>
          </p:cNvSpPr>
          <p:nvPr>
            <p:ph type="title"/>
          </p:nvPr>
        </p:nvSpPr>
        <p:spPr>
          <a:xfrm>
            <a:off x="761801" y="858982"/>
            <a:ext cx="10743307" cy="1474643"/>
          </a:xfrm>
          <a:solidFill>
            <a:schemeClr val="accent6"/>
          </a:solidFill>
        </p:spPr>
        <p:txBody>
          <a:bodyPr>
            <a:normAutofit/>
          </a:bodyPr>
          <a:lstStyle/>
          <a:p>
            <a:r>
              <a:rPr lang="en-US" sz="3200" dirty="0">
                <a:solidFill>
                  <a:schemeClr val="bg1"/>
                </a:solidFill>
                <a:latin typeface="Elephant" panose="02020904090505020303" pitchFamily="18" charset="0"/>
              </a:rPr>
              <a:t>Step 4:  </a:t>
            </a:r>
            <a:r>
              <a:rPr lang="en-US" dirty="0">
                <a:solidFill>
                  <a:schemeClr val="bg1"/>
                </a:solidFill>
                <a:latin typeface="Elephant" panose="02020904090505020303" pitchFamily="18" charset="0"/>
              </a:rPr>
              <a:t>Reinforce PCP principles  during RPOC Review in Supervision </a:t>
            </a:r>
          </a:p>
        </p:txBody>
      </p:sp>
      <p:sp>
        <p:nvSpPr>
          <p:cNvPr id="4" name="Content Placeholder 3">
            <a:extLst>
              <a:ext uri="{FF2B5EF4-FFF2-40B4-BE49-F238E27FC236}">
                <a16:creationId xmlns:a16="http://schemas.microsoft.com/office/drawing/2014/main" id="{F0B038C3-F635-4780-8480-51A24B5E8A82}"/>
              </a:ext>
            </a:extLst>
          </p:cNvPr>
          <p:cNvSpPr>
            <a:spLocks noGrp="1"/>
          </p:cNvSpPr>
          <p:nvPr>
            <p:ph sz="half" idx="1"/>
          </p:nvPr>
        </p:nvSpPr>
        <p:spPr>
          <a:xfrm>
            <a:off x="761800" y="2657475"/>
            <a:ext cx="5045281" cy="3971925"/>
          </a:xfrm>
          <a:solidFill>
            <a:schemeClr val="tx2">
              <a:lumMod val="50000"/>
              <a:lumOff val="50000"/>
            </a:schemeClr>
          </a:solidFill>
        </p:spPr>
        <p:txBody>
          <a:bodyPr>
            <a:normAutofit fontScale="85000" lnSpcReduction="10000"/>
          </a:bodyPr>
          <a:lstStyle/>
          <a:p>
            <a:r>
              <a:rPr lang="en-US" u="sng" dirty="0">
                <a:solidFill>
                  <a:schemeClr val="bg1"/>
                </a:solidFill>
                <a:latin typeface="Elephant" panose="02020904090505020303" pitchFamily="18" charset="0"/>
              </a:rPr>
              <a:t>In Person Skills:  </a:t>
            </a:r>
            <a:r>
              <a:rPr lang="en-US" dirty="0">
                <a:solidFill>
                  <a:schemeClr val="bg1"/>
                </a:solidFill>
                <a:latin typeface="Elephant" panose="02020904090505020303" pitchFamily="18" charset="0"/>
              </a:rPr>
              <a:t>Supervisor models and trains staff on Person Centered RPOC meeting using specific indicators such as:  </a:t>
            </a:r>
          </a:p>
          <a:p>
            <a:pPr marL="342900" indent="-342900">
              <a:buFont typeface="Arial" panose="020B0604020202020204" pitchFamily="34" charset="0"/>
              <a:buChar char="•"/>
            </a:pPr>
            <a:endParaRPr lang="en-US" sz="1900" dirty="0">
              <a:solidFill>
                <a:schemeClr val="bg1"/>
              </a:solidFill>
              <a:latin typeface="Elephant" panose="02020904090505020303" pitchFamily="18" charset="0"/>
            </a:endParaRPr>
          </a:p>
          <a:p>
            <a:pPr marL="342900" indent="-342900">
              <a:buFont typeface="Arial" panose="020B0604020202020204" pitchFamily="34" charset="0"/>
              <a:buChar char="•"/>
            </a:pPr>
            <a:r>
              <a:rPr lang="en-US" sz="1900" dirty="0">
                <a:solidFill>
                  <a:schemeClr val="bg1"/>
                </a:solidFill>
                <a:latin typeface="Elephant" panose="02020904090505020303" pitchFamily="18" charset="0"/>
              </a:rPr>
              <a:t>At least two affirmations</a:t>
            </a:r>
          </a:p>
          <a:p>
            <a:pPr marL="342900" indent="-342900">
              <a:buFont typeface="Arial" panose="020B0604020202020204" pitchFamily="34" charset="0"/>
              <a:buChar char="•"/>
            </a:pPr>
            <a:r>
              <a:rPr lang="en-US" sz="1900" dirty="0">
                <a:solidFill>
                  <a:schemeClr val="bg1"/>
                </a:solidFill>
                <a:latin typeface="Elephant" panose="02020904090505020303" pitchFamily="18" charset="0"/>
              </a:rPr>
              <a:t>At least two statements supporting autonomy</a:t>
            </a:r>
          </a:p>
          <a:p>
            <a:pPr marL="342900" indent="-342900">
              <a:buFont typeface="Arial" panose="020B0604020202020204" pitchFamily="34" charset="0"/>
              <a:buChar char="•"/>
            </a:pPr>
            <a:r>
              <a:rPr lang="en-US" sz="1900" dirty="0">
                <a:solidFill>
                  <a:schemeClr val="bg1"/>
                </a:solidFill>
                <a:latin typeface="Elephant" panose="02020904090505020303" pitchFamily="18" charset="0"/>
              </a:rPr>
              <a:t>Presence of reflections of client statements </a:t>
            </a:r>
          </a:p>
          <a:p>
            <a:pPr marL="342900" indent="-342900">
              <a:buFont typeface="Arial" panose="020B0604020202020204" pitchFamily="34" charset="0"/>
              <a:buChar char="•"/>
            </a:pPr>
            <a:endParaRPr lang="en-US" sz="1400" dirty="0">
              <a:solidFill>
                <a:schemeClr val="bg1"/>
              </a:solidFill>
              <a:latin typeface="Elephant" panose="02020904090505020303" pitchFamily="18" charset="0"/>
            </a:endParaRPr>
          </a:p>
          <a:p>
            <a:r>
              <a:rPr lang="en-US" sz="2000" dirty="0">
                <a:solidFill>
                  <a:schemeClr val="bg1"/>
                </a:solidFill>
                <a:latin typeface="Elephant" panose="02020904090505020303" pitchFamily="18" charset="0"/>
              </a:rPr>
              <a:t>After modeling, Supervisor observes Case Manager facilitate an RPOC meeting demonstrating these skills</a:t>
            </a:r>
          </a:p>
          <a:p>
            <a:endParaRPr lang="en-US" sz="1400" dirty="0">
              <a:latin typeface="Elephant" panose="02020904090505020303" pitchFamily="18" charset="0"/>
            </a:endParaRPr>
          </a:p>
          <a:p>
            <a:endParaRPr lang="en-US" dirty="0">
              <a:latin typeface="Elephant" panose="02020904090505020303" pitchFamily="18" charset="0"/>
            </a:endParaRPr>
          </a:p>
        </p:txBody>
      </p:sp>
      <p:sp>
        <p:nvSpPr>
          <p:cNvPr id="5" name="Content Placeholder 4">
            <a:extLst>
              <a:ext uri="{FF2B5EF4-FFF2-40B4-BE49-F238E27FC236}">
                <a16:creationId xmlns:a16="http://schemas.microsoft.com/office/drawing/2014/main" id="{9DA357F8-7052-4D19-A3DE-242C6D2DF8CE}"/>
              </a:ext>
            </a:extLst>
          </p:cNvPr>
          <p:cNvSpPr>
            <a:spLocks noGrp="1"/>
          </p:cNvSpPr>
          <p:nvPr>
            <p:ph sz="half" idx="2"/>
          </p:nvPr>
        </p:nvSpPr>
        <p:spPr>
          <a:xfrm>
            <a:off x="6096000" y="2657475"/>
            <a:ext cx="5409108" cy="3971925"/>
          </a:xfrm>
          <a:solidFill>
            <a:schemeClr val="accent2">
              <a:lumMod val="60000"/>
              <a:lumOff val="40000"/>
            </a:schemeClr>
          </a:solidFill>
        </p:spPr>
        <p:txBody>
          <a:bodyPr>
            <a:normAutofit fontScale="85000" lnSpcReduction="10000"/>
          </a:bodyPr>
          <a:lstStyle/>
          <a:p>
            <a:r>
              <a:rPr lang="en-US" u="sng" dirty="0">
                <a:solidFill>
                  <a:schemeClr val="bg1"/>
                </a:solidFill>
                <a:latin typeface="Elephant" panose="02020904090505020303" pitchFamily="18" charset="0"/>
              </a:rPr>
              <a:t>Writing Skills:</a:t>
            </a:r>
            <a:r>
              <a:rPr lang="en-US" dirty="0">
                <a:solidFill>
                  <a:schemeClr val="bg1"/>
                </a:solidFill>
                <a:latin typeface="Elephant" panose="02020904090505020303" pitchFamily="18" charset="0"/>
              </a:rPr>
              <a:t>    RPOCs edited side-by-side in individual Supervision with focus on Philosophy and completion of all steps of the Process.  Ensure client voice is heard in all parts of the RPOC:</a:t>
            </a:r>
          </a:p>
          <a:p>
            <a:endParaRPr lang="en-US" u="sng" dirty="0">
              <a:latin typeface="Elephant" panose="02020904090505020303" pitchFamily="18" charset="0"/>
            </a:endParaRPr>
          </a:p>
        </p:txBody>
      </p:sp>
      <p:graphicFrame>
        <p:nvGraphicFramePr>
          <p:cNvPr id="6" name="Table 6">
            <a:extLst>
              <a:ext uri="{FF2B5EF4-FFF2-40B4-BE49-F238E27FC236}">
                <a16:creationId xmlns:a16="http://schemas.microsoft.com/office/drawing/2014/main" id="{A01151AA-395C-4701-BA00-E7CEF761648B}"/>
              </a:ext>
            </a:extLst>
          </p:cNvPr>
          <p:cNvGraphicFramePr>
            <a:graphicFrameLocks noGrp="1"/>
          </p:cNvGraphicFramePr>
          <p:nvPr>
            <p:extLst>
              <p:ext uri="{D42A27DB-BD31-4B8C-83A1-F6EECF244321}">
                <p14:modId xmlns:p14="http://schemas.microsoft.com/office/powerpoint/2010/main" val="1611685292"/>
              </p:ext>
            </p:extLst>
          </p:nvPr>
        </p:nvGraphicFramePr>
        <p:xfrm>
          <a:off x="6172201" y="4467225"/>
          <a:ext cx="5045281" cy="2000250"/>
        </p:xfrm>
        <a:graphic>
          <a:graphicData uri="http://schemas.openxmlformats.org/drawingml/2006/table">
            <a:tbl>
              <a:tblPr firstRow="1" bandRow="1">
                <a:tableStyleId>{5C22544A-7EE6-4342-B048-85BDC9FD1C3A}</a:tableStyleId>
              </a:tblPr>
              <a:tblGrid>
                <a:gridCol w="1542015">
                  <a:extLst>
                    <a:ext uri="{9D8B030D-6E8A-4147-A177-3AD203B41FA5}">
                      <a16:colId xmlns:a16="http://schemas.microsoft.com/office/drawing/2014/main" val="2223811941"/>
                    </a:ext>
                  </a:extLst>
                </a:gridCol>
                <a:gridCol w="1542015">
                  <a:extLst>
                    <a:ext uri="{9D8B030D-6E8A-4147-A177-3AD203B41FA5}">
                      <a16:colId xmlns:a16="http://schemas.microsoft.com/office/drawing/2014/main" val="2298178360"/>
                    </a:ext>
                  </a:extLst>
                </a:gridCol>
                <a:gridCol w="1961251">
                  <a:extLst>
                    <a:ext uri="{9D8B030D-6E8A-4147-A177-3AD203B41FA5}">
                      <a16:colId xmlns:a16="http://schemas.microsoft.com/office/drawing/2014/main" val="1423996752"/>
                    </a:ext>
                  </a:extLst>
                </a:gridCol>
              </a:tblGrid>
              <a:tr h="1000125">
                <a:tc>
                  <a:txBody>
                    <a:bodyPr/>
                    <a:lstStyle/>
                    <a:p>
                      <a:r>
                        <a:rPr lang="en-US" dirty="0">
                          <a:latin typeface="Elephant" panose="02020904090505020303" pitchFamily="18" charset="0"/>
                        </a:rPr>
                        <a:t>Strengths</a:t>
                      </a:r>
                    </a:p>
                  </a:txBody>
                  <a:tcPr/>
                </a:tc>
                <a:tc>
                  <a:txBody>
                    <a:bodyPr/>
                    <a:lstStyle/>
                    <a:p>
                      <a:r>
                        <a:rPr lang="en-US" dirty="0">
                          <a:latin typeface="Elephant" panose="02020904090505020303" pitchFamily="18" charset="0"/>
                        </a:rPr>
                        <a:t>Barriers</a:t>
                      </a:r>
                    </a:p>
                  </a:txBody>
                  <a:tcPr/>
                </a:tc>
                <a:tc>
                  <a:txBody>
                    <a:bodyPr/>
                    <a:lstStyle/>
                    <a:p>
                      <a:r>
                        <a:rPr lang="en-US" dirty="0">
                          <a:latin typeface="Elephant" panose="02020904090505020303" pitchFamily="18" charset="0"/>
                        </a:rPr>
                        <a:t>Biannual Review</a:t>
                      </a:r>
                    </a:p>
                  </a:txBody>
                  <a:tcPr/>
                </a:tc>
                <a:extLst>
                  <a:ext uri="{0D108BD9-81ED-4DB2-BD59-A6C34878D82A}">
                    <a16:rowId xmlns:a16="http://schemas.microsoft.com/office/drawing/2014/main" val="3739125763"/>
                  </a:ext>
                </a:extLst>
              </a:tr>
              <a:tr h="1000125">
                <a:tc>
                  <a:txBody>
                    <a:bodyPr/>
                    <a:lstStyle/>
                    <a:p>
                      <a:r>
                        <a:rPr lang="en-US" dirty="0">
                          <a:solidFill>
                            <a:schemeClr val="bg1"/>
                          </a:solidFill>
                          <a:latin typeface="Elephant" panose="02020904090505020303" pitchFamily="18" charset="0"/>
                        </a:rPr>
                        <a:t>Goals</a:t>
                      </a:r>
                    </a:p>
                  </a:txBody>
                  <a:tcPr>
                    <a:solidFill>
                      <a:schemeClr val="accent1">
                        <a:lumMod val="60000"/>
                        <a:lumOff val="40000"/>
                      </a:schemeClr>
                    </a:solidFill>
                  </a:tcPr>
                </a:tc>
                <a:tc>
                  <a:txBody>
                    <a:bodyPr/>
                    <a:lstStyle/>
                    <a:p>
                      <a:r>
                        <a:rPr lang="en-US" dirty="0">
                          <a:solidFill>
                            <a:schemeClr val="bg1"/>
                          </a:solidFill>
                          <a:latin typeface="Elephant" panose="02020904090505020303" pitchFamily="18" charset="0"/>
                        </a:rPr>
                        <a:t>Objectives</a:t>
                      </a:r>
                    </a:p>
                  </a:txBody>
                  <a:tcPr>
                    <a:solidFill>
                      <a:schemeClr val="accent1">
                        <a:lumMod val="60000"/>
                        <a:lumOff val="40000"/>
                      </a:schemeClr>
                    </a:solidFill>
                  </a:tcPr>
                </a:tc>
                <a:tc>
                  <a:txBody>
                    <a:bodyPr/>
                    <a:lstStyle/>
                    <a:p>
                      <a:r>
                        <a:rPr lang="en-US" dirty="0">
                          <a:solidFill>
                            <a:schemeClr val="bg1"/>
                          </a:solidFill>
                          <a:latin typeface="Elephant" panose="02020904090505020303" pitchFamily="18" charset="0"/>
                        </a:rPr>
                        <a:t>Interventions</a:t>
                      </a:r>
                    </a:p>
                  </a:txBody>
                  <a:tcPr>
                    <a:solidFill>
                      <a:schemeClr val="accent1">
                        <a:lumMod val="60000"/>
                        <a:lumOff val="40000"/>
                      </a:schemeClr>
                    </a:solidFill>
                  </a:tcPr>
                </a:tc>
                <a:extLst>
                  <a:ext uri="{0D108BD9-81ED-4DB2-BD59-A6C34878D82A}">
                    <a16:rowId xmlns:a16="http://schemas.microsoft.com/office/drawing/2014/main" val="1805259888"/>
                  </a:ext>
                </a:extLst>
              </a:tr>
            </a:tbl>
          </a:graphicData>
        </a:graphic>
      </p:graphicFrame>
    </p:spTree>
    <p:extLst>
      <p:ext uri="{BB962C8B-B14F-4D97-AF65-F5344CB8AC3E}">
        <p14:creationId xmlns:p14="http://schemas.microsoft.com/office/powerpoint/2010/main" val="11366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FA92-31FC-48CC-9CFC-D44E564C8FE6}"/>
              </a:ext>
            </a:extLst>
          </p:cNvPr>
          <p:cNvSpPr>
            <a:spLocks noGrp="1"/>
          </p:cNvSpPr>
          <p:nvPr>
            <p:ph type="title"/>
          </p:nvPr>
        </p:nvSpPr>
        <p:spPr>
          <a:xfrm>
            <a:off x="761801" y="295276"/>
            <a:ext cx="10380573" cy="1466849"/>
          </a:xfrm>
          <a:solidFill>
            <a:schemeClr val="accent4">
              <a:lumMod val="75000"/>
            </a:schemeClr>
          </a:solidFill>
        </p:spPr>
        <p:txBody>
          <a:bodyPr>
            <a:normAutofit/>
          </a:bodyPr>
          <a:lstStyle/>
          <a:p>
            <a:r>
              <a:rPr lang="en-US" sz="3200" dirty="0">
                <a:solidFill>
                  <a:schemeClr val="bg1"/>
                </a:solidFill>
                <a:latin typeface="Elephant" panose="02020904090505020303" pitchFamily="18" charset="0"/>
              </a:rPr>
              <a:t>Step 5:  </a:t>
            </a:r>
            <a:r>
              <a:rPr lang="en-US" sz="4000" dirty="0">
                <a:solidFill>
                  <a:schemeClr val="bg1"/>
                </a:solidFill>
                <a:latin typeface="Elephant" panose="02020904090505020303" pitchFamily="18" charset="0"/>
              </a:rPr>
              <a:t>Evaluate the Product (after two PC RPOC cycles/1 year)</a:t>
            </a:r>
          </a:p>
        </p:txBody>
      </p:sp>
      <p:sp>
        <p:nvSpPr>
          <p:cNvPr id="3" name="Content Placeholder 2">
            <a:extLst>
              <a:ext uri="{FF2B5EF4-FFF2-40B4-BE49-F238E27FC236}">
                <a16:creationId xmlns:a16="http://schemas.microsoft.com/office/drawing/2014/main" id="{B5246AE2-AB0D-4408-A885-0D25BE08DB34}"/>
              </a:ext>
            </a:extLst>
          </p:cNvPr>
          <p:cNvSpPr>
            <a:spLocks noGrp="1"/>
          </p:cNvSpPr>
          <p:nvPr>
            <p:ph idx="1"/>
          </p:nvPr>
        </p:nvSpPr>
        <p:spPr>
          <a:xfrm>
            <a:off x="761799" y="1981201"/>
            <a:ext cx="10381205" cy="3409950"/>
          </a:xfrm>
          <a:solidFill>
            <a:schemeClr val="accent1">
              <a:lumMod val="75000"/>
            </a:schemeClr>
          </a:solidFill>
        </p:spPr>
        <p:txBody>
          <a:bodyPr>
            <a:normAutofit lnSpcReduction="10000"/>
          </a:bodyPr>
          <a:lstStyle/>
          <a:p>
            <a:r>
              <a:rPr lang="en-US" sz="2400" dirty="0">
                <a:solidFill>
                  <a:schemeClr val="bg1"/>
                </a:solidFill>
                <a:latin typeface="Elephant" panose="02020904090505020303" pitchFamily="18" charset="0"/>
              </a:rPr>
              <a:t>Complete a second survey to evaluate client’s perceptions of:</a:t>
            </a:r>
          </a:p>
          <a:p>
            <a:pPr marL="342900" indent="-342900">
              <a:buFont typeface="Arial" panose="020B0604020202020204" pitchFamily="34" charset="0"/>
              <a:buChar char="•"/>
            </a:pPr>
            <a:r>
              <a:rPr lang="en-US" sz="2400" dirty="0">
                <a:solidFill>
                  <a:schemeClr val="bg1"/>
                </a:solidFill>
                <a:latin typeface="Elephant" panose="02020904090505020303" pitchFamily="18" charset="0"/>
              </a:rPr>
              <a:t>Input in all parts of the RPOC and Process</a:t>
            </a:r>
          </a:p>
          <a:p>
            <a:pPr marL="342900" indent="-342900">
              <a:buFont typeface="Arial" panose="020B0604020202020204" pitchFamily="34" charset="0"/>
              <a:buChar char="•"/>
            </a:pPr>
            <a:r>
              <a:rPr lang="en-US" sz="2400" dirty="0">
                <a:solidFill>
                  <a:schemeClr val="bg1"/>
                </a:solidFill>
                <a:latin typeface="Elephant" panose="02020904090505020303" pitchFamily="18" charset="0"/>
              </a:rPr>
              <a:t>Reflection of the client’s desires in the RPOC</a:t>
            </a:r>
          </a:p>
          <a:p>
            <a:pPr marL="342900" indent="-342900">
              <a:buFont typeface="Arial" panose="020B0604020202020204" pitchFamily="34" charset="0"/>
              <a:buChar char="•"/>
            </a:pPr>
            <a:r>
              <a:rPr lang="en-US" sz="2400" dirty="0">
                <a:solidFill>
                  <a:schemeClr val="bg1"/>
                </a:solidFill>
                <a:latin typeface="Elephant" panose="02020904090505020303" pitchFamily="18" charset="0"/>
              </a:rPr>
              <a:t>Whether their goals, objectives and interventions were selected collaboratively</a:t>
            </a:r>
          </a:p>
          <a:p>
            <a:pPr marL="342900" indent="-342900">
              <a:buFont typeface="Arial" panose="020B0604020202020204" pitchFamily="34" charset="0"/>
              <a:buChar char="•"/>
            </a:pPr>
            <a:r>
              <a:rPr lang="en-US" sz="2400" dirty="0">
                <a:solidFill>
                  <a:schemeClr val="bg1"/>
                </a:solidFill>
                <a:latin typeface="Elephant" panose="02020904090505020303" pitchFamily="18" charset="0"/>
              </a:rPr>
              <a:t>Whether the process, meetings and RPOC feel supportive and nonjudgmental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4A388E38-69F5-4572-B282-7037A37CC644}"/>
              </a:ext>
            </a:extLst>
          </p:cNvPr>
          <p:cNvSpPr txBox="1"/>
          <p:nvPr/>
        </p:nvSpPr>
        <p:spPr>
          <a:xfrm>
            <a:off x="5638800" y="2938462"/>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6799A769-9DF6-47FD-B253-C865A3F39A27}"/>
              </a:ext>
            </a:extLst>
          </p:cNvPr>
          <p:cNvSpPr txBox="1"/>
          <p:nvPr/>
        </p:nvSpPr>
        <p:spPr>
          <a:xfrm>
            <a:off x="685800" y="5610227"/>
            <a:ext cx="10456574" cy="1354217"/>
          </a:xfrm>
          <a:prstGeom prst="rect">
            <a:avLst/>
          </a:prstGeom>
          <a:solidFill>
            <a:schemeClr val="tx2">
              <a:lumMod val="75000"/>
              <a:lumOff val="25000"/>
            </a:schemeClr>
          </a:solidFill>
        </p:spPr>
        <p:txBody>
          <a:bodyPr wrap="square" rtlCol="0">
            <a:spAutoFit/>
          </a:bodyPr>
          <a:lstStyle/>
          <a:p>
            <a:r>
              <a:rPr lang="en-US" dirty="0">
                <a:solidFill>
                  <a:schemeClr val="bg1"/>
                </a:solidFill>
                <a:latin typeface="Elephant" panose="02020904090505020303" pitchFamily="18" charset="0"/>
              </a:rPr>
              <a:t>Decision:  If the scores on these measures are at least 20% better, ADOPT the change and attempt a modification for TCM and CCS. </a:t>
            </a:r>
          </a:p>
          <a:p>
            <a:endParaRPr lang="en-US" dirty="0">
              <a:solidFill>
                <a:schemeClr val="bg1"/>
              </a:solidFill>
              <a:latin typeface="Elephant" panose="02020904090505020303" pitchFamily="18" charset="0"/>
            </a:endParaRPr>
          </a:p>
          <a:p>
            <a:pPr algn="ctr"/>
            <a:r>
              <a:rPr lang="en-US" sz="2800" dirty="0">
                <a:solidFill>
                  <a:schemeClr val="bg1"/>
                </a:solidFill>
                <a:latin typeface="Elephant" panose="02020904090505020303" pitchFamily="18" charset="0"/>
              </a:rPr>
              <a:t>THANK YOU VERY MUCH!!!</a:t>
            </a:r>
          </a:p>
        </p:txBody>
      </p:sp>
    </p:spTree>
    <p:extLst>
      <p:ext uri="{BB962C8B-B14F-4D97-AF65-F5344CB8AC3E}">
        <p14:creationId xmlns:p14="http://schemas.microsoft.com/office/powerpoint/2010/main" val="4192345999"/>
      </p:ext>
    </p:extLst>
  </p:cSld>
  <p:clrMapOvr>
    <a:masterClrMapping/>
  </p:clrMapOvr>
</p:sld>
</file>

<file path=ppt/theme/theme1.xml><?xml version="1.0" encoding="utf-8"?>
<a:theme xmlns:a="http://schemas.openxmlformats.org/drawingml/2006/main" name="BevelVTI">
  <a:themeElements>
    <a:clrScheme name="AnalogousFromLightSeedLeftStep">
      <a:dk1>
        <a:srgbClr val="000000"/>
      </a:dk1>
      <a:lt1>
        <a:srgbClr val="FFFFFF"/>
      </a:lt1>
      <a:dk2>
        <a:srgbClr val="41242E"/>
      </a:dk2>
      <a:lt2>
        <a:srgbClr val="E2E5E8"/>
      </a:lt2>
      <a:accent1>
        <a:srgbClr val="C99763"/>
      </a:accent1>
      <a:accent2>
        <a:srgbClr val="CC756D"/>
      </a:accent2>
      <a:accent3>
        <a:srgbClr val="D587A1"/>
      </a:accent3>
      <a:accent4>
        <a:srgbClr val="CC6DB4"/>
      </a:accent4>
      <a:accent5>
        <a:srgbClr val="C987D5"/>
      </a:accent5>
      <a:accent6>
        <a:srgbClr val="956DCC"/>
      </a:accent6>
      <a:hlink>
        <a:srgbClr val="6084A9"/>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emplate/>
  <TotalTime>282</TotalTime>
  <Words>608</Words>
  <Application>Microsoft Office PowerPoint</Application>
  <PresentationFormat>Widescreen</PresentationFormat>
  <Paragraphs>55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Bierstadt</vt:lpstr>
      <vt:lpstr>Elephant</vt:lpstr>
      <vt:lpstr>Lato</vt:lpstr>
      <vt:lpstr>Wingdings</vt:lpstr>
      <vt:lpstr>BevelVTI</vt:lpstr>
      <vt:lpstr>            “Completion of our Person-Centered Planning (PCP) online training is the first step in learning this way of working. Developing a skillful Person-Centered Planning practice with integration into daily work requires ongoing learning, supervision, direct observation of practice, and performance-based feedback.”  “Learning objectives  Describe the 3Ps of the Person-Centered Planning model. Identify the four elements of the Person-Centered Planning philosophy.  (Philosophy, Process, Product) Identify the five elements of the Person-Centered Planning process. Identify the three elements of the Person-Centered Planning product. Define the five essential person-centered Skills that make up Person-Centered Planning.”  </vt:lpstr>
      <vt:lpstr>Step 2: Train Alignment of PCP Philosophy and Process (Steps) with RPOC Sections</vt:lpstr>
      <vt:lpstr>PowerPoint Presentation</vt:lpstr>
      <vt:lpstr>Step 4:  Reinforce PCP principles  during RPOC Review in Supervision </vt:lpstr>
      <vt:lpstr>Step 5:  Evaluate the Product (after two PC RPOC cycles/1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“Completion of our Person-Centered Planning (PCP) online training is the first step in learning this way of working. Developing a skillful Person-Centered Planning practice with integration into daily work requires ongoing learning, supervision, direct observation of practice, and performance-based feedback.”  “Learning objectives  Describe the 3Ps of the Person-Centered Planning model. Identify the four elements of the Person-Centered Planning philosophy.  (Philosophy, Process, Product) Identify the five elements of the Person-Centered Planning process. Identify the three elements of the Person-Centered Planning product. Define the five essential person-centered Skills that make up Person-Centered Planning.”</dc:title>
  <dc:creator>Kristina Schramkowski</dc:creator>
  <cp:lastModifiedBy>Moebius, Amy</cp:lastModifiedBy>
  <cp:revision>1</cp:revision>
  <dcterms:created xsi:type="dcterms:W3CDTF">2021-10-22T16:22:26Z</dcterms:created>
  <dcterms:modified xsi:type="dcterms:W3CDTF">2021-10-26T16:16:23Z</dcterms:modified>
</cp:coreProperties>
</file>