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D1F"/>
    <a:srgbClr val="BB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Pre/Post</a:t>
            </a:r>
            <a:r>
              <a:rPr lang="en-US" baseline="0" dirty="0"/>
              <a:t> Test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 score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8-4DFA-BAFA-C046AA9289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Average score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8-4DFA-BAFA-C046AA928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4197296"/>
        <c:axId val="274456688"/>
      </c:barChart>
      <c:catAx>
        <c:axId val="27419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456688"/>
        <c:crosses val="autoZero"/>
        <c:auto val="1"/>
        <c:lblAlgn val="ctr"/>
        <c:lblOffset val="100"/>
        <c:noMultiLvlLbl val="0"/>
      </c:catAx>
      <c:valAx>
        <c:axId val="274456688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7419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Pre-Test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3-4B91-B920-4DFE355DF3E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3-4B91-B920-4DFE355DF3E7}"/>
              </c:ext>
            </c:extLst>
          </c:dPt>
          <c:dPt>
            <c:idx val="2"/>
            <c:bubble3D val="0"/>
            <c:spPr>
              <a:solidFill>
                <a:srgbClr val="99DD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503-4B91-B920-4DFE355DF3E7}"/>
              </c:ext>
            </c:extLst>
          </c:dPt>
          <c:dLbls>
            <c:dLbl>
              <c:idx val="0"/>
              <c:layout>
                <c:manualLayout>
                  <c:x val="-3.8997778114008452E-2"/>
                  <c:y val="0.140307537950362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03-4B91-B920-4DFE355DF3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503-4B91-B920-4DFE355DF3E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C503-4B91-B920-4DFE355DF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Bottom of your own list</c:v>
                </c:pt>
                <c:pt idx="1">
                  <c:v>Some self-care</c:v>
                </c:pt>
                <c:pt idx="2">
                  <c:v>Self-care pro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A-4C22-AAFB-33951D1D2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Post-Test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4-4259-8A95-6CCA893FDD3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4-4259-8A95-6CCA893FDD3D}"/>
              </c:ext>
            </c:extLst>
          </c:dPt>
          <c:dPt>
            <c:idx val="2"/>
            <c:bubble3D val="0"/>
            <c:spPr>
              <a:solidFill>
                <a:srgbClr val="99DD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113-4E2A-8FA5-2C790D8027D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94-4259-8A95-6CCA893FD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Bottom of your own list</c:v>
                </c:pt>
                <c:pt idx="1">
                  <c:v>Some self-care</c:v>
                </c:pt>
                <c:pt idx="2">
                  <c:v>Self-care pro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94-4259-8A95-6CCA893FD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11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39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3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3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4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9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6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C23355-8760-48A7-8705-721CA8D18636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72567F-BE1A-4C43-BBD0-405B1282E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7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work.buffalo.edu/content/dam/socialwork/home/self-care-kit/my-maintenance-self-care-worksheet.pdf" TargetMode="External"/><Relationship Id="rId2" Type="http://schemas.openxmlformats.org/officeDocument/2006/relationships/hyperlink" Target="https://doi.org/10.1080/00981389.2021.188556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icadiamond.com/the-essential-self-care-qui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0285-A9DB-4DC4-A5C2-48DDA40E8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73254"/>
            <a:ext cx="9440034" cy="1828801"/>
          </a:xfrm>
        </p:spPr>
        <p:txBody>
          <a:bodyPr>
            <a:normAutofit/>
          </a:bodyPr>
          <a:lstStyle/>
          <a:p>
            <a:r>
              <a:rPr lang="en-US" dirty="0"/>
              <a:t>(Self)Care Coordination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B2F38-8ED3-4216-97D0-3360BE849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2906079"/>
            <a:ext cx="9440034" cy="1049867"/>
          </a:xfrm>
        </p:spPr>
        <p:txBody>
          <a:bodyPr/>
          <a:lstStyle/>
          <a:p>
            <a:r>
              <a:rPr lang="en-US" dirty="0"/>
              <a:t>Focusing on self-care for staff during challenging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96F96-5794-435B-8CAF-00419094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4369717"/>
            <a:ext cx="9192908" cy="107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8383B0-AB33-4492-A30C-EB0ACD425590}"/>
              </a:ext>
            </a:extLst>
          </p:cNvPr>
          <p:cNvSpPr txBox="1"/>
          <p:nvPr/>
        </p:nvSpPr>
        <p:spPr>
          <a:xfrm>
            <a:off x="4078781" y="5497979"/>
            <a:ext cx="402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Community Based Mental 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36575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97FD-B8B8-48D4-906E-9A544738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08265"/>
            <a:ext cx="10353762" cy="970450"/>
          </a:xfrm>
        </p:spPr>
        <p:txBody>
          <a:bodyPr/>
          <a:lstStyle/>
          <a:p>
            <a:r>
              <a:rPr lang="en-US" dirty="0"/>
              <a:t>Who, What, and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EB334-FFF8-4CDF-B4DD-1AE85034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9" y="1580050"/>
            <a:ext cx="5973659" cy="476730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Burnout and high turnover have long been prominent issues facing the field of social work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Current CBMHP turnover rate: </a:t>
            </a:r>
            <a:r>
              <a:rPr lang="en-US" sz="2200" b="1" u="sng" dirty="0">
                <a:solidFill>
                  <a:schemeClr val="tx1"/>
                </a:solidFill>
              </a:rPr>
              <a:t>32%</a:t>
            </a:r>
            <a:r>
              <a:rPr lang="en-US" sz="2200" dirty="0">
                <a:solidFill>
                  <a:schemeClr val="tx1"/>
                </a:solidFill>
              </a:rPr>
              <a:t>, much higher since COVID-19 pandemic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Studies have shown that social workers understand the importance of self-care, but only engage moderately in self-care practices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Practice of self-care activities has decreased among social workers since the start of the COVID-19 pandemic (Miller and </a:t>
            </a:r>
            <a:r>
              <a:rPr lang="en-US" sz="2200" dirty="0" err="1">
                <a:solidFill>
                  <a:schemeClr val="tx1"/>
                </a:solidFill>
              </a:rPr>
              <a:t>Cassar</a:t>
            </a:r>
            <a:r>
              <a:rPr lang="en-US" sz="2200" dirty="0">
                <a:solidFill>
                  <a:schemeClr val="tx1"/>
                </a:solidFill>
              </a:rPr>
              <a:t>, 2021)</a:t>
            </a:r>
          </a:p>
          <a:p>
            <a:r>
              <a:rPr lang="en-US" sz="2400" dirty="0">
                <a:solidFill>
                  <a:schemeClr val="tx1"/>
                </a:solidFill>
              </a:rPr>
              <a:t>Our aim is to engage staff in an activity that will promote awareness of self-care and lead to an increase in self-care practices </a:t>
            </a:r>
          </a:p>
          <a:p>
            <a:pPr marL="369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D85CA-AAA9-4FB2-9B87-B3315DC53977}"/>
              </a:ext>
            </a:extLst>
          </p:cNvPr>
          <p:cNvSpPr txBox="1"/>
          <p:nvPr/>
        </p:nvSpPr>
        <p:spPr>
          <a:xfrm>
            <a:off x="7978191" y="2055303"/>
            <a:ext cx="285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2"/>
                </a:solidFill>
              </a:rPr>
              <a:t>The Change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6305E-D319-4D20-89CF-57775452D5A0}"/>
              </a:ext>
            </a:extLst>
          </p:cNvPr>
          <p:cNvSpPr txBox="1"/>
          <p:nvPr/>
        </p:nvSpPr>
        <p:spPr>
          <a:xfrm>
            <a:off x="6974745" y="2901874"/>
            <a:ext cx="48572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Executive Sponsor: Susan Collyard, CBMHP Program Director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chemeClr val="tx2"/>
                </a:solidFill>
              </a:rPr>
              <a:t>Change Leader: Alec Treharne</a:t>
            </a:r>
          </a:p>
          <a:p>
            <a:r>
              <a:rPr lang="en-US" sz="2200" dirty="0">
                <a:solidFill>
                  <a:schemeClr val="tx2"/>
                </a:solidFill>
              </a:rPr>
              <a:t>Change Team: Sara Glodowski-Sandee, Neiser Gunn, and Leticia Mayes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EC155-1332-4267-90EE-891EEC29E420}"/>
              </a:ext>
            </a:extLst>
          </p:cNvPr>
          <p:cNvSpPr/>
          <p:nvPr/>
        </p:nvSpPr>
        <p:spPr>
          <a:xfrm>
            <a:off x="6830385" y="1828800"/>
            <a:ext cx="5045277" cy="3640822"/>
          </a:xfrm>
          <a:prstGeom prst="rect">
            <a:avLst/>
          </a:prstGeom>
          <a:noFill/>
          <a:ln>
            <a:solidFill>
              <a:schemeClr val="bg2">
                <a:lumMod val="25000"/>
                <a:lumOff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442B-E297-4947-B1C6-B691DBDC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3" y="349542"/>
            <a:ext cx="10353762" cy="970450"/>
          </a:xfrm>
        </p:spPr>
        <p:txBody>
          <a:bodyPr/>
          <a:lstStyle/>
          <a:p>
            <a:pPr algn="l"/>
            <a:r>
              <a:rPr lang="en-US" dirty="0"/>
              <a:t>      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8C7C0-6983-4DD7-A951-86E2DBA9F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3" y="1413056"/>
            <a:ext cx="4966888" cy="4866153"/>
          </a:xfrm>
        </p:spPr>
        <p:txBody>
          <a:bodyPr>
            <a:noAutofit/>
          </a:bodyPr>
          <a:lstStyle/>
          <a:p>
            <a:r>
              <a:rPr lang="en-US" dirty="0"/>
              <a:t>To measure levels of self-care, we conducted a pre- and post-test using Erica Diamond’s “Essential Self-Care Quiz”</a:t>
            </a:r>
          </a:p>
          <a:p>
            <a:r>
              <a:rPr lang="en-US" dirty="0"/>
              <a:t>A portion of a day was set aside for participating staff to mingle, relax with some healthy snacks, take the pre-test, and develop a self-care plan with the My Maintenance Worksheet</a:t>
            </a:r>
          </a:p>
          <a:p>
            <a:r>
              <a:rPr lang="en-US" dirty="0"/>
              <a:t>20 CBMHP staff participated and were sent reminders and informational self-care tidbits over the three months leading up to the post-test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B55B-5541-4900-BB0C-949C389F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073" y="267787"/>
            <a:ext cx="4449902" cy="2912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EC8789-41BB-4799-812A-E5F820B5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50" y="3406130"/>
            <a:ext cx="4608947" cy="31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0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C9C4-4D5F-49F0-BC58-0B913C2C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3757-A870-4280-BEA6-2CCD9BB42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The Essential Self-Care Quiz</a:t>
            </a:r>
          </a:p>
          <a:p>
            <a:pPr lvl="1"/>
            <a:r>
              <a:rPr lang="en-US" sz="2400" dirty="0"/>
              <a:t>17 “agree or disagree” questions asking if the participant engages in various self-care activities such as taking time for oneself, healthy diet and exercise behavior, adequate sleep, socializing, mindfulness, and more</a:t>
            </a:r>
          </a:p>
          <a:p>
            <a:pPr lvl="1"/>
            <a:r>
              <a:rPr lang="en-US" sz="2400" dirty="0"/>
              <a:t>Each “agree” response = 1 point</a:t>
            </a:r>
          </a:p>
          <a:p>
            <a:pPr lvl="1"/>
            <a:r>
              <a:rPr lang="en-US" sz="2400" dirty="0"/>
              <a:t>0-5 points = “bottom of your own list”, 6-11 points = “some self-care”, 12-17 points = “self-care pro”</a:t>
            </a:r>
          </a:p>
          <a:p>
            <a:r>
              <a:rPr lang="en-US" sz="2600" dirty="0"/>
              <a:t>Pre-test: May 20</a:t>
            </a:r>
            <a:r>
              <a:rPr lang="en-US" sz="2600" baseline="30000" dirty="0"/>
              <a:t>th</a:t>
            </a:r>
            <a:r>
              <a:rPr lang="en-US" sz="2600" dirty="0"/>
              <a:t>, 2022 – 20 participants</a:t>
            </a:r>
          </a:p>
          <a:p>
            <a:r>
              <a:rPr lang="en-US" sz="2600" dirty="0"/>
              <a:t>Post-test: August 19</a:t>
            </a:r>
            <a:r>
              <a:rPr lang="en-US" sz="2600" baseline="30000" dirty="0"/>
              <a:t>th</a:t>
            </a:r>
            <a:r>
              <a:rPr lang="en-US" sz="2600" dirty="0"/>
              <a:t>, 2022 – 17 participants (3 staff left the agency)</a:t>
            </a:r>
          </a:p>
        </p:txBody>
      </p:sp>
    </p:spTree>
    <p:extLst>
      <p:ext uri="{BB962C8B-B14F-4D97-AF65-F5344CB8AC3E}">
        <p14:creationId xmlns:p14="http://schemas.microsoft.com/office/powerpoint/2010/main" val="68450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259C-7A60-4DAC-9F27-8DD5B7BE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49637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Data Results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36CA7C5-D839-4573-A043-D9BDE3C13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584489"/>
              </p:ext>
            </p:extLst>
          </p:nvPr>
        </p:nvGraphicFramePr>
        <p:xfrm>
          <a:off x="7809648" y="1185296"/>
          <a:ext cx="4099327" cy="391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1B86395-105C-4008-AEC8-13E79E02F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62831"/>
              </p:ext>
            </p:extLst>
          </p:nvPr>
        </p:nvGraphicFramePr>
        <p:xfrm>
          <a:off x="17205" y="1404451"/>
          <a:ext cx="3859784" cy="347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8816D4F-9E7D-4594-89F2-787D1B782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053179"/>
              </p:ext>
            </p:extLst>
          </p:nvPr>
        </p:nvGraphicFramePr>
        <p:xfrm>
          <a:off x="3876989" y="1404451"/>
          <a:ext cx="3858768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2A1BD61-978E-4664-9CC9-F165B38B7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835" y="4892502"/>
            <a:ext cx="2943141" cy="1004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50832-7EB9-487B-9F41-AE5B03529E7B}"/>
              </a:ext>
            </a:extLst>
          </p:cNvPr>
          <p:cNvSpPr txBox="1"/>
          <p:nvPr/>
        </p:nvSpPr>
        <p:spPr>
          <a:xfrm>
            <a:off x="6373092" y="5636182"/>
            <a:ext cx="4468366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13/17 participants who completed the program had an increased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participants had a decreased score</a:t>
            </a:r>
          </a:p>
        </p:txBody>
      </p:sp>
    </p:spTree>
    <p:extLst>
      <p:ext uri="{BB962C8B-B14F-4D97-AF65-F5344CB8AC3E}">
        <p14:creationId xmlns:p14="http://schemas.microsoft.com/office/powerpoint/2010/main" val="287724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F5BD-65AE-4978-B5FE-8BBB9CAC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F308-D538-4264-8BEB-5501F829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854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Despite being aware of self-care and its importance, our pre-test scores seem to align with previous findings that those in the social work field are not always practicing self-care as much as they should</a:t>
            </a:r>
          </a:p>
          <a:p>
            <a:r>
              <a:rPr lang="en-US" sz="2400" dirty="0"/>
              <a:t>Post-test data shows an increase in average scores and a significant number of new “self-care pros”</a:t>
            </a:r>
          </a:p>
          <a:p>
            <a:r>
              <a:rPr lang="en-US" sz="2400" dirty="0"/>
              <a:t>Staff feedback: positive reviews of the project</a:t>
            </a:r>
          </a:p>
          <a:p>
            <a:pPr lvl="1"/>
            <a:r>
              <a:rPr lang="en-US" sz="2200" dirty="0"/>
              <a:t>Thinking more about self-care, saw some improvement and met specific goals, increased walking, worked on swimming, making a conscious effort</a:t>
            </a:r>
          </a:p>
          <a:p>
            <a:r>
              <a:rPr lang="en-US" sz="2400" dirty="0"/>
              <a:t>Adoption: Due to what we see as a big success with this project, we will continue to offer the self-care plan in conjunction with staff appreciation events to be held quarterly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3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A9C5-393A-40E4-9367-7B53749F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B84D-956B-4B7D-B266-7EAAE2A38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J. Jay Miller PhD, MSW &amp; Jennifer </a:t>
            </a:r>
            <a:r>
              <a:rPr lang="en-US" dirty="0" err="1">
                <a:effectLst/>
              </a:rPr>
              <a:t>Reddin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Cassar</a:t>
            </a:r>
            <a:r>
              <a:rPr lang="en-US" dirty="0">
                <a:effectLst/>
              </a:rPr>
              <a:t> JD, MSW (2021) Self-care among healthcare social workers: The impact of COVID-19, </a:t>
            </a:r>
            <a:r>
              <a:rPr lang="en-US" i="1" dirty="0">
                <a:effectLst/>
              </a:rPr>
              <a:t>Social Work in Health Care</a:t>
            </a:r>
            <a:r>
              <a:rPr lang="en-US" dirty="0">
                <a:effectLst/>
              </a:rPr>
              <a:t>, 60:1, 30-48, DOI: </a:t>
            </a:r>
            <a:r>
              <a:rPr lang="en-US" u="sng" dirty="0">
                <a:effectLst/>
                <a:hlinkClick r:id="rId2"/>
              </a:rPr>
              <a:t>10.1080/00981389.2021.1885560</a:t>
            </a:r>
            <a:endParaRPr lang="en-US" u="sng" dirty="0">
              <a:effectLst/>
            </a:endParaRPr>
          </a:p>
          <a:p>
            <a:pPr marL="0" indent="0">
              <a:buNone/>
            </a:pPr>
            <a:endParaRPr lang="en-US" u="sng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My Maintenance Self-Care Plan Worksheet. Retrieved from </a:t>
            </a:r>
            <a:r>
              <a:rPr lang="en-US" dirty="0">
                <a:effectLst/>
                <a:hlinkClick r:id="rId3"/>
              </a:rPr>
              <a:t>https://socialwork.buffalo.edu/content/dam/socialwork/home/self-care-kit/my-maintenance-self-care-worksheet.pdf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The Essential Self-Care Quiz. Retrieved from </a:t>
            </a:r>
            <a:r>
              <a:rPr lang="en-US" dirty="0">
                <a:effectLst/>
                <a:hlinkClick r:id="rId4"/>
              </a:rPr>
              <a:t>https://ericadiamond.com/the-essential-self-care-quiz/</a:t>
            </a:r>
            <a:r>
              <a:rPr lang="en-US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555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397</TotalTime>
  <Words>559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Calisto MT</vt:lpstr>
      <vt:lpstr>Wingdings 2</vt:lpstr>
      <vt:lpstr>Slate</vt:lpstr>
      <vt:lpstr>(Self)Care Coordination</vt:lpstr>
      <vt:lpstr>Who, What, and Why</vt:lpstr>
      <vt:lpstr>      Project Details</vt:lpstr>
      <vt:lpstr>Data Collection</vt:lpstr>
      <vt:lpstr>Data Results</vt:lpstr>
      <vt:lpstr>What was Learned?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Breathing Space During a Pandemic</dc:title>
  <dc:creator>Alec Treharne</dc:creator>
  <cp:lastModifiedBy>Moebius, Amy</cp:lastModifiedBy>
  <cp:revision>39</cp:revision>
  <dcterms:created xsi:type="dcterms:W3CDTF">2021-09-14T21:05:23Z</dcterms:created>
  <dcterms:modified xsi:type="dcterms:W3CDTF">2022-10-18T18:56:57Z</dcterms:modified>
</cp:coreProperties>
</file>