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Lst>
  <p:sldIdLst>
    <p:sldId id="257" r:id="rId5"/>
    <p:sldId id="258" r:id="rId6"/>
    <p:sldId id="259" r:id="rId7"/>
    <p:sldId id="260" r:id="rId8"/>
    <p:sldId id="262" r:id="rId9"/>
    <p:sldId id="26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55" d="100"/>
          <a:sy n="55" d="100"/>
        </p:scale>
        <p:origin x="758"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Populations</a:t>
            </a:r>
          </a:p>
        </c:rich>
      </c:tx>
      <c:layout>
        <c:manualLayout>
          <c:xMode val="edge"/>
          <c:yMode val="edge"/>
          <c:x val="0.4008610382035579"/>
          <c:y val="1.6666666666666666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0"/>
          <c:tx>
            <c:strRef>
              <c:f>Sheet1!$C$1</c:f>
              <c:strCache>
                <c:ptCount val="1"/>
                <c:pt idx="0">
                  <c:v>Same</c:v>
                </c:pt>
              </c:strCache>
            </c:strRef>
          </c:tx>
          <c:spPr>
            <a:solidFill>
              <a:schemeClr val="accent2"/>
            </a:solidFill>
            <a:ln>
              <a:noFill/>
            </a:ln>
            <a:effectLst/>
          </c:spPr>
          <c:invertIfNegative val="0"/>
          <c:cat>
            <c:strRef>
              <c:f>Sheet1!$A$2:$A$4</c:f>
              <c:strCache>
                <c:ptCount val="3"/>
                <c:pt idx="0">
                  <c:v>Parenting</c:v>
                </c:pt>
                <c:pt idx="1">
                  <c:v>SUD</c:v>
                </c:pt>
                <c:pt idx="2">
                  <c:v>LGBTQIA</c:v>
                </c:pt>
              </c:strCache>
            </c:strRef>
          </c:cat>
          <c:val>
            <c:numRef>
              <c:f>Sheet1!$C$2:$C$4</c:f>
              <c:numCache>
                <c:formatCode>General</c:formatCode>
                <c:ptCount val="3"/>
                <c:pt idx="0">
                  <c:v>1</c:v>
                </c:pt>
                <c:pt idx="1">
                  <c:v>1</c:v>
                </c:pt>
                <c:pt idx="2">
                  <c:v>0</c:v>
                </c:pt>
              </c:numCache>
            </c:numRef>
          </c:val>
          <c:extLst>
            <c:ext xmlns:c16="http://schemas.microsoft.com/office/drawing/2014/chart" uri="{C3380CC4-5D6E-409C-BE32-E72D297353CC}">
              <c16:uniqueId val="{00000000-D2C0-41C1-AEF7-F257E490B264}"/>
            </c:ext>
          </c:extLst>
        </c:ser>
        <c:ser>
          <c:idx val="2"/>
          <c:order val="1"/>
          <c:tx>
            <c:strRef>
              <c:f>Sheet1!$D$1</c:f>
              <c:strCache>
                <c:ptCount val="1"/>
                <c:pt idx="0">
                  <c:v>More</c:v>
                </c:pt>
              </c:strCache>
            </c:strRef>
          </c:tx>
          <c:spPr>
            <a:solidFill>
              <a:schemeClr val="accent3"/>
            </a:solidFill>
            <a:ln>
              <a:noFill/>
            </a:ln>
            <a:effectLst/>
          </c:spPr>
          <c:invertIfNegative val="0"/>
          <c:cat>
            <c:strRef>
              <c:f>Sheet1!$A$2:$A$4</c:f>
              <c:strCache>
                <c:ptCount val="3"/>
                <c:pt idx="0">
                  <c:v>Parenting</c:v>
                </c:pt>
                <c:pt idx="1">
                  <c:v>SUD</c:v>
                </c:pt>
                <c:pt idx="2">
                  <c:v>LGBTQIA</c:v>
                </c:pt>
              </c:strCache>
            </c:strRef>
          </c:cat>
          <c:val>
            <c:numRef>
              <c:f>Sheet1!$D$2:$D$4</c:f>
              <c:numCache>
                <c:formatCode>General</c:formatCode>
                <c:ptCount val="3"/>
                <c:pt idx="0">
                  <c:v>4</c:v>
                </c:pt>
                <c:pt idx="1">
                  <c:v>4</c:v>
                </c:pt>
                <c:pt idx="2">
                  <c:v>5</c:v>
                </c:pt>
              </c:numCache>
            </c:numRef>
          </c:val>
          <c:extLst>
            <c:ext xmlns:c16="http://schemas.microsoft.com/office/drawing/2014/chart" uri="{C3380CC4-5D6E-409C-BE32-E72D297353CC}">
              <c16:uniqueId val="{00000001-D2C0-41C1-AEF7-F257E490B264}"/>
            </c:ext>
          </c:extLst>
        </c:ser>
        <c:dLbls>
          <c:showLegendKey val="0"/>
          <c:showVal val="0"/>
          <c:showCatName val="0"/>
          <c:showSerName val="0"/>
          <c:showPercent val="0"/>
          <c:showBubbleSize val="0"/>
        </c:dLbls>
        <c:gapWidth val="219"/>
        <c:overlap val="-27"/>
        <c:axId val="514511120"/>
        <c:axId val="514511448"/>
      </c:barChart>
      <c:catAx>
        <c:axId val="514511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4511448"/>
        <c:crosses val="autoZero"/>
        <c:auto val="1"/>
        <c:lblAlgn val="ctr"/>
        <c:lblOffset val="100"/>
        <c:noMultiLvlLbl val="0"/>
      </c:catAx>
      <c:valAx>
        <c:axId val="514511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4511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F627ED-A304-4697-8C44-18E45D3D2B1A}" type="doc">
      <dgm:prSet loTypeId="urn:microsoft.com/office/officeart/2016/7/layout/HexagonTimeline" loCatId="process" qsTypeId="urn:microsoft.com/office/officeart/2005/8/quickstyle/simple1" qsCatId="simple" csTypeId="urn:microsoft.com/office/officeart/2005/8/colors/accent1_2" csCatId="accent1" phldr="1"/>
      <dgm:spPr/>
      <dgm:t>
        <a:bodyPr/>
        <a:lstStyle/>
        <a:p>
          <a:endParaRPr lang="en-US"/>
        </a:p>
      </dgm:t>
    </dgm:pt>
    <dgm:pt modelId="{5FC34D3A-C8D4-483C-8695-507470E74D50}">
      <dgm:prSet/>
      <dgm:spPr/>
      <dgm:t>
        <a:bodyPr/>
        <a:lstStyle/>
        <a:p>
          <a:r>
            <a:rPr lang="en-US" dirty="0"/>
            <a:t>Single Parents</a:t>
          </a:r>
        </a:p>
      </dgm:t>
    </dgm:pt>
    <dgm:pt modelId="{9978A89C-C2F1-4241-807C-13619E6D6376}" type="parTrans" cxnId="{277179CE-E2F5-4733-8D23-9E37CACB7B9E}">
      <dgm:prSet/>
      <dgm:spPr/>
      <dgm:t>
        <a:bodyPr/>
        <a:lstStyle/>
        <a:p>
          <a:endParaRPr lang="en-US"/>
        </a:p>
      </dgm:t>
    </dgm:pt>
    <dgm:pt modelId="{1DECF9F5-40C0-4379-BCCE-7BCAAD54807B}" type="sibTrans" cxnId="{277179CE-E2F5-4733-8D23-9E37CACB7B9E}">
      <dgm:prSet/>
      <dgm:spPr/>
      <dgm:t>
        <a:bodyPr/>
        <a:lstStyle/>
        <a:p>
          <a:endParaRPr lang="en-US"/>
        </a:p>
      </dgm:t>
    </dgm:pt>
    <dgm:pt modelId="{C057D6ED-8F49-42DC-B8A7-C07F68F0F734}">
      <dgm:prSet/>
      <dgm:spPr/>
      <dgm:t>
        <a:bodyPr/>
        <a:lstStyle/>
        <a:p>
          <a:r>
            <a:rPr lang="en-US" dirty="0"/>
            <a:t>June 2021</a:t>
          </a:r>
        </a:p>
      </dgm:t>
    </dgm:pt>
    <dgm:pt modelId="{131D11D9-3030-4E3B-8F84-0108E6497B2A}" type="parTrans" cxnId="{FB0FA082-3950-4822-951F-05A1A9548F18}">
      <dgm:prSet/>
      <dgm:spPr/>
      <dgm:t>
        <a:bodyPr/>
        <a:lstStyle/>
        <a:p>
          <a:endParaRPr lang="en-US"/>
        </a:p>
      </dgm:t>
    </dgm:pt>
    <dgm:pt modelId="{6E885013-4246-43E1-A818-2251A99C8FD2}" type="sibTrans" cxnId="{FB0FA082-3950-4822-951F-05A1A9548F18}">
      <dgm:prSet/>
      <dgm:spPr/>
      <dgm:t>
        <a:bodyPr/>
        <a:lstStyle/>
        <a:p>
          <a:endParaRPr lang="en-US"/>
        </a:p>
      </dgm:t>
    </dgm:pt>
    <dgm:pt modelId="{566C4A8F-CE66-4FF5-AF11-6C385F74A275}">
      <dgm:prSet/>
      <dgm:spPr/>
      <dgm:t>
        <a:bodyPr/>
        <a:lstStyle/>
        <a:p>
          <a:r>
            <a:rPr lang="en-US" dirty="0"/>
            <a:t>July 2021</a:t>
          </a:r>
        </a:p>
      </dgm:t>
    </dgm:pt>
    <dgm:pt modelId="{375C5A5E-5F04-4FE8-98F8-795867C18A18}" type="parTrans" cxnId="{66E8CE3C-459F-4648-B4D7-5039298A0E92}">
      <dgm:prSet/>
      <dgm:spPr/>
      <dgm:t>
        <a:bodyPr/>
        <a:lstStyle/>
        <a:p>
          <a:endParaRPr lang="en-US"/>
        </a:p>
      </dgm:t>
    </dgm:pt>
    <dgm:pt modelId="{E74B8A5E-78D9-4E5B-86E1-203DE271581F}" type="sibTrans" cxnId="{66E8CE3C-459F-4648-B4D7-5039298A0E92}">
      <dgm:prSet/>
      <dgm:spPr/>
      <dgm:t>
        <a:bodyPr/>
        <a:lstStyle/>
        <a:p>
          <a:endParaRPr lang="en-US"/>
        </a:p>
      </dgm:t>
    </dgm:pt>
    <dgm:pt modelId="{9AC77E87-FC4D-4F04-889B-73358514DC0D}">
      <dgm:prSet/>
      <dgm:spPr/>
      <dgm:t>
        <a:bodyPr/>
        <a:lstStyle/>
        <a:p>
          <a:r>
            <a:rPr lang="en-US" dirty="0"/>
            <a:t>LGBTQIA</a:t>
          </a:r>
        </a:p>
      </dgm:t>
    </dgm:pt>
    <dgm:pt modelId="{B29F90F6-921F-42B9-A496-5D121F61821E}" type="parTrans" cxnId="{04774158-8FAB-47B4-A2EE-D3D3A7E958BE}">
      <dgm:prSet/>
      <dgm:spPr/>
      <dgm:t>
        <a:bodyPr/>
        <a:lstStyle/>
        <a:p>
          <a:endParaRPr lang="en-US"/>
        </a:p>
      </dgm:t>
    </dgm:pt>
    <dgm:pt modelId="{3A77AB9A-DF29-465E-A0A5-D4FA3D0C537F}" type="sibTrans" cxnId="{04774158-8FAB-47B4-A2EE-D3D3A7E958BE}">
      <dgm:prSet/>
      <dgm:spPr/>
      <dgm:t>
        <a:bodyPr/>
        <a:lstStyle/>
        <a:p>
          <a:endParaRPr lang="en-US"/>
        </a:p>
      </dgm:t>
    </dgm:pt>
    <dgm:pt modelId="{C2F0E5C9-2943-4A9B-872F-ECF6B159E9F4}">
      <dgm:prSet/>
      <dgm:spPr/>
      <dgm:t>
        <a:bodyPr/>
        <a:lstStyle/>
        <a:p>
          <a:r>
            <a:rPr lang="en-US" dirty="0"/>
            <a:t>August 2021</a:t>
          </a:r>
        </a:p>
      </dgm:t>
    </dgm:pt>
    <dgm:pt modelId="{8FBB852D-32B7-4273-9DE3-951F1CFE69EC}" type="parTrans" cxnId="{F7608388-5A1F-4FE9-96E5-520EA7B1F725}">
      <dgm:prSet/>
      <dgm:spPr/>
      <dgm:t>
        <a:bodyPr/>
        <a:lstStyle/>
        <a:p>
          <a:endParaRPr lang="en-US"/>
        </a:p>
      </dgm:t>
    </dgm:pt>
    <dgm:pt modelId="{1A62CB6F-38D7-44F2-AFAB-0C4382E3DA24}" type="sibTrans" cxnId="{F7608388-5A1F-4FE9-96E5-520EA7B1F725}">
      <dgm:prSet/>
      <dgm:spPr/>
      <dgm:t>
        <a:bodyPr/>
        <a:lstStyle/>
        <a:p>
          <a:endParaRPr lang="en-US"/>
        </a:p>
      </dgm:t>
    </dgm:pt>
    <dgm:pt modelId="{9845D52A-E054-4EB0-A5A3-32AE7DC6D645}">
      <dgm:prSet/>
      <dgm:spPr/>
      <dgm:t>
        <a:bodyPr/>
        <a:lstStyle/>
        <a:p>
          <a:r>
            <a:rPr lang="en-US" dirty="0"/>
            <a:t>Substance Use Disorders</a:t>
          </a:r>
        </a:p>
      </dgm:t>
    </dgm:pt>
    <dgm:pt modelId="{796364FD-7651-493A-AEE5-8DD45DF8EEAC}" type="sibTrans" cxnId="{B04C6215-C46D-4282-963F-02A26E25C8AB}">
      <dgm:prSet/>
      <dgm:spPr/>
      <dgm:t>
        <a:bodyPr/>
        <a:lstStyle/>
        <a:p>
          <a:endParaRPr lang="en-US"/>
        </a:p>
      </dgm:t>
    </dgm:pt>
    <dgm:pt modelId="{952EE001-86C3-4022-96EE-ABDB540B8A78}" type="parTrans" cxnId="{B04C6215-C46D-4282-963F-02A26E25C8AB}">
      <dgm:prSet/>
      <dgm:spPr/>
      <dgm:t>
        <a:bodyPr/>
        <a:lstStyle/>
        <a:p>
          <a:endParaRPr lang="en-US"/>
        </a:p>
      </dgm:t>
    </dgm:pt>
    <dgm:pt modelId="{D6614DDC-66DE-4E26-A0E6-8B5D4F611437}" type="pres">
      <dgm:prSet presAssocID="{08F627ED-A304-4697-8C44-18E45D3D2B1A}" presName="Name0" presStyleCnt="0">
        <dgm:presLayoutVars>
          <dgm:chMax/>
          <dgm:chPref/>
          <dgm:animLvl val="lvl"/>
        </dgm:presLayoutVars>
      </dgm:prSet>
      <dgm:spPr/>
    </dgm:pt>
    <dgm:pt modelId="{769CE8F7-0E21-46E4-8D2D-63A034E4D32A}" type="pres">
      <dgm:prSet presAssocID="{5FC34D3A-C8D4-483C-8695-507470E74D50}" presName="composite" presStyleCnt="0"/>
      <dgm:spPr/>
    </dgm:pt>
    <dgm:pt modelId="{FC51A82C-7C01-41E7-95A1-E0F165353360}" type="pres">
      <dgm:prSet presAssocID="{5FC34D3A-C8D4-483C-8695-507470E74D50}" presName="Parent1" presStyleLbl="alignNode1" presStyleIdx="0" presStyleCnt="3" custLinFactNeighborX="1102" custLinFactNeighborY="54786">
        <dgm:presLayoutVars>
          <dgm:chMax val="1"/>
          <dgm:chPref val="1"/>
          <dgm:bulletEnabled val="1"/>
        </dgm:presLayoutVars>
      </dgm:prSet>
      <dgm:spPr/>
    </dgm:pt>
    <dgm:pt modelId="{03E7967D-6C10-4379-9B37-4F5A8CF4EED8}" type="pres">
      <dgm:prSet presAssocID="{5FC34D3A-C8D4-483C-8695-507470E74D50}" presName="Childtext1" presStyleLbl="revTx" presStyleIdx="0" presStyleCnt="3">
        <dgm:presLayoutVars>
          <dgm:chMax val="0"/>
          <dgm:chPref val="0"/>
          <dgm:bulletEnabled/>
        </dgm:presLayoutVars>
      </dgm:prSet>
      <dgm:spPr/>
    </dgm:pt>
    <dgm:pt modelId="{52CF010F-1351-4148-8701-92F5768EC7DC}" type="pres">
      <dgm:prSet presAssocID="{5FC34D3A-C8D4-483C-8695-507470E74D50}" presName="ConnectLine" presStyleLbl="sibTrans1D1" presStyleIdx="0" presStyleCnt="3"/>
      <dgm:spPr>
        <a:noFill/>
        <a:ln w="12700" cap="flat" cmpd="sng" algn="ctr">
          <a:solidFill>
            <a:schemeClr val="accent1">
              <a:hueOff val="0"/>
              <a:satOff val="0"/>
              <a:lumOff val="0"/>
              <a:alphaOff val="0"/>
            </a:schemeClr>
          </a:solidFill>
          <a:prstDash val="dash"/>
        </a:ln>
        <a:effectLst/>
      </dgm:spPr>
    </dgm:pt>
    <dgm:pt modelId="{62C4F6DC-B23C-4A1D-86BA-D1DEB98692E9}" type="pres">
      <dgm:prSet presAssocID="{5FC34D3A-C8D4-483C-8695-507470E74D50}" presName="ConnectLineEnd" presStyleLbl="node1" presStyleIdx="0" presStyleCnt="3"/>
      <dgm:spPr/>
    </dgm:pt>
    <dgm:pt modelId="{151E949D-E2E2-482F-BBE3-8BC267057E7B}" type="pres">
      <dgm:prSet presAssocID="{5FC34D3A-C8D4-483C-8695-507470E74D50}" presName="EmptyPane" presStyleCnt="0"/>
      <dgm:spPr/>
    </dgm:pt>
    <dgm:pt modelId="{4FB3A766-643A-4ACA-8E5D-2C95FFB87076}" type="pres">
      <dgm:prSet presAssocID="{1DECF9F5-40C0-4379-BCCE-7BCAAD54807B}" presName="spaceBetweenRectangles" presStyleLbl="fgAcc1" presStyleIdx="0" presStyleCnt="2"/>
      <dgm:spPr/>
    </dgm:pt>
    <dgm:pt modelId="{4630FBA4-1F51-4A32-B0E4-88E47053D0D9}" type="pres">
      <dgm:prSet presAssocID="{9845D52A-E054-4EB0-A5A3-32AE7DC6D645}" presName="composite" presStyleCnt="0"/>
      <dgm:spPr/>
    </dgm:pt>
    <dgm:pt modelId="{D39499CF-3BA1-4BBD-960A-4434BA9F21A7}" type="pres">
      <dgm:prSet presAssocID="{9845D52A-E054-4EB0-A5A3-32AE7DC6D645}" presName="Parent1" presStyleLbl="alignNode1" presStyleIdx="1" presStyleCnt="3" custLinFactNeighborX="0" custLinFactNeighborY="97398">
        <dgm:presLayoutVars>
          <dgm:chMax val="1"/>
          <dgm:chPref val="1"/>
          <dgm:bulletEnabled val="1"/>
        </dgm:presLayoutVars>
      </dgm:prSet>
      <dgm:spPr/>
    </dgm:pt>
    <dgm:pt modelId="{5E76ADAA-D3EE-462D-A737-9D3772B6C76F}" type="pres">
      <dgm:prSet presAssocID="{9845D52A-E054-4EB0-A5A3-32AE7DC6D645}" presName="Childtext1" presStyleLbl="revTx" presStyleIdx="1" presStyleCnt="3">
        <dgm:presLayoutVars>
          <dgm:chMax val="0"/>
          <dgm:chPref val="0"/>
          <dgm:bulletEnabled/>
        </dgm:presLayoutVars>
      </dgm:prSet>
      <dgm:spPr/>
    </dgm:pt>
    <dgm:pt modelId="{F514349A-AC82-402F-8DA0-95785071B5F0}" type="pres">
      <dgm:prSet presAssocID="{9845D52A-E054-4EB0-A5A3-32AE7DC6D645}" presName="ConnectLine" presStyleLbl="sibTrans1D1" presStyleIdx="1" presStyleCnt="3"/>
      <dgm:spPr>
        <a:noFill/>
        <a:ln w="12700" cap="flat" cmpd="sng" algn="ctr">
          <a:solidFill>
            <a:schemeClr val="accent1">
              <a:hueOff val="0"/>
              <a:satOff val="0"/>
              <a:lumOff val="0"/>
              <a:alphaOff val="0"/>
            </a:schemeClr>
          </a:solidFill>
          <a:prstDash val="dash"/>
        </a:ln>
        <a:effectLst/>
      </dgm:spPr>
    </dgm:pt>
    <dgm:pt modelId="{BBACFDEF-20FB-406A-9641-2F4782D85F9F}" type="pres">
      <dgm:prSet presAssocID="{9845D52A-E054-4EB0-A5A3-32AE7DC6D645}" presName="ConnectLineEnd" presStyleLbl="node1" presStyleIdx="1" presStyleCnt="3"/>
      <dgm:spPr/>
    </dgm:pt>
    <dgm:pt modelId="{E12CB119-910F-4C38-9D07-4EF7748B1BD6}" type="pres">
      <dgm:prSet presAssocID="{9845D52A-E054-4EB0-A5A3-32AE7DC6D645}" presName="EmptyPane" presStyleCnt="0"/>
      <dgm:spPr/>
    </dgm:pt>
    <dgm:pt modelId="{6C1697D8-F9A2-4451-950E-C8D8168BBC75}" type="pres">
      <dgm:prSet presAssocID="{796364FD-7651-493A-AEE5-8DD45DF8EEAC}" presName="spaceBetweenRectangles" presStyleLbl="fgAcc1" presStyleIdx="1" presStyleCnt="2"/>
      <dgm:spPr/>
    </dgm:pt>
    <dgm:pt modelId="{258D101A-CA89-4BD3-9BA0-F95214FF0550}" type="pres">
      <dgm:prSet presAssocID="{9AC77E87-FC4D-4F04-889B-73358514DC0D}" presName="composite" presStyleCnt="0"/>
      <dgm:spPr/>
    </dgm:pt>
    <dgm:pt modelId="{E38B2215-81DF-4D79-BB37-17C8C9F898E7}" type="pres">
      <dgm:prSet presAssocID="{9AC77E87-FC4D-4F04-889B-73358514DC0D}" presName="Parent1" presStyleLbl="alignNode1" presStyleIdx="2" presStyleCnt="3" custLinFactNeighborX="4510" custLinFactNeighborY="28197">
        <dgm:presLayoutVars>
          <dgm:chMax val="1"/>
          <dgm:chPref val="1"/>
          <dgm:bulletEnabled val="1"/>
        </dgm:presLayoutVars>
      </dgm:prSet>
      <dgm:spPr/>
    </dgm:pt>
    <dgm:pt modelId="{2E1F219F-885D-437D-9D95-1C496EBAD119}" type="pres">
      <dgm:prSet presAssocID="{9AC77E87-FC4D-4F04-889B-73358514DC0D}" presName="Childtext1" presStyleLbl="revTx" presStyleIdx="2" presStyleCnt="3">
        <dgm:presLayoutVars>
          <dgm:chMax val="0"/>
          <dgm:chPref val="0"/>
          <dgm:bulletEnabled/>
        </dgm:presLayoutVars>
      </dgm:prSet>
      <dgm:spPr/>
    </dgm:pt>
    <dgm:pt modelId="{8801BA21-B732-43C2-BD4E-EED526CA614C}" type="pres">
      <dgm:prSet presAssocID="{9AC77E87-FC4D-4F04-889B-73358514DC0D}" presName="ConnectLine" presStyleLbl="sibTrans1D1" presStyleIdx="2" presStyleCnt="3"/>
      <dgm:spPr>
        <a:noFill/>
        <a:ln w="12700" cap="flat" cmpd="sng" algn="ctr">
          <a:solidFill>
            <a:schemeClr val="accent1">
              <a:hueOff val="0"/>
              <a:satOff val="0"/>
              <a:lumOff val="0"/>
              <a:alphaOff val="0"/>
            </a:schemeClr>
          </a:solidFill>
          <a:prstDash val="dash"/>
        </a:ln>
        <a:effectLst/>
      </dgm:spPr>
    </dgm:pt>
    <dgm:pt modelId="{ED3C7052-C7D3-4A48-8DD7-C35F83E9E14D}" type="pres">
      <dgm:prSet presAssocID="{9AC77E87-FC4D-4F04-889B-73358514DC0D}" presName="ConnectLineEnd" presStyleLbl="node1" presStyleIdx="2" presStyleCnt="3"/>
      <dgm:spPr/>
    </dgm:pt>
    <dgm:pt modelId="{E1638529-5025-4BCE-9448-174A6B1F9AFC}" type="pres">
      <dgm:prSet presAssocID="{9AC77E87-FC4D-4F04-889B-73358514DC0D}" presName="EmptyPane" presStyleCnt="0"/>
      <dgm:spPr/>
    </dgm:pt>
  </dgm:ptLst>
  <dgm:cxnLst>
    <dgm:cxn modelId="{B04C6215-C46D-4282-963F-02A26E25C8AB}" srcId="{08F627ED-A304-4697-8C44-18E45D3D2B1A}" destId="{9845D52A-E054-4EB0-A5A3-32AE7DC6D645}" srcOrd="1" destOrd="0" parTransId="{952EE001-86C3-4022-96EE-ABDB540B8A78}" sibTransId="{796364FD-7651-493A-AEE5-8DD45DF8EEAC}"/>
    <dgm:cxn modelId="{66E8CE3C-459F-4648-B4D7-5039298A0E92}" srcId="{9845D52A-E054-4EB0-A5A3-32AE7DC6D645}" destId="{566C4A8F-CE66-4FF5-AF11-6C385F74A275}" srcOrd="0" destOrd="0" parTransId="{375C5A5E-5F04-4FE8-98F8-795867C18A18}" sibTransId="{E74B8A5E-78D9-4E5B-86E1-203DE271581F}"/>
    <dgm:cxn modelId="{DC951A47-D712-4DDF-BC45-034C400F587A}" type="presOf" srcId="{08F627ED-A304-4697-8C44-18E45D3D2B1A}" destId="{D6614DDC-66DE-4E26-A0E6-8B5D4F611437}" srcOrd="0" destOrd="0" presId="urn:microsoft.com/office/officeart/2016/7/layout/HexagonTimeline"/>
    <dgm:cxn modelId="{49EFF76F-887C-4DB3-847E-B88D6BC6A77B}" type="presOf" srcId="{C2F0E5C9-2943-4A9B-872F-ECF6B159E9F4}" destId="{2E1F219F-885D-437D-9D95-1C496EBAD119}" srcOrd="0" destOrd="0" presId="urn:microsoft.com/office/officeart/2016/7/layout/HexagonTimeline"/>
    <dgm:cxn modelId="{CB98D256-5AB4-4B9D-AD69-15CA4B5C1220}" type="presOf" srcId="{566C4A8F-CE66-4FF5-AF11-6C385F74A275}" destId="{5E76ADAA-D3EE-462D-A737-9D3772B6C76F}" srcOrd="0" destOrd="0" presId="urn:microsoft.com/office/officeart/2016/7/layout/HexagonTimeline"/>
    <dgm:cxn modelId="{04774158-8FAB-47B4-A2EE-D3D3A7E958BE}" srcId="{08F627ED-A304-4697-8C44-18E45D3D2B1A}" destId="{9AC77E87-FC4D-4F04-889B-73358514DC0D}" srcOrd="2" destOrd="0" parTransId="{B29F90F6-921F-42B9-A496-5D121F61821E}" sibTransId="{3A77AB9A-DF29-465E-A0A5-D4FA3D0C537F}"/>
    <dgm:cxn modelId="{29E5675A-D36F-4E0E-B6B3-F7B5A3728BC3}" type="presOf" srcId="{C057D6ED-8F49-42DC-B8A7-C07F68F0F734}" destId="{03E7967D-6C10-4379-9B37-4F5A8CF4EED8}" srcOrd="0" destOrd="0" presId="urn:microsoft.com/office/officeart/2016/7/layout/HexagonTimeline"/>
    <dgm:cxn modelId="{FB0FA082-3950-4822-951F-05A1A9548F18}" srcId="{5FC34D3A-C8D4-483C-8695-507470E74D50}" destId="{C057D6ED-8F49-42DC-B8A7-C07F68F0F734}" srcOrd="0" destOrd="0" parTransId="{131D11D9-3030-4E3B-8F84-0108E6497B2A}" sibTransId="{6E885013-4246-43E1-A818-2251A99C8FD2}"/>
    <dgm:cxn modelId="{F7608388-5A1F-4FE9-96E5-520EA7B1F725}" srcId="{9AC77E87-FC4D-4F04-889B-73358514DC0D}" destId="{C2F0E5C9-2943-4A9B-872F-ECF6B159E9F4}" srcOrd="0" destOrd="0" parTransId="{8FBB852D-32B7-4273-9DE3-951F1CFE69EC}" sibTransId="{1A62CB6F-38D7-44F2-AFAB-0C4382E3DA24}"/>
    <dgm:cxn modelId="{07EFBDB0-8C3C-4140-851A-D6494FDB0B7A}" type="presOf" srcId="{9845D52A-E054-4EB0-A5A3-32AE7DC6D645}" destId="{D39499CF-3BA1-4BBD-960A-4434BA9F21A7}" srcOrd="0" destOrd="0" presId="urn:microsoft.com/office/officeart/2016/7/layout/HexagonTimeline"/>
    <dgm:cxn modelId="{6E1CE7C2-A87C-4E64-9245-7487AB728B9A}" type="presOf" srcId="{9AC77E87-FC4D-4F04-889B-73358514DC0D}" destId="{E38B2215-81DF-4D79-BB37-17C8C9F898E7}" srcOrd="0" destOrd="0" presId="urn:microsoft.com/office/officeart/2016/7/layout/HexagonTimeline"/>
    <dgm:cxn modelId="{277179CE-E2F5-4733-8D23-9E37CACB7B9E}" srcId="{08F627ED-A304-4697-8C44-18E45D3D2B1A}" destId="{5FC34D3A-C8D4-483C-8695-507470E74D50}" srcOrd="0" destOrd="0" parTransId="{9978A89C-C2F1-4241-807C-13619E6D6376}" sibTransId="{1DECF9F5-40C0-4379-BCCE-7BCAAD54807B}"/>
    <dgm:cxn modelId="{A0697AD9-4F1C-44DF-9F0B-484ED62574F5}" type="presOf" srcId="{5FC34D3A-C8D4-483C-8695-507470E74D50}" destId="{FC51A82C-7C01-41E7-95A1-E0F165353360}" srcOrd="0" destOrd="0" presId="urn:microsoft.com/office/officeart/2016/7/layout/HexagonTimeline"/>
    <dgm:cxn modelId="{5B0C5A64-640A-44DE-9231-55D8B9A431B8}" type="presParOf" srcId="{D6614DDC-66DE-4E26-A0E6-8B5D4F611437}" destId="{769CE8F7-0E21-46E4-8D2D-63A034E4D32A}" srcOrd="0" destOrd="0" presId="urn:microsoft.com/office/officeart/2016/7/layout/HexagonTimeline"/>
    <dgm:cxn modelId="{C97A35EB-F4F5-44C0-B2D0-19AF31DC2223}" type="presParOf" srcId="{769CE8F7-0E21-46E4-8D2D-63A034E4D32A}" destId="{FC51A82C-7C01-41E7-95A1-E0F165353360}" srcOrd="0" destOrd="0" presId="urn:microsoft.com/office/officeart/2016/7/layout/HexagonTimeline"/>
    <dgm:cxn modelId="{1BEB00C5-1AFC-46FC-849A-D490784DB52E}" type="presParOf" srcId="{769CE8F7-0E21-46E4-8D2D-63A034E4D32A}" destId="{03E7967D-6C10-4379-9B37-4F5A8CF4EED8}" srcOrd="1" destOrd="0" presId="urn:microsoft.com/office/officeart/2016/7/layout/HexagonTimeline"/>
    <dgm:cxn modelId="{498AAC8F-D211-4064-80B2-75359BE901E4}" type="presParOf" srcId="{769CE8F7-0E21-46E4-8D2D-63A034E4D32A}" destId="{52CF010F-1351-4148-8701-92F5768EC7DC}" srcOrd="2" destOrd="0" presId="urn:microsoft.com/office/officeart/2016/7/layout/HexagonTimeline"/>
    <dgm:cxn modelId="{F3FAB4D5-BB8E-491A-A343-49D331762E47}" type="presParOf" srcId="{769CE8F7-0E21-46E4-8D2D-63A034E4D32A}" destId="{62C4F6DC-B23C-4A1D-86BA-D1DEB98692E9}" srcOrd="3" destOrd="0" presId="urn:microsoft.com/office/officeart/2016/7/layout/HexagonTimeline"/>
    <dgm:cxn modelId="{2F93DD1C-5D61-4E63-ABD3-9D5E5D20D4D2}" type="presParOf" srcId="{769CE8F7-0E21-46E4-8D2D-63A034E4D32A}" destId="{151E949D-E2E2-482F-BBE3-8BC267057E7B}" srcOrd="4" destOrd="0" presId="urn:microsoft.com/office/officeart/2016/7/layout/HexagonTimeline"/>
    <dgm:cxn modelId="{7C0E3781-57A7-45F1-A9B7-AD7B29B66966}" type="presParOf" srcId="{D6614DDC-66DE-4E26-A0E6-8B5D4F611437}" destId="{4FB3A766-643A-4ACA-8E5D-2C95FFB87076}" srcOrd="1" destOrd="0" presId="urn:microsoft.com/office/officeart/2016/7/layout/HexagonTimeline"/>
    <dgm:cxn modelId="{434FF653-D75F-4952-8E75-D3AF3DA482CB}" type="presParOf" srcId="{D6614DDC-66DE-4E26-A0E6-8B5D4F611437}" destId="{4630FBA4-1F51-4A32-B0E4-88E47053D0D9}" srcOrd="2" destOrd="0" presId="urn:microsoft.com/office/officeart/2016/7/layout/HexagonTimeline"/>
    <dgm:cxn modelId="{255D0E88-A582-4AB9-85D4-3CCE25636858}" type="presParOf" srcId="{4630FBA4-1F51-4A32-B0E4-88E47053D0D9}" destId="{D39499CF-3BA1-4BBD-960A-4434BA9F21A7}" srcOrd="0" destOrd="0" presId="urn:microsoft.com/office/officeart/2016/7/layout/HexagonTimeline"/>
    <dgm:cxn modelId="{EB99A48A-7C1E-46F6-BDF1-CF76EFA8B1BE}" type="presParOf" srcId="{4630FBA4-1F51-4A32-B0E4-88E47053D0D9}" destId="{5E76ADAA-D3EE-462D-A737-9D3772B6C76F}" srcOrd="1" destOrd="0" presId="urn:microsoft.com/office/officeart/2016/7/layout/HexagonTimeline"/>
    <dgm:cxn modelId="{A5B350CB-1F08-407B-AB74-C0A9D5254180}" type="presParOf" srcId="{4630FBA4-1F51-4A32-B0E4-88E47053D0D9}" destId="{F514349A-AC82-402F-8DA0-95785071B5F0}" srcOrd="2" destOrd="0" presId="urn:microsoft.com/office/officeart/2016/7/layout/HexagonTimeline"/>
    <dgm:cxn modelId="{3AEF0478-205F-4564-A8F2-A009D04A4716}" type="presParOf" srcId="{4630FBA4-1F51-4A32-B0E4-88E47053D0D9}" destId="{BBACFDEF-20FB-406A-9641-2F4782D85F9F}" srcOrd="3" destOrd="0" presId="urn:microsoft.com/office/officeart/2016/7/layout/HexagonTimeline"/>
    <dgm:cxn modelId="{E91CE1AF-35AF-4453-8B3B-CCA366030481}" type="presParOf" srcId="{4630FBA4-1F51-4A32-B0E4-88E47053D0D9}" destId="{E12CB119-910F-4C38-9D07-4EF7748B1BD6}" srcOrd="4" destOrd="0" presId="urn:microsoft.com/office/officeart/2016/7/layout/HexagonTimeline"/>
    <dgm:cxn modelId="{830D18A3-5BD1-43DE-A8C7-D3AD84C79C41}" type="presParOf" srcId="{D6614DDC-66DE-4E26-A0E6-8B5D4F611437}" destId="{6C1697D8-F9A2-4451-950E-C8D8168BBC75}" srcOrd="3" destOrd="0" presId="urn:microsoft.com/office/officeart/2016/7/layout/HexagonTimeline"/>
    <dgm:cxn modelId="{A2FC9288-5AD0-464F-A27B-3C029EB82A78}" type="presParOf" srcId="{D6614DDC-66DE-4E26-A0E6-8B5D4F611437}" destId="{258D101A-CA89-4BD3-9BA0-F95214FF0550}" srcOrd="4" destOrd="0" presId="urn:microsoft.com/office/officeart/2016/7/layout/HexagonTimeline"/>
    <dgm:cxn modelId="{3E0287D5-85BD-4EA8-8360-16EA3B96ED89}" type="presParOf" srcId="{258D101A-CA89-4BD3-9BA0-F95214FF0550}" destId="{E38B2215-81DF-4D79-BB37-17C8C9F898E7}" srcOrd="0" destOrd="0" presId="urn:microsoft.com/office/officeart/2016/7/layout/HexagonTimeline"/>
    <dgm:cxn modelId="{7053D88C-9828-4A50-8590-4A4874885273}" type="presParOf" srcId="{258D101A-CA89-4BD3-9BA0-F95214FF0550}" destId="{2E1F219F-885D-437D-9D95-1C496EBAD119}" srcOrd="1" destOrd="0" presId="urn:microsoft.com/office/officeart/2016/7/layout/HexagonTimeline"/>
    <dgm:cxn modelId="{CD524EB0-8DDC-47BC-8050-14B4AE3DE867}" type="presParOf" srcId="{258D101A-CA89-4BD3-9BA0-F95214FF0550}" destId="{8801BA21-B732-43C2-BD4E-EED526CA614C}" srcOrd="2" destOrd="0" presId="urn:microsoft.com/office/officeart/2016/7/layout/HexagonTimeline"/>
    <dgm:cxn modelId="{7C871D98-1568-47DF-AD10-05B6D83FE291}" type="presParOf" srcId="{258D101A-CA89-4BD3-9BA0-F95214FF0550}" destId="{ED3C7052-C7D3-4A48-8DD7-C35F83E9E14D}" srcOrd="3" destOrd="0" presId="urn:microsoft.com/office/officeart/2016/7/layout/HexagonTimeline"/>
    <dgm:cxn modelId="{2B694A21-4ED9-4979-ACB7-DABE9ECD1399}" type="presParOf" srcId="{258D101A-CA89-4BD3-9BA0-F95214FF0550}" destId="{E1638529-5025-4BCE-9448-174A6B1F9AFC}" srcOrd="4" destOrd="0" presId="urn:microsoft.com/office/officeart/2016/7/layout/Hexago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F627ED-A304-4697-8C44-18E45D3D2B1A}" type="doc">
      <dgm:prSet loTypeId="urn:microsoft.com/office/officeart/2016/7/layout/HexagonTimeline" loCatId="process" qsTypeId="urn:microsoft.com/office/officeart/2005/8/quickstyle/simple1" qsCatId="simple" csTypeId="urn:microsoft.com/office/officeart/2005/8/colors/accent1_2" csCatId="accent1" phldr="1"/>
      <dgm:spPr/>
      <dgm:t>
        <a:bodyPr/>
        <a:lstStyle/>
        <a:p>
          <a:endParaRPr lang="en-US"/>
        </a:p>
      </dgm:t>
    </dgm:pt>
    <dgm:pt modelId="{D6614DDC-66DE-4E26-A0E6-8B5D4F611437}" type="pres">
      <dgm:prSet presAssocID="{08F627ED-A304-4697-8C44-18E45D3D2B1A}" presName="Name0" presStyleCnt="0">
        <dgm:presLayoutVars>
          <dgm:chMax/>
          <dgm:chPref/>
          <dgm:animLvl val="lvl"/>
        </dgm:presLayoutVars>
      </dgm:prSet>
      <dgm:spPr/>
    </dgm:pt>
  </dgm:ptLst>
  <dgm:cxnLst>
    <dgm:cxn modelId="{DC951A47-D712-4DDF-BC45-034C400F587A}" type="presOf" srcId="{08F627ED-A304-4697-8C44-18E45D3D2B1A}" destId="{D6614DDC-66DE-4E26-A0E6-8B5D4F611437}" srcOrd="0" destOrd="0" presId="urn:microsoft.com/office/officeart/2016/7/layout/Hexago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F627ED-A304-4697-8C44-18E45D3D2B1A}" type="doc">
      <dgm:prSet loTypeId="urn:microsoft.com/office/officeart/2016/7/layout/HexagonTimeline" loCatId="process" qsTypeId="urn:microsoft.com/office/officeart/2005/8/quickstyle/simple1" qsCatId="simple" csTypeId="urn:microsoft.com/office/officeart/2005/8/colors/accent1_2" csCatId="accent1" phldr="1"/>
      <dgm:spPr/>
      <dgm:t>
        <a:bodyPr/>
        <a:lstStyle/>
        <a:p>
          <a:endParaRPr lang="en-US"/>
        </a:p>
      </dgm:t>
    </dgm:pt>
    <dgm:pt modelId="{D6614DDC-66DE-4E26-A0E6-8B5D4F611437}" type="pres">
      <dgm:prSet presAssocID="{08F627ED-A304-4697-8C44-18E45D3D2B1A}" presName="Name0" presStyleCnt="0">
        <dgm:presLayoutVars>
          <dgm:chMax/>
          <dgm:chPref/>
          <dgm:animLvl val="lvl"/>
        </dgm:presLayoutVars>
      </dgm:prSet>
      <dgm:spPr/>
    </dgm:pt>
  </dgm:ptLst>
  <dgm:cxnLst>
    <dgm:cxn modelId="{DC951A47-D712-4DDF-BC45-034C400F587A}" type="presOf" srcId="{08F627ED-A304-4697-8C44-18E45D3D2B1A}" destId="{D6614DDC-66DE-4E26-A0E6-8B5D4F611437}" srcOrd="0" destOrd="0" presId="urn:microsoft.com/office/officeart/2016/7/layout/Hexago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51A82C-7C01-41E7-95A1-E0F165353360}">
      <dsp:nvSpPr>
        <dsp:cNvPr id="0" name=""/>
        <dsp:cNvSpPr/>
      </dsp:nvSpPr>
      <dsp:spPr>
        <a:xfrm>
          <a:off x="334252" y="1843910"/>
          <a:ext cx="1610849" cy="437513"/>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Single Parents</a:t>
          </a:r>
        </a:p>
      </dsp:txBody>
      <dsp:txXfrm>
        <a:off x="334252" y="1843910"/>
        <a:ext cx="1523346" cy="437513"/>
      </dsp:txXfrm>
    </dsp:sp>
    <dsp:sp modelId="{03E7967D-6C10-4379-9B37-4F5A8CF4EED8}">
      <dsp:nvSpPr>
        <dsp:cNvPr id="0" name=""/>
        <dsp:cNvSpPr/>
      </dsp:nvSpPr>
      <dsp:spPr>
        <a:xfrm>
          <a:off x="21032" y="239695"/>
          <a:ext cx="2237291" cy="1166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r>
            <a:rPr lang="en-US" sz="1100" kern="1200" dirty="0"/>
            <a:t>June 2021</a:t>
          </a:r>
        </a:p>
      </dsp:txBody>
      <dsp:txXfrm>
        <a:off x="21032" y="239695"/>
        <a:ext cx="2237291" cy="1166701"/>
      </dsp:txXfrm>
    </dsp:sp>
    <dsp:sp modelId="{4FB3A766-643A-4ACA-8E5D-2C95FFB87076}">
      <dsp:nvSpPr>
        <dsp:cNvPr id="0" name=""/>
        <dsp:cNvSpPr/>
      </dsp:nvSpPr>
      <dsp:spPr>
        <a:xfrm rot="1021745">
          <a:off x="1931146" y="2155883"/>
          <a:ext cx="636600" cy="0"/>
        </a:xfrm>
        <a:custGeom>
          <a:avLst/>
          <a:gdLst/>
          <a:ahLst/>
          <a:cxnLst/>
          <a:rect l="0" t="0" r="0" b="0"/>
          <a:pathLst>
            <a:path>
              <a:moveTo>
                <a:pt x="0" y="0"/>
              </a:moveTo>
              <a:lnTo>
                <a:pt x="636600" y="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CF010F-1351-4148-8701-92F5768EC7DC}">
      <dsp:nvSpPr>
        <dsp:cNvPr id="0" name=""/>
        <dsp:cNvSpPr/>
      </dsp:nvSpPr>
      <dsp:spPr>
        <a:xfrm>
          <a:off x="1139677" y="1479316"/>
          <a:ext cx="0" cy="36459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62C4F6DC-B23C-4A1D-86BA-D1DEB98692E9}">
      <dsp:nvSpPr>
        <dsp:cNvPr id="0" name=""/>
        <dsp:cNvSpPr/>
      </dsp:nvSpPr>
      <dsp:spPr>
        <a:xfrm>
          <a:off x="1103218" y="1406397"/>
          <a:ext cx="72918" cy="729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9499CF-3BA1-4BBD-960A-4434BA9F21A7}">
      <dsp:nvSpPr>
        <dsp:cNvPr id="0" name=""/>
        <dsp:cNvSpPr/>
      </dsp:nvSpPr>
      <dsp:spPr>
        <a:xfrm>
          <a:off x="2553792" y="2030343"/>
          <a:ext cx="1610849" cy="437513"/>
        </a:xfrm>
        <a:prstGeom prst="hexagon">
          <a:avLst>
            <a:gd name="adj" fmla="val 40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Substance Use Disorders</a:t>
          </a:r>
        </a:p>
      </dsp:txBody>
      <dsp:txXfrm>
        <a:off x="2746364" y="2082646"/>
        <a:ext cx="1225705" cy="332907"/>
      </dsp:txXfrm>
    </dsp:sp>
    <dsp:sp modelId="{5E76ADAA-D3EE-462D-A737-9D3772B6C76F}">
      <dsp:nvSpPr>
        <dsp:cNvPr id="0" name=""/>
        <dsp:cNvSpPr/>
      </dsp:nvSpPr>
      <dsp:spPr>
        <a:xfrm>
          <a:off x="2240571" y="2905369"/>
          <a:ext cx="2237291" cy="1166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t" anchorCtr="1">
          <a:noAutofit/>
        </a:bodyPr>
        <a:lstStyle/>
        <a:p>
          <a:pPr marL="0" lvl="0" indent="0" algn="ctr" defTabSz="488950">
            <a:lnSpc>
              <a:spcPct val="90000"/>
            </a:lnSpc>
            <a:spcBef>
              <a:spcPct val="0"/>
            </a:spcBef>
            <a:spcAft>
              <a:spcPct val="35000"/>
            </a:spcAft>
            <a:buNone/>
          </a:pPr>
          <a:r>
            <a:rPr lang="en-US" sz="1100" kern="1200" dirty="0"/>
            <a:t>July 2021</a:t>
          </a:r>
        </a:p>
      </dsp:txBody>
      <dsp:txXfrm>
        <a:off x="2240571" y="2905369"/>
        <a:ext cx="2237291" cy="1166701"/>
      </dsp:txXfrm>
    </dsp:sp>
    <dsp:sp modelId="{6C1697D8-F9A2-4451-950E-C8D8168BBC75}">
      <dsp:nvSpPr>
        <dsp:cNvPr id="0" name=""/>
        <dsp:cNvSpPr/>
      </dsp:nvSpPr>
      <dsp:spPr>
        <a:xfrm rot="20195007">
          <a:off x="4133269" y="2097718"/>
          <a:ext cx="761835" cy="0"/>
        </a:xfrm>
        <a:custGeom>
          <a:avLst/>
          <a:gdLst/>
          <a:ahLst/>
          <a:cxnLst/>
          <a:rect l="0" t="0" r="0" b="0"/>
          <a:pathLst>
            <a:path>
              <a:moveTo>
                <a:pt x="0" y="0"/>
              </a:moveTo>
              <a:lnTo>
                <a:pt x="761835" y="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14349A-AC82-402F-8DA0-95785071B5F0}">
      <dsp:nvSpPr>
        <dsp:cNvPr id="0" name=""/>
        <dsp:cNvSpPr/>
      </dsp:nvSpPr>
      <dsp:spPr>
        <a:xfrm>
          <a:off x="3359216" y="2467856"/>
          <a:ext cx="0" cy="36459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BBACFDEF-20FB-406A-9641-2F4782D85F9F}">
      <dsp:nvSpPr>
        <dsp:cNvPr id="0" name=""/>
        <dsp:cNvSpPr/>
      </dsp:nvSpPr>
      <dsp:spPr>
        <a:xfrm>
          <a:off x="3322757" y="2832450"/>
          <a:ext cx="72918" cy="729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8B2215-81DF-4D79-BB37-17C8C9F898E7}">
      <dsp:nvSpPr>
        <dsp:cNvPr id="0" name=""/>
        <dsp:cNvSpPr/>
      </dsp:nvSpPr>
      <dsp:spPr>
        <a:xfrm rot="10800000">
          <a:off x="4863732" y="1727580"/>
          <a:ext cx="1610849" cy="437513"/>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LGBTQIA</a:t>
          </a:r>
        </a:p>
      </dsp:txBody>
      <dsp:txXfrm rot="10800000">
        <a:off x="4951235" y="1727580"/>
        <a:ext cx="1523346" cy="437513"/>
      </dsp:txXfrm>
    </dsp:sp>
    <dsp:sp modelId="{2E1F219F-885D-437D-9D95-1C496EBAD119}">
      <dsp:nvSpPr>
        <dsp:cNvPr id="0" name=""/>
        <dsp:cNvSpPr/>
      </dsp:nvSpPr>
      <dsp:spPr>
        <a:xfrm>
          <a:off x="4550511" y="123365"/>
          <a:ext cx="2237291" cy="1166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r>
            <a:rPr lang="en-US" sz="1100" kern="1200" dirty="0"/>
            <a:t>August 2021</a:t>
          </a:r>
        </a:p>
      </dsp:txBody>
      <dsp:txXfrm>
        <a:off x="4550511" y="123365"/>
        <a:ext cx="2237291" cy="1166701"/>
      </dsp:txXfrm>
    </dsp:sp>
    <dsp:sp modelId="{8801BA21-B732-43C2-BD4E-EED526CA614C}">
      <dsp:nvSpPr>
        <dsp:cNvPr id="0" name=""/>
        <dsp:cNvSpPr/>
      </dsp:nvSpPr>
      <dsp:spPr>
        <a:xfrm>
          <a:off x="5669157" y="1362985"/>
          <a:ext cx="0" cy="36459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ED3C7052-C7D3-4A48-8DD7-C35F83E9E14D}">
      <dsp:nvSpPr>
        <dsp:cNvPr id="0" name=""/>
        <dsp:cNvSpPr/>
      </dsp:nvSpPr>
      <dsp:spPr>
        <a:xfrm>
          <a:off x="5632697" y="1290066"/>
          <a:ext cx="72918" cy="729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10/26/2021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10/26/2021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10/26/2021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10/26/2021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10/26/2021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10/26/2021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10/26/2021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10/26/2021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10/26/2021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10/26/2021</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10/26/2021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10/26/2021</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bstract image">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64" name="Rectangle 59">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65" name="Rectangle 61">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276055" y="2350017"/>
            <a:ext cx="4775075" cy="1630906"/>
          </a:xfrm>
        </p:spPr>
        <p:txBody>
          <a:bodyPr>
            <a:normAutofit fontScale="90000"/>
          </a:bodyPr>
          <a:lstStyle/>
          <a:p>
            <a:r>
              <a:rPr lang="en-US" sz="4400" dirty="0">
                <a:solidFill>
                  <a:schemeClr val="tx1"/>
                </a:solidFill>
              </a:rPr>
              <a:t>Shining Light on Special Populations</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1276055" y="3990546"/>
            <a:ext cx="4775075" cy="559656"/>
          </a:xfrm>
        </p:spPr>
        <p:txBody>
          <a:bodyPr>
            <a:normAutofit fontScale="92500" lnSpcReduction="20000"/>
          </a:bodyPr>
          <a:lstStyle/>
          <a:p>
            <a:r>
              <a:rPr lang="en-US" dirty="0">
                <a:solidFill>
                  <a:schemeClr val="tx1"/>
                </a:solidFill>
              </a:rPr>
              <a:t>Professional Service Group</a:t>
            </a:r>
          </a:p>
          <a:p>
            <a:r>
              <a:rPr lang="en-US" dirty="0" err="1">
                <a:solidFill>
                  <a:schemeClr val="tx1"/>
                </a:solidFill>
              </a:rPr>
              <a:t>NIATx</a:t>
            </a:r>
            <a:r>
              <a:rPr lang="en-US" dirty="0">
                <a:solidFill>
                  <a:schemeClr val="tx1"/>
                </a:solidFill>
              </a:rPr>
              <a:t> 2021</a:t>
            </a:r>
          </a:p>
        </p:txBody>
      </p:sp>
    </p:spTree>
    <p:extLst>
      <p:ext uri="{BB962C8B-B14F-4D97-AF65-F5344CB8AC3E}">
        <p14:creationId xmlns:p14="http://schemas.microsoft.com/office/powerpoint/2010/main" val="1736693185"/>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bstract image">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740751" y="642594"/>
            <a:ext cx="6718434" cy="2420202"/>
          </a:xfrm>
        </p:spPr>
        <p:txBody>
          <a:bodyPr>
            <a:normAutofit/>
          </a:bodyPr>
          <a:lstStyle/>
          <a:p>
            <a:r>
              <a:rPr lang="en-US" dirty="0">
                <a:solidFill>
                  <a:schemeClr val="tx1">
                    <a:lumMod val="75000"/>
                    <a:lumOff val="25000"/>
                  </a:schemeClr>
                </a:solidFill>
              </a:rPr>
              <a:t>Aim:</a:t>
            </a:r>
            <a:br>
              <a:rPr lang="en-US" dirty="0">
                <a:solidFill>
                  <a:schemeClr val="tx1">
                    <a:lumMod val="75000"/>
                    <a:lumOff val="25000"/>
                  </a:schemeClr>
                </a:solidFill>
              </a:rPr>
            </a:br>
            <a:r>
              <a:rPr lang="en-US" sz="2700" dirty="0">
                <a:solidFill>
                  <a:schemeClr val="tx1">
                    <a:lumMod val="75000"/>
                    <a:lumOff val="25000"/>
                  </a:schemeClr>
                </a:solidFill>
              </a:rPr>
              <a:t>Provide care coordinators with resources and knowledge for special population in order to improve quality of services for Consumers. </a:t>
            </a:r>
          </a:p>
        </p:txBody>
      </p:sp>
      <p:graphicFrame>
        <p:nvGraphicFramePr>
          <p:cNvPr id="31" name="Content Placeholder 2" descr="timeline">
            <a:extLst>
              <a:ext uri="{FF2B5EF4-FFF2-40B4-BE49-F238E27FC236}">
                <a16:creationId xmlns:a16="http://schemas.microsoft.com/office/drawing/2014/main" id="{613FC9B6-ED9E-4F51-A217-156DA01928CD}"/>
              </a:ext>
            </a:extLst>
          </p:cNvPr>
          <p:cNvGraphicFramePr/>
          <p:nvPr>
            <p:extLst>
              <p:ext uri="{D42A27DB-BD31-4B8C-83A1-F6EECF244321}">
                <p14:modId xmlns:p14="http://schemas.microsoft.com/office/powerpoint/2010/main" val="2516802887"/>
              </p:ext>
            </p:extLst>
          </p:nvPr>
        </p:nvGraphicFramePr>
        <p:xfrm>
          <a:off x="4740752" y="2389098"/>
          <a:ext cx="6718434" cy="3645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601030"/>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bstract image">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1" y="1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643097" y="2151354"/>
            <a:ext cx="6718434" cy="2420202"/>
          </a:xfrm>
        </p:spPr>
        <p:txBody>
          <a:bodyPr>
            <a:normAutofit fontScale="90000"/>
          </a:bodyPr>
          <a:lstStyle/>
          <a:p>
            <a:r>
              <a:rPr lang="en-US" dirty="0">
                <a:solidFill>
                  <a:schemeClr val="tx1">
                    <a:lumMod val="75000"/>
                    <a:lumOff val="25000"/>
                  </a:schemeClr>
                </a:solidFill>
              </a:rPr>
              <a:t>Change:</a:t>
            </a:r>
            <a:br>
              <a:rPr lang="en-US" dirty="0">
                <a:solidFill>
                  <a:schemeClr val="tx1">
                    <a:lumMod val="75000"/>
                    <a:lumOff val="25000"/>
                  </a:schemeClr>
                </a:solidFill>
              </a:rPr>
            </a:br>
            <a:br>
              <a:rPr lang="en-US" sz="2700" dirty="0">
                <a:solidFill>
                  <a:schemeClr val="tx1">
                    <a:lumMod val="75000"/>
                    <a:lumOff val="25000"/>
                  </a:schemeClr>
                </a:solidFill>
              </a:rPr>
            </a:br>
            <a:r>
              <a:rPr lang="en-US" sz="2700" dirty="0">
                <a:solidFill>
                  <a:schemeClr val="tx1">
                    <a:lumMod val="75000"/>
                    <a:lumOff val="25000"/>
                  </a:schemeClr>
                </a:solidFill>
              </a:rPr>
              <a:t>Increase care coordinator knowledge so they feel more confident providing care to consumers.</a:t>
            </a:r>
            <a:br>
              <a:rPr lang="en-US" sz="2700" dirty="0">
                <a:solidFill>
                  <a:schemeClr val="tx1">
                    <a:lumMod val="75000"/>
                    <a:lumOff val="25000"/>
                  </a:schemeClr>
                </a:solidFill>
              </a:rPr>
            </a:br>
            <a:endParaRPr lang="en-US" sz="2700" dirty="0">
              <a:solidFill>
                <a:schemeClr val="tx1">
                  <a:lumMod val="75000"/>
                  <a:lumOff val="25000"/>
                </a:schemeClr>
              </a:solidFill>
            </a:endParaRPr>
          </a:p>
        </p:txBody>
      </p:sp>
      <p:graphicFrame>
        <p:nvGraphicFramePr>
          <p:cNvPr id="31" name="Content Placeholder 2" descr="timeline">
            <a:extLst>
              <a:ext uri="{FF2B5EF4-FFF2-40B4-BE49-F238E27FC236}">
                <a16:creationId xmlns:a16="http://schemas.microsoft.com/office/drawing/2014/main" id="{613FC9B6-ED9E-4F51-A217-156DA01928CD}"/>
              </a:ext>
            </a:extLst>
          </p:cNvPr>
          <p:cNvGraphicFramePr/>
          <p:nvPr>
            <p:extLst>
              <p:ext uri="{D42A27DB-BD31-4B8C-83A1-F6EECF244321}">
                <p14:modId xmlns:p14="http://schemas.microsoft.com/office/powerpoint/2010/main" val="887134025"/>
              </p:ext>
            </p:extLst>
          </p:nvPr>
        </p:nvGraphicFramePr>
        <p:xfrm>
          <a:off x="4740752" y="2389098"/>
          <a:ext cx="6718434" cy="3645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Top view of books formed into a circle">
            <a:extLst>
              <a:ext uri="{FF2B5EF4-FFF2-40B4-BE49-F238E27FC236}">
                <a16:creationId xmlns:a16="http://schemas.microsoft.com/office/drawing/2014/main" id="{EDD803E5-A946-4DA6-B246-658BC014DBAC}"/>
              </a:ext>
            </a:extLst>
          </p:cNvPr>
          <p:cNvPicPr>
            <a:picLocks noChangeAspect="1"/>
          </p:cNvPicPr>
          <p:nvPr/>
        </p:nvPicPr>
        <p:blipFill>
          <a:blip r:embed="rId8"/>
          <a:stretch>
            <a:fillRect/>
          </a:stretch>
        </p:blipFill>
        <p:spPr>
          <a:xfrm>
            <a:off x="8889950" y="4571556"/>
            <a:ext cx="2867310" cy="1911540"/>
          </a:xfrm>
          <a:prstGeom prst="rect">
            <a:avLst/>
          </a:prstGeom>
        </p:spPr>
      </p:pic>
    </p:spTree>
    <p:extLst>
      <p:ext uri="{BB962C8B-B14F-4D97-AF65-F5344CB8AC3E}">
        <p14:creationId xmlns:p14="http://schemas.microsoft.com/office/powerpoint/2010/main" val="3189080098"/>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30">
            <a:extLst>
              <a:ext uri="{FF2B5EF4-FFF2-40B4-BE49-F238E27FC236}">
                <a16:creationId xmlns:a16="http://schemas.microsoft.com/office/drawing/2014/main" id="{FB65ABA3-820C-4D75-9437-9EFA1ADFE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33" name="Rectangle 32">
            <a:extLst>
              <a:ext uri="{FF2B5EF4-FFF2-40B4-BE49-F238E27FC236}">
                <a16:creationId xmlns:a16="http://schemas.microsoft.com/office/drawing/2014/main" id="{036BF2FB-90D8-48DB-BD34-D040CDCFF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35" name="Rectangle 34">
            <a:extLst>
              <a:ext uri="{FF2B5EF4-FFF2-40B4-BE49-F238E27FC236}">
                <a16:creationId xmlns:a16="http://schemas.microsoft.com/office/drawing/2014/main" id="{62E3493C-9EE5-40C5-9902-4A0416374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C93C2DD8-0EC6-4B41-91E6-4A8E336AF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descr="abstract image">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l="30343" r="34438" b="1"/>
          <a:stretch/>
        </p:blipFill>
        <p:spPr>
          <a:xfrm>
            <a:off x="234696" y="237744"/>
            <a:ext cx="3996183" cy="6382512"/>
          </a:xfrm>
          <a:prstGeom prst="rect">
            <a:avLst/>
          </a:prstGeom>
        </p:spPr>
      </p:pic>
      <p:sp>
        <p:nvSpPr>
          <p:cNvPr id="39" name="Rectangle 38">
            <a:extLst>
              <a:ext uri="{FF2B5EF4-FFF2-40B4-BE49-F238E27FC236}">
                <a16:creationId xmlns:a16="http://schemas.microsoft.com/office/drawing/2014/main" id="{D5E3F933-FC69-4374-A35F-CF4036537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9494" y="374904"/>
            <a:ext cx="7440649" cy="6108192"/>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965192" y="642593"/>
            <a:ext cx="6280826" cy="1746504"/>
          </a:xfrm>
        </p:spPr>
        <p:txBody>
          <a:bodyPr vert="horz" lIns="91440" tIns="45720" rIns="91440" bIns="45720" rtlCol="0" anchor="ctr">
            <a:normAutofit/>
          </a:bodyPr>
          <a:lstStyle/>
          <a:p>
            <a:pPr>
              <a:lnSpc>
                <a:spcPct val="90000"/>
              </a:lnSpc>
            </a:pPr>
            <a:r>
              <a:rPr lang="en-US" sz="2300" dirty="0">
                <a:solidFill>
                  <a:schemeClr val="tx1">
                    <a:lumMod val="85000"/>
                    <a:lumOff val="15000"/>
                  </a:schemeClr>
                </a:solidFill>
              </a:rPr>
              <a:t>Results:</a:t>
            </a:r>
            <a:br>
              <a:rPr lang="en-US" sz="2300" dirty="0">
                <a:solidFill>
                  <a:schemeClr val="tx1">
                    <a:lumMod val="85000"/>
                    <a:lumOff val="15000"/>
                  </a:schemeClr>
                </a:solidFill>
              </a:rPr>
            </a:br>
            <a:r>
              <a:rPr lang="en-US" sz="2300" dirty="0">
                <a:solidFill>
                  <a:schemeClr val="tx1">
                    <a:lumMod val="85000"/>
                    <a:lumOff val="15000"/>
                  </a:schemeClr>
                </a:solidFill>
              </a:rPr>
              <a:t>Compared to the beginning of the summer series how confident do you feel providing services to the </a:t>
            </a:r>
            <a:r>
              <a:rPr lang="en-US" sz="2300">
                <a:solidFill>
                  <a:schemeClr val="tx1">
                    <a:lumMod val="85000"/>
                    <a:lumOff val="15000"/>
                  </a:schemeClr>
                </a:solidFill>
              </a:rPr>
              <a:t>Special Populations?</a:t>
            </a:r>
            <a:br>
              <a:rPr lang="en-US" sz="2300" dirty="0">
                <a:solidFill>
                  <a:schemeClr val="tx1">
                    <a:lumMod val="85000"/>
                    <a:lumOff val="15000"/>
                  </a:schemeClr>
                </a:solidFill>
              </a:rPr>
            </a:br>
            <a:endParaRPr lang="en-US" sz="2300" dirty="0">
              <a:solidFill>
                <a:schemeClr val="tx1">
                  <a:lumMod val="85000"/>
                  <a:lumOff val="15000"/>
                </a:schemeClr>
              </a:solidFill>
            </a:endParaRPr>
          </a:p>
        </p:txBody>
      </p:sp>
      <p:graphicFrame>
        <p:nvGraphicFramePr>
          <p:cNvPr id="41" name="Content Placeholder 21">
            <a:extLst>
              <a:ext uri="{FF2B5EF4-FFF2-40B4-BE49-F238E27FC236}">
                <a16:creationId xmlns:a16="http://schemas.microsoft.com/office/drawing/2014/main" id="{61E6465E-606A-4F64-835E-BF500B997FEE}"/>
              </a:ext>
            </a:extLst>
          </p:cNvPr>
          <p:cNvGraphicFramePr>
            <a:graphicFrameLocks noGrp="1"/>
          </p:cNvGraphicFramePr>
          <p:nvPr>
            <p:ph idx="1"/>
            <p:extLst>
              <p:ext uri="{D42A27DB-BD31-4B8C-83A1-F6EECF244321}">
                <p14:modId xmlns:p14="http://schemas.microsoft.com/office/powerpoint/2010/main" val="3685069733"/>
              </p:ext>
            </p:extLst>
          </p:nvPr>
        </p:nvGraphicFramePr>
        <p:xfrm>
          <a:off x="4965700" y="2386013"/>
          <a:ext cx="6280150" cy="36496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20383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bstract image">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1" y="1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643097" y="2151354"/>
            <a:ext cx="6718434" cy="2420202"/>
          </a:xfrm>
        </p:spPr>
        <p:txBody>
          <a:bodyPr>
            <a:normAutofit/>
          </a:bodyPr>
          <a:lstStyle/>
          <a:p>
            <a:r>
              <a:rPr lang="en-US" sz="2700" dirty="0">
                <a:solidFill>
                  <a:schemeClr val="tx1">
                    <a:lumMod val="75000"/>
                    <a:lumOff val="25000"/>
                  </a:schemeClr>
                </a:solidFill>
              </a:rPr>
              <a:t>Impact: </a:t>
            </a:r>
            <a:br>
              <a:rPr lang="en-US" sz="2700" dirty="0">
                <a:solidFill>
                  <a:schemeClr val="tx1">
                    <a:lumMod val="75000"/>
                    <a:lumOff val="25000"/>
                  </a:schemeClr>
                </a:solidFill>
              </a:rPr>
            </a:br>
            <a:br>
              <a:rPr lang="en-US" sz="2700" dirty="0">
                <a:solidFill>
                  <a:schemeClr val="tx1">
                    <a:lumMod val="75000"/>
                    <a:lumOff val="25000"/>
                  </a:schemeClr>
                </a:solidFill>
              </a:rPr>
            </a:br>
            <a:r>
              <a:rPr lang="en-US" sz="2700" dirty="0">
                <a:solidFill>
                  <a:schemeClr val="tx1">
                    <a:lumMod val="75000"/>
                    <a:lumOff val="25000"/>
                  </a:schemeClr>
                </a:solidFill>
              </a:rPr>
              <a:t>Our survey shows care coordinators reported feeling more confident with providing services to their Consumers. </a:t>
            </a:r>
            <a:br>
              <a:rPr lang="en-US" sz="2700" dirty="0">
                <a:solidFill>
                  <a:schemeClr val="tx1">
                    <a:lumMod val="75000"/>
                    <a:lumOff val="25000"/>
                  </a:schemeClr>
                </a:solidFill>
              </a:rPr>
            </a:br>
            <a:endParaRPr lang="en-US" sz="2700" dirty="0">
              <a:solidFill>
                <a:schemeClr val="tx1">
                  <a:lumMod val="75000"/>
                  <a:lumOff val="25000"/>
                </a:schemeClr>
              </a:solidFill>
            </a:endParaRPr>
          </a:p>
        </p:txBody>
      </p:sp>
    </p:spTree>
    <p:extLst>
      <p:ext uri="{BB962C8B-B14F-4D97-AF65-F5344CB8AC3E}">
        <p14:creationId xmlns:p14="http://schemas.microsoft.com/office/powerpoint/2010/main" val="1092187181"/>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bstract image">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740751" y="2610034"/>
            <a:ext cx="6718434" cy="452761"/>
          </a:xfrm>
        </p:spPr>
        <p:txBody>
          <a:bodyPr>
            <a:normAutofit fontScale="90000"/>
          </a:bodyPr>
          <a:lstStyle/>
          <a:p>
            <a:pPr algn="ctr"/>
            <a:r>
              <a:rPr lang="en-US" dirty="0">
                <a:solidFill>
                  <a:schemeClr val="tx1">
                    <a:lumMod val="75000"/>
                    <a:lumOff val="25000"/>
                  </a:schemeClr>
                </a:solidFill>
              </a:rPr>
              <a:t>Next Steps:</a:t>
            </a:r>
            <a:br>
              <a:rPr lang="en-US" dirty="0">
                <a:solidFill>
                  <a:schemeClr val="tx1">
                    <a:lumMod val="75000"/>
                    <a:lumOff val="25000"/>
                  </a:schemeClr>
                </a:solidFill>
              </a:rPr>
            </a:br>
            <a:br>
              <a:rPr lang="en-US" dirty="0">
                <a:solidFill>
                  <a:schemeClr val="tx1">
                    <a:lumMod val="75000"/>
                    <a:lumOff val="25000"/>
                  </a:schemeClr>
                </a:solidFill>
              </a:rPr>
            </a:br>
            <a:r>
              <a:rPr lang="en-US" dirty="0">
                <a:solidFill>
                  <a:schemeClr val="tx1">
                    <a:lumMod val="75000"/>
                    <a:lumOff val="25000"/>
                  </a:schemeClr>
                </a:solidFill>
              </a:rPr>
              <a:t>Continue monthly trainings  to provide knowledge and resources for special populations and other requested topics in order to increase care coordinator knowledge. </a:t>
            </a:r>
            <a:endParaRPr lang="en-US" sz="2700" dirty="0">
              <a:solidFill>
                <a:schemeClr val="tx1">
                  <a:lumMod val="75000"/>
                  <a:lumOff val="25000"/>
                </a:schemeClr>
              </a:solidFill>
            </a:endParaRPr>
          </a:p>
        </p:txBody>
      </p:sp>
      <p:graphicFrame>
        <p:nvGraphicFramePr>
          <p:cNvPr id="31" name="Content Placeholder 2" descr="timeline">
            <a:extLst>
              <a:ext uri="{FF2B5EF4-FFF2-40B4-BE49-F238E27FC236}">
                <a16:creationId xmlns:a16="http://schemas.microsoft.com/office/drawing/2014/main" id="{613FC9B6-ED9E-4F51-A217-156DA01928CD}"/>
              </a:ext>
            </a:extLst>
          </p:cNvPr>
          <p:cNvGraphicFramePr/>
          <p:nvPr>
            <p:extLst>
              <p:ext uri="{D42A27DB-BD31-4B8C-83A1-F6EECF244321}">
                <p14:modId xmlns:p14="http://schemas.microsoft.com/office/powerpoint/2010/main" val="3681308926"/>
              </p:ext>
            </p:extLst>
          </p:nvPr>
        </p:nvGraphicFramePr>
        <p:xfrm>
          <a:off x="4740752" y="2389098"/>
          <a:ext cx="6718434" cy="3645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2597137"/>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38">
      <a:dk1>
        <a:sysClr val="windowText" lastClr="000000"/>
      </a:dk1>
      <a:lt1>
        <a:sysClr val="window" lastClr="FFFFFF"/>
      </a:lt1>
      <a:dk2>
        <a:srgbClr val="505046"/>
      </a:dk2>
      <a:lt2>
        <a:srgbClr val="EEECE1"/>
      </a:lt2>
      <a:accent1>
        <a:srgbClr val="EE462D"/>
      </a:accent1>
      <a:accent2>
        <a:srgbClr val="595A85"/>
      </a:accent2>
      <a:accent3>
        <a:srgbClr val="8D6F5B"/>
      </a:accent3>
      <a:accent4>
        <a:srgbClr val="FABD2F"/>
      </a:accent4>
      <a:accent5>
        <a:srgbClr val="AF8073"/>
      </a:accent5>
      <a:accent6>
        <a:srgbClr val="787880"/>
      </a:accent6>
      <a:hlink>
        <a:srgbClr val="CC8D00"/>
      </a:hlink>
      <a:folHlink>
        <a:srgbClr val="82829E"/>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E34A532A-EA0D-41F9-B458-AF9358EF2F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59927E4-E194-47BE-91C2-B87D50CF51DB}">
  <ds:schemaRefs>
    <ds:schemaRef ds:uri="http://schemas.microsoft.com/sharepoint/v3/contenttype/forms"/>
  </ds:schemaRefs>
</ds:datastoreItem>
</file>

<file path=customXml/itemProps3.xml><?xml version="1.0" encoding="utf-8"?>
<ds:datastoreItem xmlns:ds="http://schemas.openxmlformats.org/officeDocument/2006/customXml" ds:itemID="{0E92E9E5-79AF-4029-8FCA-9C327D54FD8F}">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{9F36EC96-71FB-4419-A322-BEE5BEF770CC}tf56410444_win32</Template>
  <TotalTime>188</TotalTime>
  <Words>138</Words>
  <Application>Microsoft Office PowerPoint</Application>
  <PresentationFormat>Widescreen</PresentationFormat>
  <Paragraphs>15</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Avenir Next LT Pro</vt:lpstr>
      <vt:lpstr>Avenir Next LT Pro Light</vt:lpstr>
      <vt:lpstr>Garamond</vt:lpstr>
      <vt:lpstr>SavonVTI</vt:lpstr>
      <vt:lpstr>Shining Light on Special Populations</vt:lpstr>
      <vt:lpstr>Aim: Provide care coordinators with resources and knowledge for special population in order to improve quality of services for Consumers. </vt:lpstr>
      <vt:lpstr>Change:  Increase care coordinator knowledge so they feel more confident providing care to consumers. </vt:lpstr>
      <vt:lpstr>Results: Compared to the beginning of the summer series how confident do you feel providing services to the Special Populations? </vt:lpstr>
      <vt:lpstr>Impact:   Our survey shows care coordinators reported feeling more confident with providing services to their Consumers.  </vt:lpstr>
      <vt:lpstr>Next Steps:  Continue monthly trainings  to provide knowledge and resources for special populations and other requested topics in order to increase care coordinator knowledge.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Shining Light on Special Populations</dc:title>
  <dc:creator>Esperanza Winters</dc:creator>
  <cp:lastModifiedBy>Moebius, Amy</cp:lastModifiedBy>
  <cp:revision>7</cp:revision>
  <dcterms:created xsi:type="dcterms:W3CDTF">2021-10-18T15:13:54Z</dcterms:created>
  <dcterms:modified xsi:type="dcterms:W3CDTF">2021-10-26T16:26:34Z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