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72" r:id="rId4"/>
    <p:sldId id="267" r:id="rId5"/>
    <p:sldId id="268" r:id="rId6"/>
    <p:sldId id="273" r:id="rId7"/>
    <p:sldId id="269" r:id="rId8"/>
    <p:sldId id="270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51" d="100"/>
          <a:sy n="51" d="100"/>
        </p:scale>
        <p:origin x="624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RSC &amp; Agency Response Rates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'[Satisfaction Trends.xlsx]Chart'!$B$6</c:f>
              <c:strCache>
                <c:ptCount val="1"/>
                <c:pt idx="0">
                  <c:v>RSC Responses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'[Satisfaction Trends.xlsx]Chart'!$C$5:$E$5</c:f>
              <c:strCache>
                <c:ptCount val="3"/>
                <c:pt idx="0">
                  <c:v>Spring 2022</c:v>
                </c:pt>
                <c:pt idx="1">
                  <c:v>Fall 2022</c:v>
                </c:pt>
                <c:pt idx="2">
                  <c:v>Spring 2023</c:v>
                </c:pt>
              </c:strCache>
            </c:strRef>
          </c:cat>
          <c:val>
            <c:numRef>
              <c:f>'[Satisfaction Trends.xlsx]Chart'!$C$6:$E$6</c:f>
              <c:numCache>
                <c:formatCode>General</c:formatCode>
                <c:ptCount val="3"/>
                <c:pt idx="0">
                  <c:v>10</c:v>
                </c:pt>
                <c:pt idx="1">
                  <c:v>23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FC-40EB-88D1-68A4A03DF0B2}"/>
            </c:ext>
          </c:extLst>
        </c:ser>
        <c:ser>
          <c:idx val="1"/>
          <c:order val="1"/>
          <c:tx>
            <c:strRef>
              <c:f>'[Satisfaction Trends.xlsx]Chart'!$B$7</c:f>
              <c:strCache>
                <c:ptCount val="1"/>
                <c:pt idx="0">
                  <c:v>RSC Program Census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'[Satisfaction Trends.xlsx]Chart'!$C$5:$E$5</c:f>
              <c:strCache>
                <c:ptCount val="3"/>
                <c:pt idx="0">
                  <c:v>Spring 2022</c:v>
                </c:pt>
                <c:pt idx="1">
                  <c:v>Fall 2022</c:v>
                </c:pt>
                <c:pt idx="2">
                  <c:v>Spring 2023</c:v>
                </c:pt>
              </c:strCache>
            </c:strRef>
          </c:cat>
          <c:val>
            <c:numRef>
              <c:f>'[Satisfaction Trends.xlsx]Chart'!$C$7:$E$7</c:f>
              <c:numCache>
                <c:formatCode>General</c:formatCode>
                <c:ptCount val="3"/>
                <c:pt idx="0">
                  <c:v>43</c:v>
                </c:pt>
                <c:pt idx="1">
                  <c:v>60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FC-40EB-88D1-68A4A03DF0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240480"/>
        <c:axId val="834239520"/>
      </c:barChart>
      <c:lineChart>
        <c:grouping val="standard"/>
        <c:varyColors val="0"/>
        <c:ser>
          <c:idx val="2"/>
          <c:order val="2"/>
          <c:tx>
            <c:strRef>
              <c:f>'[Satisfaction Trends.xlsx]Chart'!$B$8</c:f>
              <c:strCache>
                <c:ptCount val="1"/>
                <c:pt idx="0">
                  <c:v>RSC Response Rate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'[Satisfaction Trends.xlsx]Chart'!$C$5:$E$5</c:f>
              <c:strCache>
                <c:ptCount val="3"/>
                <c:pt idx="0">
                  <c:v>Spring 2022</c:v>
                </c:pt>
                <c:pt idx="1">
                  <c:v>Fall 2022</c:v>
                </c:pt>
                <c:pt idx="2">
                  <c:v>Spring 2023</c:v>
                </c:pt>
              </c:strCache>
            </c:strRef>
          </c:cat>
          <c:val>
            <c:numRef>
              <c:f>'[Satisfaction Trends.xlsx]Chart'!$C$8:$E$8</c:f>
              <c:numCache>
                <c:formatCode>0%</c:formatCode>
                <c:ptCount val="3"/>
                <c:pt idx="0">
                  <c:v>0.23255813953488372</c:v>
                </c:pt>
                <c:pt idx="1">
                  <c:v>0.38333333333333336</c:v>
                </c:pt>
                <c:pt idx="2">
                  <c:v>0.46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FC-40EB-88D1-68A4A03DF0B2}"/>
            </c:ext>
          </c:extLst>
        </c:ser>
        <c:ser>
          <c:idx val="3"/>
          <c:order val="3"/>
          <c:tx>
            <c:strRef>
              <c:f>'[Satisfaction Trends.xlsx]Chart'!$B$9</c:f>
              <c:strCache>
                <c:ptCount val="1"/>
                <c:pt idx="0">
                  <c:v>Agency Average Response Rate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'[Satisfaction Trends.xlsx]Chart'!$C$5:$E$5</c:f>
              <c:strCache>
                <c:ptCount val="3"/>
                <c:pt idx="0">
                  <c:v>Spring 2022</c:v>
                </c:pt>
                <c:pt idx="1">
                  <c:v>Fall 2022</c:v>
                </c:pt>
                <c:pt idx="2">
                  <c:v>Spring 2023</c:v>
                </c:pt>
              </c:strCache>
            </c:strRef>
          </c:cat>
          <c:val>
            <c:numRef>
              <c:f>'[Satisfaction Trends.xlsx]Chart'!$C$9:$E$9</c:f>
              <c:numCache>
                <c:formatCode>0%</c:formatCode>
                <c:ptCount val="3"/>
                <c:pt idx="0">
                  <c:v>0.37958532695374803</c:v>
                </c:pt>
                <c:pt idx="1">
                  <c:v>0.42031249999999998</c:v>
                </c:pt>
                <c:pt idx="2">
                  <c:v>0.49904397705544934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FC-40EB-88D1-68A4A03DF0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241440"/>
        <c:axId val="834238032"/>
      </c:lineChart>
      <c:catAx>
        <c:axId val="17624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4239520"/>
        <c:crosses val="autoZero"/>
        <c:auto val="1"/>
        <c:lblAlgn val="ctr"/>
        <c:lblOffset val="100"/>
        <c:noMultiLvlLbl val="0"/>
      </c:catAx>
      <c:valAx>
        <c:axId val="83423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240480"/>
        <c:crosses val="autoZero"/>
        <c:crossBetween val="between"/>
      </c:valAx>
      <c:valAx>
        <c:axId val="834238032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241440"/>
        <c:crosses val="max"/>
        <c:crossBetween val="between"/>
      </c:valAx>
      <c:catAx>
        <c:axId val="1762414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342380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675" y="2718"/>
            <a:ext cx="6727317" cy="6855282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61345" y="771525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61345" y="211836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76247F4-B083-43DC-BAC1-F340620AA60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47020" y="533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856545" y="204216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847020" y="533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856545" y="204216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76247F4-B083-43DC-BAC1-F340620AA60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623057"/>
            <a:ext cx="9144000" cy="2349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7152939" y="5558638"/>
            <a:ext cx="1762461" cy="1064419"/>
          </a:xfrm>
          <a:prstGeom prst="rect">
            <a:avLst/>
          </a:prstGeom>
        </p:spPr>
      </p:pic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62338" y="6353175"/>
            <a:ext cx="990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76247F4-B083-43DC-BAC1-F340620AA60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0" y="6356350"/>
            <a:ext cx="38100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597152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199" y="6353175"/>
            <a:ext cx="6695739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Flowchart: Process 4"/>
          <p:cNvSpPr/>
          <p:nvPr/>
        </p:nvSpPr>
        <p:spPr>
          <a:xfrm>
            <a:off x="8915400" y="0"/>
            <a:ext cx="228600" cy="6858000"/>
          </a:xfrm>
          <a:prstGeom prst="flowChartProcess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086600" y="6623057"/>
            <a:ext cx="1905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2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EXCEEDING EXPECTATIONS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More, More, More, How do you Like it 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Recovery Support Coordination</a:t>
            </a:r>
          </a:p>
          <a:p>
            <a:r>
              <a:rPr lang="en-US" dirty="0"/>
              <a:t>St. Charles Youth and Family Services</a:t>
            </a:r>
          </a:p>
        </p:txBody>
      </p:sp>
      <p:pic>
        <p:nvPicPr>
          <p:cNvPr id="4" name="ICGN(0)">
            <a:hlinkClick r:id="" action="ppaction://media"/>
            <a:extLst>
              <a:ext uri="{FF2B5EF4-FFF2-40B4-BE49-F238E27FC236}">
                <a16:creationId xmlns:a16="http://schemas.microsoft.com/office/drawing/2014/main" id="{B3E00D0B-6B8A-4246-82F6-1A15937C245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20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Satisfaction Surveys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Recovery Support Coordination Program</a:t>
            </a:r>
          </a:p>
          <a:p>
            <a:r>
              <a:rPr lang="en-US" dirty="0"/>
              <a:t>Spring Survey 2023</a:t>
            </a:r>
          </a:p>
        </p:txBody>
      </p:sp>
    </p:spTree>
    <p:extLst>
      <p:ext uri="{BB962C8B-B14F-4D97-AF65-F5344CB8AC3E}">
        <p14:creationId xmlns:p14="http://schemas.microsoft.com/office/powerpoint/2010/main" val="1755778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Introduction/AIM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St. Charles provides Client Satisfaction Surveys agency wide two times per year (Spring and Fall).</a:t>
            </a:r>
          </a:p>
          <a:p>
            <a:r>
              <a:rPr lang="en-US" dirty="0"/>
              <a:t>Client Satisfaction Surveys distributed agency wide April 1-30, 2022.  Continued survey to April 1-30, 2023</a:t>
            </a:r>
          </a:p>
          <a:p>
            <a:r>
              <a:rPr lang="en-US" dirty="0"/>
              <a:t>Clients asked 18 questions using a Likert scale from 1-5 (1-Strong Disagree to 5 Strongly Agree)</a:t>
            </a:r>
          </a:p>
          <a:p>
            <a:r>
              <a:rPr lang="en-US" dirty="0"/>
              <a:t>Goal to reach 45% client participation within each program.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589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Distribute 2 forms of the survey (paper, electronic link)</a:t>
            </a:r>
          </a:p>
          <a:p>
            <a:r>
              <a:rPr lang="en-US" i="1" dirty="0"/>
              <a:t>Created a QR code for easy access for staff to provide to clients.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Emailed weekly dashboard to staff.</a:t>
            </a:r>
          </a:p>
          <a:p>
            <a:r>
              <a:rPr lang="en-US" dirty="0"/>
              <a:t>Meet with each Program (Vice Presidents, Manager’s and staff) to discuss progress with survey distribution.</a:t>
            </a:r>
          </a:p>
        </p:txBody>
      </p:sp>
    </p:spTree>
    <p:extLst>
      <p:ext uri="{BB962C8B-B14F-4D97-AF65-F5344CB8AC3E}">
        <p14:creationId xmlns:p14="http://schemas.microsoft.com/office/powerpoint/2010/main" val="2598182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Results/Data (Spring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Agency Census was 627 clients.</a:t>
            </a:r>
          </a:p>
          <a:p>
            <a:r>
              <a:rPr lang="en-US" i="1" dirty="0"/>
              <a:t>238 responded to survey</a:t>
            </a:r>
          </a:p>
          <a:p>
            <a:r>
              <a:rPr lang="en-US" i="1" dirty="0"/>
              <a:t>38% response rate.</a:t>
            </a:r>
          </a:p>
          <a:p>
            <a:r>
              <a:rPr lang="en-US" i="1" dirty="0"/>
              <a:t>Overall average agency wide was 4.38.</a:t>
            </a:r>
          </a:p>
          <a:p>
            <a:r>
              <a:rPr lang="en-US" i="1" dirty="0"/>
              <a:t>Highest rated question, “staff treats me with respect” at 4.67.</a:t>
            </a:r>
          </a:p>
          <a:p>
            <a:r>
              <a:rPr lang="en-US" i="1" dirty="0"/>
              <a:t>Lowest rated question, “As a result of the services I receive at St. Charles, I get along better with my family members” at 3.59.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RSC Census was 43 clients.</a:t>
            </a:r>
          </a:p>
          <a:p>
            <a:r>
              <a:rPr lang="en-US" dirty="0"/>
              <a:t>10 responded to survey.</a:t>
            </a:r>
          </a:p>
          <a:p>
            <a:r>
              <a:rPr lang="en-US" dirty="0"/>
              <a:t>23% response rate.</a:t>
            </a:r>
          </a:p>
          <a:p>
            <a:r>
              <a:rPr lang="en-US" dirty="0"/>
              <a:t>Overall RSC average was 4.4%.</a:t>
            </a:r>
          </a:p>
        </p:txBody>
      </p:sp>
    </p:spTree>
    <p:extLst>
      <p:ext uri="{BB962C8B-B14F-4D97-AF65-F5344CB8AC3E}">
        <p14:creationId xmlns:p14="http://schemas.microsoft.com/office/powerpoint/2010/main" val="3371248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Results/Data (Spring 2023)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Agency Census was 523 clients.</a:t>
            </a:r>
          </a:p>
          <a:p>
            <a:r>
              <a:rPr lang="en-US" dirty="0"/>
              <a:t>261 responded to survey</a:t>
            </a:r>
          </a:p>
          <a:p>
            <a:r>
              <a:rPr lang="en-US" dirty="0"/>
              <a:t>50% response rate.</a:t>
            </a:r>
          </a:p>
          <a:p>
            <a:r>
              <a:rPr lang="en-US" dirty="0"/>
              <a:t>Overall average agency wide was 4.34%.</a:t>
            </a:r>
          </a:p>
          <a:p>
            <a:r>
              <a:rPr lang="en-US" dirty="0"/>
              <a:t>Highest rated question, “staff treats me with respect” at 4.51%.</a:t>
            </a:r>
          </a:p>
          <a:p>
            <a:r>
              <a:rPr lang="en-US" dirty="0"/>
              <a:t>Lowest rated question, “Overall, I am satisfied with the services I am receiving” at 4.23%.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RSC Census was 50 clients.</a:t>
            </a:r>
          </a:p>
          <a:p>
            <a:r>
              <a:rPr lang="en-US" dirty="0"/>
              <a:t>23 responded to survey.</a:t>
            </a:r>
          </a:p>
          <a:p>
            <a:r>
              <a:rPr lang="en-US" dirty="0"/>
              <a:t>46% response rate.</a:t>
            </a:r>
          </a:p>
          <a:p>
            <a:r>
              <a:rPr lang="en-US" dirty="0"/>
              <a:t>Overall RSC average was 4.34%</a:t>
            </a:r>
          </a:p>
        </p:txBody>
      </p:sp>
    </p:spTree>
    <p:extLst>
      <p:ext uri="{BB962C8B-B14F-4D97-AF65-F5344CB8AC3E}">
        <p14:creationId xmlns:p14="http://schemas.microsoft.com/office/powerpoint/2010/main" val="1666659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Impact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CCBEEB2-F194-2F2E-4849-CB5DF4FD9CEC}"/>
              </a:ext>
            </a:extLst>
          </p:cNvPr>
          <p:cNvGraphicFramePr>
            <a:graphicFrameLocks/>
          </p:cNvGraphicFramePr>
          <p:nvPr/>
        </p:nvGraphicFramePr>
        <p:xfrm>
          <a:off x="2390775" y="2009775"/>
          <a:ext cx="4362450" cy="283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052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Adopt, Adapt or Abandon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Adopt</a:t>
            </a:r>
          </a:p>
          <a:p>
            <a:r>
              <a:rPr lang="en-US" dirty="0"/>
              <a:t>Surveys will continue to adapt to clients needs.  </a:t>
            </a:r>
          </a:p>
          <a:p>
            <a:r>
              <a:rPr lang="en-US" dirty="0"/>
              <a:t>QA Staff will continue to distribute agency wide surveys and communicate to staff methods to distribute.</a:t>
            </a:r>
          </a:p>
          <a:p>
            <a:r>
              <a:rPr lang="en-US" dirty="0"/>
              <a:t>Survey questions have been shortened to reduce redundancy.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33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ustom 3">
      <a:dk1>
        <a:sysClr val="windowText" lastClr="000000"/>
      </a:dk1>
      <a:lt1>
        <a:sysClr val="window" lastClr="FFFFFF"/>
      </a:lt1>
      <a:dk2>
        <a:srgbClr val="541858"/>
      </a:dk2>
      <a:lt2>
        <a:srgbClr val="FFFFFF"/>
      </a:lt2>
      <a:accent1>
        <a:srgbClr val="702076"/>
      </a:accent1>
      <a:accent2>
        <a:srgbClr val="8FCF69"/>
      </a:accent2>
      <a:accent3>
        <a:srgbClr val="702076"/>
      </a:accent3>
      <a:accent4>
        <a:srgbClr val="8FCF69"/>
      </a:accent4>
      <a:accent5>
        <a:srgbClr val="B434BE"/>
      </a:accent5>
      <a:accent6>
        <a:srgbClr val="ABDB8D"/>
      </a:accent6>
      <a:hlink>
        <a:srgbClr val="B434BE"/>
      </a:hlink>
      <a:folHlink>
        <a:srgbClr val="ABDB8D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415</TotalTime>
  <Words>380</Words>
  <Application>Microsoft Office PowerPoint</Application>
  <PresentationFormat>On-screen Show (4:3)</PresentationFormat>
  <Paragraphs>45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Book Antiqua</vt:lpstr>
      <vt:lpstr>Bookman Old Style</vt:lpstr>
      <vt:lpstr>Gill Sans MT</vt:lpstr>
      <vt:lpstr>Wingdings</vt:lpstr>
      <vt:lpstr>Wingdings 3</vt:lpstr>
      <vt:lpstr>Default Theme</vt:lpstr>
      <vt:lpstr>More, More, More, How do you Like it Now?</vt:lpstr>
      <vt:lpstr>Client Satisfaction Surveys</vt:lpstr>
      <vt:lpstr>Introduction/AIM</vt:lpstr>
      <vt:lpstr>Change</vt:lpstr>
      <vt:lpstr>Results/Data (Spring 2022)</vt:lpstr>
      <vt:lpstr>Results/Data (Spring 2023)</vt:lpstr>
      <vt:lpstr>Impact</vt:lpstr>
      <vt:lpstr>Adopt, Adapt or Abandon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2010</dc:title>
  <dc:creator>Charlie Maris</dc:creator>
  <cp:lastModifiedBy>Moebius, Amy</cp:lastModifiedBy>
  <cp:revision>30</cp:revision>
  <dcterms:created xsi:type="dcterms:W3CDTF">2018-02-14T17:50:07Z</dcterms:created>
  <dcterms:modified xsi:type="dcterms:W3CDTF">2023-11-01T18:48:47Z</dcterms:modified>
</cp:coreProperties>
</file>